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handoutMasterIdLst>
    <p:handoutMasterId r:id="rId60"/>
  </p:handoutMasterIdLst>
  <p:sldIdLst>
    <p:sldId id="388" r:id="rId5"/>
    <p:sldId id="389" r:id="rId6"/>
    <p:sldId id="263" r:id="rId7"/>
    <p:sldId id="310" r:id="rId8"/>
    <p:sldId id="368" r:id="rId9"/>
    <p:sldId id="268" r:id="rId10"/>
    <p:sldId id="349" r:id="rId11"/>
    <p:sldId id="347" r:id="rId12"/>
    <p:sldId id="343" r:id="rId13"/>
    <p:sldId id="376" r:id="rId14"/>
    <p:sldId id="382" r:id="rId15"/>
    <p:sldId id="381" r:id="rId16"/>
    <p:sldId id="383" r:id="rId17"/>
    <p:sldId id="384" r:id="rId18"/>
    <p:sldId id="351" r:id="rId19"/>
    <p:sldId id="350" r:id="rId20"/>
    <p:sldId id="352" r:id="rId21"/>
    <p:sldId id="261" r:id="rId22"/>
    <p:sldId id="307" r:id="rId23"/>
    <p:sldId id="344" r:id="rId24"/>
    <p:sldId id="306" r:id="rId25"/>
    <p:sldId id="385" r:id="rId26"/>
    <p:sldId id="262" r:id="rId27"/>
    <p:sldId id="345" r:id="rId28"/>
    <p:sldId id="270" r:id="rId29"/>
    <p:sldId id="259" r:id="rId30"/>
    <p:sldId id="386" r:id="rId31"/>
    <p:sldId id="387" r:id="rId32"/>
    <p:sldId id="298" r:id="rId33"/>
    <p:sldId id="353" r:id="rId34"/>
    <p:sldId id="354" r:id="rId35"/>
    <p:sldId id="299" r:id="rId36"/>
    <p:sldId id="300" r:id="rId37"/>
    <p:sldId id="301" r:id="rId38"/>
    <p:sldId id="292" r:id="rId39"/>
    <p:sldId id="303" r:id="rId40"/>
    <p:sldId id="367" r:id="rId41"/>
    <p:sldId id="302" r:id="rId42"/>
    <p:sldId id="269" r:id="rId43"/>
    <p:sldId id="366" r:id="rId44"/>
    <p:sldId id="304" r:id="rId45"/>
    <p:sldId id="305" r:id="rId46"/>
    <p:sldId id="356" r:id="rId47"/>
    <p:sldId id="357" r:id="rId48"/>
    <p:sldId id="360" r:id="rId49"/>
    <p:sldId id="362" r:id="rId50"/>
    <p:sldId id="363" r:id="rId51"/>
    <p:sldId id="361" r:id="rId52"/>
    <p:sldId id="364" r:id="rId53"/>
    <p:sldId id="358" r:id="rId54"/>
    <p:sldId id="359" r:id="rId55"/>
    <p:sldId id="266" r:id="rId56"/>
    <p:sldId id="308" r:id="rId57"/>
    <p:sldId id="288" r:id="rId5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FD52D-2987-4142-A825-B73B00C0F86B}" v="96" dt="2026-02-10T19:59:33.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26" autoAdjust="0"/>
    <p:restoredTop sz="87416" autoAdjust="0"/>
  </p:normalViewPr>
  <p:slideViewPr>
    <p:cSldViewPr snapToGrid="0">
      <p:cViewPr varScale="1">
        <p:scale>
          <a:sx n="97" d="100"/>
          <a:sy n="97"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DAA42E6C-0560-4077-9C5E-A86265809657}" type="datetimeFigureOut">
              <a:rPr lang="en-US" smtClean="0"/>
              <a:t>7/8/2026</a:t>
            </a:fld>
            <a:endParaRPr lang="en-US"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365C0D1F-39A7-495D-BC8F-B64DEC7C4EBC}" type="slidenum">
              <a:rPr lang="en-US" smtClean="0"/>
              <a:t>‹#›</a:t>
            </a:fld>
            <a:endParaRPr lang="en-US" dirty="0"/>
          </a:p>
        </p:txBody>
      </p:sp>
    </p:spTree>
    <p:extLst>
      <p:ext uri="{BB962C8B-B14F-4D97-AF65-F5344CB8AC3E}">
        <p14:creationId xmlns:p14="http://schemas.microsoft.com/office/powerpoint/2010/main" val="23284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DFA7DA1-2046-4A4C-9D95-F384C3CB858E}" type="datetimeFigureOut">
              <a:rPr lang="en-US" smtClean="0"/>
              <a:t>7/8/2026</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0326790-FD1F-4A8C-A939-22BEADE740B8}" type="slidenum">
              <a:rPr lang="en-US" smtClean="0"/>
              <a:t>‹#›</a:t>
            </a:fld>
            <a:endParaRPr lang="en-US" dirty="0"/>
          </a:p>
        </p:txBody>
      </p:sp>
    </p:spTree>
    <p:extLst>
      <p:ext uri="{BB962C8B-B14F-4D97-AF65-F5344CB8AC3E}">
        <p14:creationId xmlns:p14="http://schemas.microsoft.com/office/powerpoint/2010/main" val="220648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3</a:t>
            </a:fld>
            <a:endParaRPr lang="en-US" dirty="0"/>
          </a:p>
        </p:txBody>
      </p:sp>
      <p:sp>
        <p:nvSpPr>
          <p:cNvPr id="5" name="Date Placeholder 4"/>
          <p:cNvSpPr>
            <a:spLocks noGrp="1"/>
          </p:cNvSpPr>
          <p:nvPr>
            <p:ph type="dt" idx="11"/>
          </p:nvPr>
        </p:nvSpPr>
        <p:spPr/>
        <p:txBody>
          <a:bodyPr/>
          <a:lstStyle/>
          <a:p>
            <a:fld id="{EEAA1D3A-B40A-4818-A6EF-67B0B65A0B20}" type="datetime1">
              <a:rPr lang="en-US" smtClean="0"/>
              <a:t>7/8/2026</a:t>
            </a:fld>
            <a:endParaRPr lang="en-US" dirty="0"/>
          </a:p>
        </p:txBody>
      </p:sp>
    </p:spTree>
    <p:extLst>
      <p:ext uri="{BB962C8B-B14F-4D97-AF65-F5344CB8AC3E}">
        <p14:creationId xmlns:p14="http://schemas.microsoft.com/office/powerpoint/2010/main" val="3266798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200636-525B-4B0F-89D6-C01A2E7EB372}" type="slidenum">
              <a:rPr lang="en-US" smtClean="0"/>
              <a:t>41</a:t>
            </a:fld>
            <a:endParaRPr lang="en-US" dirty="0"/>
          </a:p>
        </p:txBody>
      </p:sp>
    </p:spTree>
    <p:extLst>
      <p:ext uri="{BB962C8B-B14F-4D97-AF65-F5344CB8AC3E}">
        <p14:creationId xmlns:p14="http://schemas.microsoft.com/office/powerpoint/2010/main" val="62815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200636-525B-4B0F-89D6-C01A2E7EB372}" type="slidenum">
              <a:rPr lang="en-US" smtClean="0"/>
              <a:t>42</a:t>
            </a:fld>
            <a:endParaRPr lang="en-US" dirty="0"/>
          </a:p>
        </p:txBody>
      </p:sp>
    </p:spTree>
    <p:extLst>
      <p:ext uri="{BB962C8B-B14F-4D97-AF65-F5344CB8AC3E}">
        <p14:creationId xmlns:p14="http://schemas.microsoft.com/office/powerpoint/2010/main" val="3807509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38855-1D0A-545D-3874-CCA8E1C38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29B82-3178-1470-62E5-5F75326FA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A68EC-3125-9E58-E331-909FFB26D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62FE1C-002E-3C3B-1B7D-7BC767AC9AC9}"/>
              </a:ext>
            </a:extLst>
          </p:cNvPr>
          <p:cNvSpPr>
            <a:spLocks noGrp="1"/>
          </p:cNvSpPr>
          <p:nvPr>
            <p:ph type="sldNum" sz="quarter" idx="10"/>
          </p:nvPr>
        </p:nvSpPr>
        <p:spPr/>
        <p:txBody>
          <a:bodyPr/>
          <a:lstStyle/>
          <a:p>
            <a:fld id="{75200636-525B-4B0F-89D6-C01A2E7EB372}" type="slidenum">
              <a:rPr lang="en-US" smtClean="0"/>
              <a:t>44</a:t>
            </a:fld>
            <a:endParaRPr lang="en-US" dirty="0"/>
          </a:p>
        </p:txBody>
      </p:sp>
    </p:spTree>
    <p:extLst>
      <p:ext uri="{BB962C8B-B14F-4D97-AF65-F5344CB8AC3E}">
        <p14:creationId xmlns:p14="http://schemas.microsoft.com/office/powerpoint/2010/main" val="1184519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F97A9-D605-E5F3-3F68-3B17C65FC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94DCE-576C-BC43-BC7A-E85AB2EC5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59F10-E783-C326-7BB0-1BA00944E4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0A4F8F-08E6-933D-6BDC-E4803FBDDD51}"/>
              </a:ext>
            </a:extLst>
          </p:cNvPr>
          <p:cNvSpPr>
            <a:spLocks noGrp="1"/>
          </p:cNvSpPr>
          <p:nvPr>
            <p:ph type="sldNum" sz="quarter" idx="10"/>
          </p:nvPr>
        </p:nvSpPr>
        <p:spPr/>
        <p:txBody>
          <a:bodyPr/>
          <a:lstStyle/>
          <a:p>
            <a:fld id="{75200636-525B-4B0F-89D6-C01A2E7EB372}" type="slidenum">
              <a:rPr lang="en-US" smtClean="0"/>
              <a:t>50</a:t>
            </a:fld>
            <a:endParaRPr lang="en-US" dirty="0"/>
          </a:p>
        </p:txBody>
      </p:sp>
    </p:spTree>
    <p:extLst>
      <p:ext uri="{BB962C8B-B14F-4D97-AF65-F5344CB8AC3E}">
        <p14:creationId xmlns:p14="http://schemas.microsoft.com/office/powerpoint/2010/main" val="427558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6</a:t>
            </a:fld>
            <a:endParaRPr lang="en-US" dirty="0"/>
          </a:p>
        </p:txBody>
      </p:sp>
      <p:sp>
        <p:nvSpPr>
          <p:cNvPr id="5" name="Date Placeholder 4"/>
          <p:cNvSpPr>
            <a:spLocks noGrp="1"/>
          </p:cNvSpPr>
          <p:nvPr>
            <p:ph type="dt" idx="11"/>
          </p:nvPr>
        </p:nvSpPr>
        <p:spPr/>
        <p:txBody>
          <a:bodyPr/>
          <a:lstStyle/>
          <a:p>
            <a:fld id="{0003E6CB-0C38-421F-8E25-EED98C991EDE}" type="datetime1">
              <a:rPr lang="en-US" smtClean="0"/>
              <a:t>7/8/2026</a:t>
            </a:fld>
            <a:endParaRPr lang="en-US" dirty="0"/>
          </a:p>
        </p:txBody>
      </p:sp>
    </p:spTree>
    <p:extLst>
      <p:ext uri="{BB962C8B-B14F-4D97-AF65-F5344CB8AC3E}">
        <p14:creationId xmlns:p14="http://schemas.microsoft.com/office/powerpoint/2010/main" val="200933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7</a:t>
            </a:fld>
            <a:endParaRPr lang="en-US" dirty="0"/>
          </a:p>
        </p:txBody>
      </p:sp>
      <p:sp>
        <p:nvSpPr>
          <p:cNvPr id="5" name="Date Placeholder 4"/>
          <p:cNvSpPr>
            <a:spLocks noGrp="1"/>
          </p:cNvSpPr>
          <p:nvPr>
            <p:ph type="dt" idx="11"/>
          </p:nvPr>
        </p:nvSpPr>
        <p:spPr/>
        <p:txBody>
          <a:bodyPr/>
          <a:lstStyle/>
          <a:p>
            <a:fld id="{0003E6CB-0C38-421F-8E25-EED98C991EDE}" type="datetime1">
              <a:rPr lang="en-US" smtClean="0"/>
              <a:t>7/8/2026</a:t>
            </a:fld>
            <a:endParaRPr lang="en-US" dirty="0"/>
          </a:p>
        </p:txBody>
      </p:sp>
    </p:spTree>
    <p:extLst>
      <p:ext uri="{BB962C8B-B14F-4D97-AF65-F5344CB8AC3E}">
        <p14:creationId xmlns:p14="http://schemas.microsoft.com/office/powerpoint/2010/main" val="295480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8</a:t>
            </a:fld>
            <a:endParaRPr lang="en-US" dirty="0"/>
          </a:p>
        </p:txBody>
      </p:sp>
      <p:sp>
        <p:nvSpPr>
          <p:cNvPr id="5" name="Date Placeholder 4"/>
          <p:cNvSpPr>
            <a:spLocks noGrp="1"/>
          </p:cNvSpPr>
          <p:nvPr>
            <p:ph type="dt" idx="11"/>
          </p:nvPr>
        </p:nvSpPr>
        <p:spPr/>
        <p:txBody>
          <a:bodyPr/>
          <a:lstStyle/>
          <a:p>
            <a:fld id="{0003E6CB-0C38-421F-8E25-EED98C991EDE}" type="datetime1">
              <a:rPr lang="en-US" smtClean="0"/>
              <a:t>7/8/2026</a:t>
            </a:fld>
            <a:endParaRPr lang="en-US" dirty="0"/>
          </a:p>
        </p:txBody>
      </p:sp>
    </p:spTree>
    <p:extLst>
      <p:ext uri="{BB962C8B-B14F-4D97-AF65-F5344CB8AC3E}">
        <p14:creationId xmlns:p14="http://schemas.microsoft.com/office/powerpoint/2010/main" val="3867578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326790-FD1F-4A8C-A939-22BEADE740B8}" type="slidenum">
              <a:rPr lang="en-US" smtClean="0"/>
              <a:t>9</a:t>
            </a:fld>
            <a:endParaRPr lang="en-US" dirty="0"/>
          </a:p>
        </p:txBody>
      </p:sp>
    </p:spTree>
    <p:extLst>
      <p:ext uri="{BB962C8B-B14F-4D97-AF65-F5344CB8AC3E}">
        <p14:creationId xmlns:p14="http://schemas.microsoft.com/office/powerpoint/2010/main" val="306929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10</a:t>
            </a:fld>
            <a:endParaRPr lang="en-US" dirty="0"/>
          </a:p>
        </p:txBody>
      </p:sp>
    </p:spTree>
    <p:extLst>
      <p:ext uri="{BB962C8B-B14F-4D97-AF65-F5344CB8AC3E}">
        <p14:creationId xmlns:p14="http://schemas.microsoft.com/office/powerpoint/2010/main" val="2930458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F102-E8D4-4AB7-B1BE-9B68D8414F31}" type="slidenum">
              <a:rPr lang="en-US" smtClean="0"/>
              <a:t>11</a:t>
            </a:fld>
            <a:endParaRPr lang="en-US" dirty="0"/>
          </a:p>
        </p:txBody>
      </p:sp>
    </p:spTree>
    <p:extLst>
      <p:ext uri="{BB962C8B-B14F-4D97-AF65-F5344CB8AC3E}">
        <p14:creationId xmlns:p14="http://schemas.microsoft.com/office/powerpoint/2010/main" val="1197321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326790-FD1F-4A8C-A939-22BEADE740B8}" type="slidenum">
              <a:rPr lang="en-US" smtClean="0"/>
              <a:t>37</a:t>
            </a:fld>
            <a:endParaRPr lang="en-US" dirty="0"/>
          </a:p>
        </p:txBody>
      </p:sp>
    </p:spTree>
    <p:extLst>
      <p:ext uri="{BB962C8B-B14F-4D97-AF65-F5344CB8AC3E}">
        <p14:creationId xmlns:p14="http://schemas.microsoft.com/office/powerpoint/2010/main" val="4241845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200636-525B-4B0F-89D6-C01A2E7EB372}" type="slidenum">
              <a:rPr lang="en-US" smtClean="0"/>
              <a:t>39</a:t>
            </a:fld>
            <a:endParaRPr lang="en-US" dirty="0"/>
          </a:p>
        </p:txBody>
      </p:sp>
    </p:spTree>
    <p:extLst>
      <p:ext uri="{BB962C8B-B14F-4D97-AF65-F5344CB8AC3E}">
        <p14:creationId xmlns:p14="http://schemas.microsoft.com/office/powerpoint/2010/main" val="3634832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2469470"/>
            <a:ext cx="9144000" cy="1922916"/>
          </a:xfrm>
        </p:spPr>
        <p:txBody>
          <a:bodyPr anchor="b"/>
          <a:lstStyle>
            <a:lvl1pPr algn="ctr">
              <a:defRPr sz="60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4563836"/>
            <a:ext cx="9144000" cy="2465614"/>
          </a:xfrm>
        </p:spPr>
        <p:txBody>
          <a:bodyPr/>
          <a:lstStyle>
            <a:lvl1pPr marL="0" indent="0" algn="ctr">
              <a:buNone/>
              <a:defRPr sz="24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2878741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2506612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3108269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909637"/>
            <a:ext cx="10515600" cy="1325563"/>
          </a:xfrm>
        </p:spPr>
        <p:txBody>
          <a:bodyPr/>
          <a:lstStyle>
            <a:lvl1pPr>
              <a:defRPr b="1">
                <a:solidFill>
                  <a:srgbClr val="002060"/>
                </a:solidFill>
              </a:defRPr>
            </a:lvl1pPr>
          </a:lstStyle>
          <a:p>
            <a:r>
              <a:rPr lang="en-US" dirty="0"/>
              <a:t>Click to edit Master title style</a:t>
            </a:r>
          </a:p>
        </p:txBody>
      </p:sp>
      <p:sp>
        <p:nvSpPr>
          <p:cNvPr id="3" name="Content Placeholder 2"/>
          <p:cNvSpPr>
            <a:spLocks noGrp="1"/>
          </p:cNvSpPr>
          <p:nvPr>
            <p:ph idx="1"/>
          </p:nvPr>
        </p:nvSpPr>
        <p:spPr>
          <a:xfrm>
            <a:off x="838200" y="2370137"/>
            <a:ext cx="10515600" cy="4351338"/>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391316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2135937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9183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18507"/>
            <a:ext cx="10515600" cy="572181"/>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2177177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328622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76569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4287653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AD04F1-6541-4066-BA60-CF412AA74CAD}" type="datetimeFigureOut">
              <a:rPr lang="en-US" smtClean="0"/>
              <a:t>7/8/2026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A3FF72-AB63-4C11-B334-D2294D73B24A}" type="slidenum">
              <a:rPr lang="en-US" smtClean="0"/>
              <a:t>‹#›</a:t>
            </a:fld>
            <a:endParaRPr lang="en-US" dirty="0"/>
          </a:p>
        </p:txBody>
      </p:sp>
    </p:spTree>
    <p:extLst>
      <p:ext uri="{BB962C8B-B14F-4D97-AF65-F5344CB8AC3E}">
        <p14:creationId xmlns:p14="http://schemas.microsoft.com/office/powerpoint/2010/main" val="2503083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1175657"/>
            <a:ext cx="10515600" cy="670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122715"/>
            <a:ext cx="10515600" cy="375217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D04F1-6541-4066-BA60-CF412AA74CAD}" type="datetimeFigureOut">
              <a:rPr lang="en-US" smtClean="0"/>
              <a:t>7/8/2026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3FF72-AB63-4C11-B334-D2294D73B24A}" type="slidenum">
              <a:rPr lang="en-US" smtClean="0"/>
              <a:t>‹#›</a:t>
            </a:fld>
            <a:endParaRPr lang="en-US" dirty="0"/>
          </a:p>
        </p:txBody>
      </p:sp>
    </p:spTree>
    <p:extLst>
      <p:ext uri="{BB962C8B-B14F-4D97-AF65-F5344CB8AC3E}">
        <p14:creationId xmlns:p14="http://schemas.microsoft.com/office/powerpoint/2010/main" val="290194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ory.Schmid@state.mn.u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ebapps.dol.gov/elaws/whd/flsa/cl/exemptions.asp" TargetMode="External"/><Relationship Id="rId5" Type="http://schemas.openxmlformats.org/officeDocument/2006/relationships/hyperlink" Target="https://www.revisor.mn.gov/rules/5200.0910/" TargetMode="External"/><Relationship Id="rId4" Type="http://schemas.openxmlformats.org/officeDocument/2006/relationships/hyperlink" Target="https://www.revisor.mn.gov/rules/5200.0930/"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hyperlink" Target="https://mn.gov/deed/programs-services/office-youth-development/youth-programs/youthbuild.js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hyperlink" Target="mailto:Nancy.Waisanen@state.mn.us" TargetMode="External"/><Relationship Id="rId4" Type="http://schemas.openxmlformats.org/officeDocument/2006/relationships/hyperlink" Target="mailto:Youth.Team.Deed@state.mn.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hyperlink" Target="mailto:Nancy.Waisanen@state.mn.us" TargetMode="External"/><Relationship Id="rId4" Type="http://schemas.openxmlformats.org/officeDocument/2006/relationships/hyperlink" Target="mailto:Youth.Team.Deed@state.mn.us"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hyperlink" Target="mailto:Nancy.Waisanen@state.mn.us" TargetMode="External"/><Relationship Id="rId4" Type="http://schemas.openxmlformats.org/officeDocument/2006/relationships/hyperlink" Target="mailto:Youth.Team.Deed@state.mn.us"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n.gov/admin/government/grant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mn.gov/deed/about/what-guides-us/governance/policy.jsp"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DEED.FSR@state.mn.u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Isaac.mixon@state.mn.us" TargetMode="External"/><Relationship Id="rId2" Type="http://schemas.openxmlformats.org/officeDocument/2006/relationships/hyperlink" Target="mailto:Janelle.Bane@state.mn.us" TargetMode="External"/><Relationship Id="rId1" Type="http://schemas.openxmlformats.org/officeDocument/2006/relationships/slideLayout" Target="../slideLayouts/slideLayout2.xml"/><Relationship Id="rId4" Type="http://schemas.openxmlformats.org/officeDocument/2006/relationships/hyperlink" Target="mailto:Erin.Jeske@state.mn.u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hyperlink" Target="mailto:Nancy.Waisanen@state.mn.us" TargetMode="External"/><Relationship Id="rId4" Type="http://schemas.openxmlformats.org/officeDocument/2006/relationships/hyperlink" Target="https://mn.gov/deed/programs-services/office-youth-development/youth-programs/youthbuild.jsp"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s://www.revisor.mn.gov/statutes/cite/124D.68#stat.124D.68.2"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FC42-BC72-9400-815E-31DB0DBA89F5}"/>
              </a:ext>
            </a:extLst>
          </p:cNvPr>
          <p:cNvSpPr>
            <a:spLocks noGrp="1"/>
          </p:cNvSpPr>
          <p:nvPr>
            <p:ph type="ctrTitle"/>
          </p:nvPr>
        </p:nvSpPr>
        <p:spPr>
          <a:xfrm>
            <a:off x="1434790" y="3049859"/>
            <a:ext cx="9144000" cy="963386"/>
          </a:xfrm>
        </p:spPr>
        <p:txBody>
          <a:bodyPr>
            <a:normAutofit/>
          </a:bodyPr>
          <a:lstStyle/>
          <a:p>
            <a:pPr algn="l"/>
            <a:r>
              <a:rPr lang="en-US" sz="4800" dirty="0"/>
              <a:t>Welcome</a:t>
            </a:r>
          </a:p>
        </p:txBody>
      </p:sp>
      <p:sp>
        <p:nvSpPr>
          <p:cNvPr id="3" name="Subtitle 2">
            <a:extLst>
              <a:ext uri="{FF2B5EF4-FFF2-40B4-BE49-F238E27FC236}">
                <a16:creationId xmlns:a16="http://schemas.microsoft.com/office/drawing/2014/main" id="{CEBC5120-AB76-16D6-F398-4E5A32D01FCD}"/>
              </a:ext>
            </a:extLst>
          </p:cNvPr>
          <p:cNvSpPr>
            <a:spLocks noGrp="1"/>
          </p:cNvSpPr>
          <p:nvPr>
            <p:ph type="subTitle" idx="1"/>
          </p:nvPr>
        </p:nvSpPr>
        <p:spPr>
          <a:xfrm>
            <a:off x="1524000" y="4248616"/>
            <a:ext cx="9144000" cy="2486722"/>
          </a:xfrm>
        </p:spPr>
        <p:txBody>
          <a:bodyPr>
            <a:normAutofit/>
          </a:bodyPr>
          <a:lstStyle/>
          <a:p>
            <a:pPr algn="l"/>
            <a:r>
              <a:rPr lang="en-US" dirty="0"/>
              <a:t>Nancy Waisanen, Program Coordinator, DEED</a:t>
            </a:r>
          </a:p>
          <a:p>
            <a:pPr algn="l">
              <a:spcAft>
                <a:spcPts val="600"/>
              </a:spcAft>
            </a:pPr>
            <a:r>
              <a:rPr lang="en-US" dirty="0"/>
              <a:t>Webinar is being recorded and a link will be sent to grantees. It will also be posted on the MN Youthbuild website. </a:t>
            </a:r>
          </a:p>
          <a:p>
            <a:pPr algn="l"/>
            <a:r>
              <a:rPr lang="en-US" dirty="0"/>
              <a:t>If you have questions regarding the webinar, please e-mail </a:t>
            </a:r>
            <a:r>
              <a:rPr lang="en-US" dirty="0">
                <a:hlinkClick r:id="rId2"/>
              </a:rPr>
              <a:t>Nancy.Waisanen@state.mn.us</a:t>
            </a:r>
            <a:endParaRPr lang="en-US" dirty="0"/>
          </a:p>
          <a:p>
            <a:endParaRPr lang="en-US" dirty="0"/>
          </a:p>
        </p:txBody>
      </p:sp>
      <p:sp>
        <p:nvSpPr>
          <p:cNvPr id="4" name="TextBox 3">
            <a:extLst>
              <a:ext uri="{FF2B5EF4-FFF2-40B4-BE49-F238E27FC236}">
                <a16:creationId xmlns:a16="http://schemas.microsoft.com/office/drawing/2014/main" id="{51D433DE-4438-0B33-901C-0337686E682B}"/>
              </a:ext>
            </a:extLst>
          </p:cNvPr>
          <p:cNvSpPr txBox="1"/>
          <p:nvPr/>
        </p:nvSpPr>
        <p:spPr>
          <a:xfrm>
            <a:off x="434898" y="389489"/>
            <a:ext cx="11482038" cy="707886"/>
          </a:xfrm>
          <a:prstGeom prst="rect">
            <a:avLst/>
          </a:prstGeom>
          <a:noFill/>
        </p:spPr>
        <p:txBody>
          <a:bodyPr wrap="square" rtlCol="0">
            <a:spAutoFit/>
          </a:bodyPr>
          <a:lstStyle/>
          <a:p>
            <a:r>
              <a:rPr lang="en-US" sz="4000" dirty="0">
                <a:solidFill>
                  <a:schemeClr val="bg1"/>
                </a:solidFill>
              </a:rPr>
              <a:t>SFY2026-27 Minnesota Youthbuild Program Webinar</a:t>
            </a:r>
          </a:p>
        </p:txBody>
      </p:sp>
    </p:spTree>
    <p:extLst>
      <p:ext uri="{BB962C8B-B14F-4D97-AF65-F5344CB8AC3E}">
        <p14:creationId xmlns:p14="http://schemas.microsoft.com/office/powerpoint/2010/main" val="2377958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963" y="0"/>
            <a:ext cx="10095723" cy="990600"/>
          </a:xfrm>
        </p:spPr>
        <p:txBody>
          <a:bodyPr>
            <a:normAutofit/>
          </a:bodyPr>
          <a:lstStyle/>
          <a:p>
            <a:r>
              <a:rPr lang="en-US" sz="3200" dirty="0">
                <a:solidFill>
                  <a:schemeClr val="bg1"/>
                </a:solidFill>
              </a:rPr>
              <a:t>Eligible Construction and Rehabilitation Projects </a:t>
            </a:r>
            <a:br>
              <a:rPr lang="en-US" sz="3200" dirty="0">
                <a:solidFill>
                  <a:schemeClr val="bg1"/>
                </a:solidFill>
              </a:rPr>
            </a:br>
            <a:r>
              <a:rPr lang="en-US" sz="3200" dirty="0">
                <a:solidFill>
                  <a:schemeClr val="bg1"/>
                </a:solidFill>
              </a:rPr>
              <a:t>under M.S. 116L.361-116L.366</a:t>
            </a:r>
          </a:p>
        </p:txBody>
      </p:sp>
      <p:sp>
        <p:nvSpPr>
          <p:cNvPr id="3" name="Content Placeholder 2"/>
          <p:cNvSpPr>
            <a:spLocks noGrp="1"/>
          </p:cNvSpPr>
          <p:nvPr>
            <p:ph idx="1"/>
          </p:nvPr>
        </p:nvSpPr>
        <p:spPr>
          <a:xfrm>
            <a:off x="490654" y="1149220"/>
            <a:ext cx="11076195" cy="5626012"/>
          </a:xfrm>
        </p:spPr>
        <p:txBody>
          <a:bodyPr>
            <a:normAutofit fontScale="62500" lnSpcReduction="20000"/>
          </a:bodyPr>
          <a:lstStyle/>
          <a:p>
            <a:pPr marL="0" indent="0">
              <a:lnSpc>
                <a:spcPct val="120000"/>
              </a:lnSpc>
              <a:spcBef>
                <a:spcPts val="0"/>
              </a:spcBef>
              <a:buNone/>
            </a:pPr>
            <a:r>
              <a:rPr lang="en-US" sz="3200" dirty="0">
                <a:latin typeface="Calibri" panose="020F0502020204030204" pitchFamily="34" charset="0"/>
              </a:rPr>
              <a:t>W</a:t>
            </a:r>
            <a:r>
              <a:rPr lang="en-US" sz="3200" u="none" strike="noStrike" dirty="0">
                <a:latin typeface="Calibri" panose="020F0502020204030204" pitchFamily="34" charset="0"/>
              </a:rPr>
              <a:t>ork experience must include projects that result in the rehabilitation, improvement, or construction of:</a:t>
            </a:r>
          </a:p>
          <a:p>
            <a:pPr marL="0" indent="0">
              <a:lnSpc>
                <a:spcPct val="120000"/>
              </a:lnSpc>
              <a:spcBef>
                <a:spcPts val="0"/>
              </a:spcBef>
              <a:buNone/>
            </a:pPr>
            <a:endParaRPr lang="en-US" sz="1700" u="none" strike="noStrike" dirty="0">
              <a:latin typeface="Calibri" panose="020F0502020204030204" pitchFamily="34" charset="0"/>
            </a:endParaRPr>
          </a:p>
          <a:p>
            <a:pPr lvl="1">
              <a:lnSpc>
                <a:spcPct val="120000"/>
              </a:lnSpc>
              <a:spcBef>
                <a:spcPts val="0"/>
              </a:spcBef>
            </a:pPr>
            <a:r>
              <a:rPr lang="en-US" sz="2900" u="none" strike="noStrike" dirty="0">
                <a:latin typeface="Calibri" panose="020F0502020204030204" pitchFamily="34" charset="0"/>
                <a:cs typeface="Calibri" panose="020F0502020204030204" pitchFamily="34" charset="0"/>
              </a:rPr>
              <a:t>R</a:t>
            </a:r>
            <a:r>
              <a:rPr lang="en-US" sz="2900" u="none" strike="noStrike" dirty="0">
                <a:latin typeface="Calibri" panose="020F0502020204030204" pitchFamily="34" charset="0"/>
              </a:rPr>
              <a:t>esidential units for low-income families or individuals, or homeless persons; </a:t>
            </a:r>
          </a:p>
          <a:p>
            <a:pPr marL="457200" lvl="1" indent="0">
              <a:lnSpc>
                <a:spcPct val="120000"/>
              </a:lnSpc>
              <a:spcBef>
                <a:spcPts val="0"/>
              </a:spcBef>
              <a:buNone/>
            </a:pPr>
            <a:endParaRPr lang="en-US" sz="1400" u="none" strike="noStrike" dirty="0">
              <a:latin typeface="Calibri" panose="020F0502020204030204" pitchFamily="34" charset="0"/>
            </a:endParaRPr>
          </a:p>
          <a:p>
            <a:pPr lvl="1">
              <a:lnSpc>
                <a:spcPct val="120000"/>
              </a:lnSpc>
              <a:spcBef>
                <a:spcPts val="0"/>
              </a:spcBef>
            </a:pPr>
            <a:r>
              <a:rPr lang="en-US" sz="2900" u="none" strike="noStrike" dirty="0">
                <a:latin typeface="Calibri" panose="020F0502020204030204" pitchFamily="34" charset="0"/>
              </a:rPr>
              <a:t>Improvements to the energy efficiency and environmental health of residential units and other green jobs purposes; such as insulating, air sealing, caulking, weather stripping, as needed, and installing solar panels or energy-efficient windows. </a:t>
            </a:r>
          </a:p>
          <a:p>
            <a:pPr marL="457200" lvl="1" indent="0">
              <a:lnSpc>
                <a:spcPct val="120000"/>
              </a:lnSpc>
              <a:spcBef>
                <a:spcPts val="0"/>
              </a:spcBef>
              <a:buNone/>
            </a:pPr>
            <a:endParaRPr lang="en-US" sz="1600" dirty="0">
              <a:latin typeface="Calibri" panose="020F0502020204030204" pitchFamily="34" charset="0"/>
            </a:endParaRPr>
          </a:p>
          <a:p>
            <a:pPr lvl="1">
              <a:lnSpc>
                <a:spcPct val="120000"/>
              </a:lnSpc>
              <a:spcBef>
                <a:spcPts val="0"/>
              </a:spcBef>
            </a:pPr>
            <a:r>
              <a:rPr lang="en-US" sz="2900" u="none" strike="noStrike" dirty="0">
                <a:latin typeface="Calibri" panose="020F0502020204030204" pitchFamily="34" charset="0"/>
              </a:rPr>
              <a:t>Facilities and ancillary structures (raised bed gardens, sheds, etc.) to support community garden projects for low-income communities; or </a:t>
            </a:r>
          </a:p>
          <a:p>
            <a:pPr marL="457200" lvl="1" indent="0">
              <a:lnSpc>
                <a:spcPct val="120000"/>
              </a:lnSpc>
              <a:spcBef>
                <a:spcPts val="0"/>
              </a:spcBef>
              <a:buNone/>
            </a:pPr>
            <a:endParaRPr lang="en-US" sz="1600" u="none" strike="noStrike" dirty="0">
              <a:latin typeface="Calibri" panose="020F0502020204030204" pitchFamily="34" charset="0"/>
            </a:endParaRPr>
          </a:p>
          <a:p>
            <a:pPr lvl="1">
              <a:lnSpc>
                <a:spcPct val="120000"/>
              </a:lnSpc>
              <a:spcBef>
                <a:spcPts val="0"/>
              </a:spcBef>
            </a:pPr>
            <a:r>
              <a:rPr lang="en-US" sz="2900" u="none" strike="noStrike" dirty="0">
                <a:latin typeface="Calibri" panose="020F0502020204030204" pitchFamily="34" charset="0"/>
              </a:rPr>
              <a:t>Facilities and incidental structures which provide education, social service, or health services and serve low-income communities or families and individuals.  Examples of eligible facilities include the following:</a:t>
            </a:r>
          </a:p>
          <a:p>
            <a:pPr marL="969963" indent="0" algn="l">
              <a:lnSpc>
                <a:spcPct val="120000"/>
              </a:lnSpc>
              <a:spcBef>
                <a:spcPts val="0"/>
              </a:spcBef>
              <a:buNone/>
            </a:pPr>
            <a:r>
              <a:rPr lang="en-US" sz="2900" u="none" strike="noStrike" dirty="0">
                <a:latin typeface="Calibri" panose="020F0502020204030204" pitchFamily="34" charset="0"/>
              </a:rPr>
              <a:t>(1) Head Start or day care centers, playhouses or other incidental structures;     </a:t>
            </a:r>
          </a:p>
          <a:p>
            <a:pPr marL="969963" indent="0" algn="l">
              <a:lnSpc>
                <a:spcPct val="120000"/>
              </a:lnSpc>
              <a:spcBef>
                <a:spcPts val="0"/>
              </a:spcBef>
              <a:buNone/>
            </a:pPr>
            <a:r>
              <a:rPr lang="en-US" sz="2900" u="none" strike="noStrike" dirty="0">
                <a:latin typeface="Calibri" panose="020F0502020204030204" pitchFamily="34" charset="0"/>
              </a:rPr>
              <a:t>(2) Homeless or battered women</a:t>
            </a:r>
            <a:r>
              <a:rPr lang="en-US" sz="2900" dirty="0">
                <a:latin typeface="Calibri" panose="020F0502020204030204" pitchFamily="34" charset="0"/>
              </a:rPr>
              <a:t> </a:t>
            </a:r>
            <a:r>
              <a:rPr lang="en-US" sz="2900" u="none" strike="noStrike" dirty="0">
                <a:latin typeface="Calibri" panose="020F0502020204030204" pitchFamily="34" charset="0"/>
              </a:rPr>
              <a:t>shelters;</a:t>
            </a:r>
          </a:p>
          <a:p>
            <a:pPr marL="969963" indent="0" algn="l">
              <a:lnSpc>
                <a:spcPct val="120000"/>
              </a:lnSpc>
              <a:spcBef>
                <a:spcPts val="0"/>
              </a:spcBef>
              <a:buNone/>
            </a:pPr>
            <a:r>
              <a:rPr lang="en-US" sz="2900" u="none" strike="noStrike" dirty="0">
                <a:latin typeface="Calibri" panose="020F0502020204030204" pitchFamily="34" charset="0"/>
              </a:rPr>
              <a:t>(3) transitional housing and tiny houses;</a:t>
            </a:r>
          </a:p>
          <a:p>
            <a:pPr marL="969963" indent="0" algn="l">
              <a:lnSpc>
                <a:spcPct val="120000"/>
              </a:lnSpc>
              <a:spcBef>
                <a:spcPts val="0"/>
              </a:spcBef>
              <a:buNone/>
            </a:pPr>
            <a:r>
              <a:rPr lang="en-US" sz="2900" u="none" strike="noStrike" dirty="0">
                <a:latin typeface="Calibri" panose="020F0502020204030204" pitchFamily="34" charset="0"/>
              </a:rPr>
              <a:t>(4) youth or senior citizen centers;   </a:t>
            </a:r>
          </a:p>
          <a:p>
            <a:pPr marL="969963" indent="0" algn="l">
              <a:lnSpc>
                <a:spcPct val="120000"/>
              </a:lnSpc>
              <a:spcBef>
                <a:spcPts val="0"/>
              </a:spcBef>
              <a:buNone/>
            </a:pPr>
            <a:r>
              <a:rPr lang="en-US" sz="2900" u="none" strike="noStrike" dirty="0">
                <a:latin typeface="Calibri" panose="020F0502020204030204" pitchFamily="34" charset="0"/>
              </a:rPr>
              <a:t>(5) community health centers; and     </a:t>
            </a:r>
          </a:p>
          <a:p>
            <a:pPr marL="969963" indent="0" algn="l">
              <a:lnSpc>
                <a:spcPct val="120000"/>
              </a:lnSpc>
              <a:spcBef>
                <a:spcPts val="0"/>
              </a:spcBef>
              <a:buNone/>
            </a:pPr>
            <a:r>
              <a:rPr lang="en-US" sz="2900" u="none" strike="noStrike" dirty="0">
                <a:latin typeface="Calibri" panose="020F0502020204030204" pitchFamily="34" charset="0"/>
              </a:rPr>
              <a:t>(6) community garden facilities.</a:t>
            </a:r>
          </a:p>
          <a:p>
            <a:pPr lvl="1"/>
            <a:endParaRPr lang="en-US" sz="2000" dirty="0"/>
          </a:p>
          <a:p>
            <a:pPr lvl="1"/>
            <a:endParaRPr lang="en-US" dirty="0"/>
          </a:p>
        </p:txBody>
      </p:sp>
      <p:pic>
        <p:nvPicPr>
          <p:cNvPr id="13" name="Audio 12">
            <a:hlinkClick r:id="" action="ppaction://media"/>
            <a:extLst>
              <a:ext uri="{FF2B5EF4-FFF2-40B4-BE49-F238E27FC236}">
                <a16:creationId xmlns:a16="http://schemas.microsoft.com/office/drawing/2014/main" id="{84D0AECB-819E-C31E-0382-B45902670A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8064115"/>
      </p:ext>
    </p:extLst>
  </p:cSld>
  <p:clrMapOvr>
    <a:masterClrMapping/>
  </p:clrMapOvr>
  <mc:AlternateContent xmlns:mc="http://schemas.openxmlformats.org/markup-compatibility/2006">
    <mc:Choice xmlns:p14="http://schemas.microsoft.com/office/powerpoint/2010/main" Requires="p14">
      <p:transition spd="slow" p14:dur="2000" advTm="102708"/>
    </mc:Choice>
    <mc:Fallback>
      <p:transition spd="slow" advTm="102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297" y="0"/>
            <a:ext cx="7396065" cy="990600"/>
          </a:xfrm>
        </p:spPr>
        <p:txBody>
          <a:bodyPr/>
          <a:lstStyle/>
          <a:p>
            <a:r>
              <a:rPr lang="en-US" dirty="0">
                <a:solidFill>
                  <a:schemeClr val="bg1"/>
                </a:solidFill>
              </a:rPr>
              <a:t>Local Partnerships</a:t>
            </a:r>
          </a:p>
        </p:txBody>
      </p:sp>
      <p:sp>
        <p:nvSpPr>
          <p:cNvPr id="3" name="Content Placeholder 2"/>
          <p:cNvSpPr>
            <a:spLocks noGrp="1"/>
          </p:cNvSpPr>
          <p:nvPr>
            <p:ph idx="1"/>
          </p:nvPr>
        </p:nvSpPr>
        <p:spPr>
          <a:xfrm>
            <a:off x="245327" y="1182029"/>
            <a:ext cx="11474605" cy="5675971"/>
          </a:xfrm>
        </p:spPr>
        <p:txBody>
          <a:bodyPr>
            <a:normAutofit/>
          </a:bodyPr>
          <a:lstStyle/>
          <a:p>
            <a:pPr marL="0" indent="0">
              <a:buNone/>
            </a:pPr>
            <a:r>
              <a:rPr lang="en-US" dirty="0"/>
              <a:t>Collaboration between the Grantee and local partner organizations is key to successful programming.  </a:t>
            </a:r>
          </a:p>
          <a:p>
            <a:pPr marL="0" indent="0">
              <a:buNone/>
            </a:pPr>
            <a:r>
              <a:rPr lang="en-US" i="1" u="sng" dirty="0"/>
              <a:t>Highly</a:t>
            </a:r>
            <a:r>
              <a:rPr lang="en-US" dirty="0"/>
              <a:t> recommended partnerships (unless grantee provides these services): </a:t>
            </a:r>
          </a:p>
          <a:p>
            <a:pPr lvl="1"/>
            <a:r>
              <a:rPr lang="en-US" sz="2200" dirty="0">
                <a:latin typeface="Calibri" panose="020F0502020204030204" pitchFamily="34" charset="0"/>
                <a:ea typeface="Calibri" panose="020F0502020204030204" pitchFamily="34" charset="0"/>
                <a:cs typeface="Calibri" panose="020F0502020204030204" pitchFamily="34" charset="0"/>
              </a:rPr>
              <a:t>A public or charter </a:t>
            </a:r>
            <a:r>
              <a:rPr lang="en-US" sz="2200" dirty="0">
                <a:effectLst/>
                <a:latin typeface="Calibri" panose="020F0502020204030204" pitchFamily="34" charset="0"/>
                <a:ea typeface="Calibri" panose="020F0502020204030204" pitchFamily="34" charset="0"/>
                <a:cs typeface="Calibri" panose="020F0502020204030204" pitchFamily="34" charset="0"/>
              </a:rPr>
              <a:t>high school, Adult Basic Education or GED provider</a:t>
            </a:r>
            <a:r>
              <a:rPr lang="en-US" sz="2200" dirty="0">
                <a:latin typeface="Calibri" panose="020F0502020204030204" pitchFamily="34" charset="0"/>
                <a:ea typeface="Calibri" panose="020F0502020204030204" pitchFamily="34" charset="0"/>
                <a:cs typeface="Calibri" panose="020F0502020204030204" pitchFamily="34" charset="0"/>
              </a:rPr>
              <a:t>.</a:t>
            </a:r>
          </a:p>
          <a:p>
            <a:pPr marL="457200" lvl="1" indent="0">
              <a:buNone/>
            </a:pPr>
            <a:endParaRPr lang="en-US" sz="800" dirty="0">
              <a:latin typeface="Calibri" panose="020F0502020204030204" pitchFamily="34" charset="0"/>
              <a:ea typeface="Calibri" panose="020F0502020204030204" pitchFamily="34" charset="0"/>
              <a:cs typeface="Calibri" panose="020F0502020204030204" pitchFamily="34" charset="0"/>
            </a:endParaRPr>
          </a:p>
          <a:p>
            <a:pPr lvl="1"/>
            <a:r>
              <a:rPr lang="en-US" sz="2200" dirty="0">
                <a:latin typeface="Calibri" panose="020F0502020204030204" pitchFamily="34" charset="0"/>
                <a:ea typeface="Calibri" panose="020F0502020204030204" pitchFamily="34" charset="0"/>
                <a:cs typeface="Calibri" panose="020F0502020204030204" pitchFamily="34" charset="0"/>
              </a:rPr>
              <a:t>A</a:t>
            </a:r>
            <a:r>
              <a:rPr lang="en-US" sz="2200" dirty="0">
                <a:effectLst/>
                <a:latin typeface="Calibri" panose="020F0502020204030204" pitchFamily="34" charset="0"/>
                <a:ea typeface="Calibri" panose="020F0502020204030204" pitchFamily="34" charset="0"/>
                <a:cs typeface="Calibri" panose="020F0502020204030204" pitchFamily="34" charset="0"/>
              </a:rPr>
              <a:t> local housing development/management organization or agency, such as Habitat for Humanity (or applicant experience and ability to develop and manage affordable housing), </a:t>
            </a:r>
          </a:p>
          <a:p>
            <a:pPr marL="0" lvl="1" indent="0">
              <a:buNone/>
            </a:pPr>
            <a:r>
              <a:rPr lang="en-US" sz="2800" dirty="0"/>
              <a:t>Recommended partnerships (unless grantee provides these services): </a:t>
            </a:r>
          </a:p>
          <a:p>
            <a:pPr lvl="1"/>
            <a:r>
              <a:rPr lang="en-US" sz="2200" dirty="0">
                <a:latin typeface="Calibri" panose="020F0502020204030204" pitchFamily="34" charset="0"/>
                <a:ea typeface="Calibri" panose="020F0502020204030204" pitchFamily="34" charset="0"/>
                <a:cs typeface="Calibri" panose="020F0502020204030204" pitchFamily="34" charset="0"/>
              </a:rPr>
              <a:t>Local </a:t>
            </a:r>
            <a:r>
              <a:rPr lang="en-US" sz="2200" dirty="0">
                <a:effectLst/>
                <a:latin typeface="Calibri" panose="020F0502020204030204" pitchFamily="34" charset="0"/>
                <a:ea typeface="Calibri" panose="020F0502020204030204" pitchFamily="34" charset="0"/>
                <a:cs typeface="Calibri" panose="020F0502020204030204" pitchFamily="34" charset="0"/>
              </a:rPr>
              <a:t>Workforce Development (WDA), such as City of Minneapolis, or local non-profit organization that provides workforce training services to youth,</a:t>
            </a:r>
          </a:p>
          <a:p>
            <a:pPr marL="457200" lvl="1" indent="0">
              <a:buNone/>
            </a:pPr>
            <a:endParaRPr lang="en-US" sz="800" dirty="0">
              <a:effectLst/>
              <a:latin typeface="Calibri" panose="020F0502020204030204" pitchFamily="34" charset="0"/>
              <a:ea typeface="Calibri" panose="020F0502020204030204" pitchFamily="34" charset="0"/>
              <a:cs typeface="Calibri" panose="020F0502020204030204" pitchFamily="34" charset="0"/>
            </a:endParaRPr>
          </a:p>
          <a:p>
            <a:pPr lvl="1"/>
            <a:r>
              <a:rPr lang="en-US" sz="2200" dirty="0">
                <a:latin typeface="Calibri" panose="020F0502020204030204" pitchFamily="34" charset="0"/>
                <a:ea typeface="Calibri" panose="020F0502020204030204" pitchFamily="34" charset="0"/>
                <a:cs typeface="Calibri" panose="020F0502020204030204" pitchFamily="34" charset="0"/>
              </a:rPr>
              <a:t>Local</a:t>
            </a:r>
            <a:r>
              <a:rPr lang="en-US" sz="2200" dirty="0">
                <a:effectLst/>
                <a:latin typeface="Calibri" panose="020F0502020204030204" pitchFamily="34" charset="0"/>
                <a:ea typeface="Calibri" panose="020F0502020204030204" pitchFamily="34" charset="0"/>
                <a:cs typeface="Calibri" panose="020F0502020204030204" pitchFamily="34" charset="0"/>
              </a:rPr>
              <a:t> employer(s), such as construction contractor or company, a building trades organization, or apprenticeship training center, </a:t>
            </a:r>
          </a:p>
          <a:p>
            <a:pPr marL="457200" lvl="1" indent="0">
              <a:buNone/>
            </a:pPr>
            <a:endParaRPr lang="en-US" sz="800" dirty="0">
              <a:latin typeface="Calibri" panose="020F0502020204030204" pitchFamily="34" charset="0"/>
              <a:ea typeface="Calibri" panose="020F0502020204030204" pitchFamily="34" charset="0"/>
              <a:cs typeface="Calibri" panose="020F0502020204030204" pitchFamily="34" charset="0"/>
            </a:endParaRPr>
          </a:p>
          <a:p>
            <a:pPr lvl="1"/>
            <a:r>
              <a:rPr lang="en-US" sz="2200" dirty="0">
                <a:latin typeface="Calibri" panose="020F0502020204030204" pitchFamily="34" charset="0"/>
                <a:ea typeface="Calibri" panose="020F0502020204030204" pitchFamily="34" charset="0"/>
                <a:cs typeface="Calibri" panose="020F0502020204030204" pitchFamily="34" charset="0"/>
              </a:rPr>
              <a:t>P</a:t>
            </a:r>
            <a:r>
              <a:rPr lang="en-US" sz="2200" dirty="0">
                <a:effectLst/>
                <a:latin typeface="Calibri" panose="020F0502020204030204" pitchFamily="34" charset="0"/>
                <a:ea typeface="Calibri" panose="020F0502020204030204" pitchFamily="34" charset="0"/>
                <a:cs typeface="Calibri" panose="020F0502020204030204" pitchFamily="34" charset="0"/>
              </a:rPr>
              <a:t>ost-secondary education, occupational or safety certificate training provider, and/</a:t>
            </a:r>
            <a:r>
              <a:rPr lang="en-US" sz="2200" dirty="0">
                <a:latin typeface="Calibri" panose="020F0502020204030204" pitchFamily="34" charset="0"/>
                <a:ea typeface="Calibri" panose="020F0502020204030204" pitchFamily="34" charset="0"/>
                <a:cs typeface="Calibri" panose="020F0502020204030204" pitchFamily="34" charset="0"/>
              </a:rPr>
              <a:t>or other </a:t>
            </a:r>
            <a:r>
              <a:rPr lang="en-US" sz="2200" dirty="0">
                <a:effectLst/>
                <a:latin typeface="Calibri" panose="020F0502020204030204" pitchFamily="34" charset="0"/>
                <a:ea typeface="Calibri" panose="020F0502020204030204" pitchFamily="34" charset="0"/>
                <a:cs typeface="Calibri" panose="020F0502020204030204" pitchFamily="34" charset="0"/>
              </a:rPr>
              <a:t>community organizations and local service agencies.  </a:t>
            </a:r>
          </a:p>
          <a:p>
            <a:endParaRPr lang="en-US" dirty="0"/>
          </a:p>
        </p:txBody>
      </p:sp>
      <p:pic>
        <p:nvPicPr>
          <p:cNvPr id="8" name="Audio 7">
            <a:hlinkClick r:id="" action="ppaction://media"/>
            <a:extLst>
              <a:ext uri="{FF2B5EF4-FFF2-40B4-BE49-F238E27FC236}">
                <a16:creationId xmlns:a16="http://schemas.microsoft.com/office/drawing/2014/main" id="{8DE82DAF-3EA7-73B1-A3DE-E836B97E3D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1455161"/>
      </p:ext>
    </p:extLst>
  </p:cSld>
  <p:clrMapOvr>
    <a:masterClrMapping/>
  </p:clrMapOvr>
  <mc:AlternateContent xmlns:mc="http://schemas.openxmlformats.org/markup-compatibility/2006">
    <mc:Choice xmlns:p14="http://schemas.microsoft.com/office/powerpoint/2010/main" Requires="p14">
      <p:transition spd="slow" p14:dur="2000" advTm="91353"/>
    </mc:Choice>
    <mc:Fallback>
      <p:transition spd="slow" advTm="9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EE1BA-3EB6-4096-8F88-7BAF736ABEB8}"/>
              </a:ext>
            </a:extLst>
          </p:cNvPr>
          <p:cNvSpPr>
            <a:spLocks noGrp="1"/>
          </p:cNvSpPr>
          <p:nvPr>
            <p:ph type="title"/>
          </p:nvPr>
        </p:nvSpPr>
        <p:spPr>
          <a:xfrm>
            <a:off x="335902" y="0"/>
            <a:ext cx="11457992" cy="990600"/>
          </a:xfrm>
        </p:spPr>
        <p:txBody>
          <a:bodyPr>
            <a:normAutofit/>
          </a:bodyPr>
          <a:lstStyle/>
          <a:p>
            <a:r>
              <a:rPr lang="en-US" sz="3600" dirty="0">
                <a:solidFill>
                  <a:schemeClr val="bg1"/>
                </a:solidFill>
              </a:rPr>
              <a:t> Wage Payments and  Child Labor Laws and Davis Bacon Act</a:t>
            </a:r>
          </a:p>
        </p:txBody>
      </p:sp>
      <p:sp>
        <p:nvSpPr>
          <p:cNvPr id="3" name="Content Placeholder 2">
            <a:extLst>
              <a:ext uri="{FF2B5EF4-FFF2-40B4-BE49-F238E27FC236}">
                <a16:creationId xmlns:a16="http://schemas.microsoft.com/office/drawing/2014/main" id="{9A7FFC33-4DDC-4974-9184-91DF7E594AF6}"/>
              </a:ext>
            </a:extLst>
          </p:cNvPr>
          <p:cNvSpPr>
            <a:spLocks noGrp="1"/>
          </p:cNvSpPr>
          <p:nvPr>
            <p:ph idx="1"/>
          </p:nvPr>
        </p:nvSpPr>
        <p:spPr>
          <a:xfrm>
            <a:off x="609600" y="990600"/>
            <a:ext cx="10972800" cy="5622073"/>
          </a:xfrm>
        </p:spPr>
        <p:txBody>
          <a:bodyPr>
            <a:noAutofit/>
          </a:bodyPr>
          <a:lstStyle/>
          <a:p>
            <a:pPr>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Grantees are allowed to offer hourly wages to youth</a:t>
            </a:r>
            <a:r>
              <a:rPr lang="en-US" dirty="0">
                <a:latin typeface="Calibri" panose="020F0502020204030204" pitchFamily="34" charset="0"/>
                <a:ea typeface="Calibri" panose="020F0502020204030204" pitchFamily="34" charset="0"/>
                <a:cs typeface="Times New Roman" panose="02020603050405020304" pitchFamily="18" charset="0"/>
              </a:rPr>
              <a:t>, with a signed W-2,</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for their participation in work experience and other program activities</a:t>
            </a:r>
            <a:r>
              <a:rPr lang="en-US"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spcBef>
                <a:spcPts val="0"/>
              </a:spcBef>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State and federal child labor </a:t>
            </a:r>
            <a:r>
              <a:rPr lang="en-US" dirty="0">
                <a:effectLst/>
                <a:latin typeface="Calibri" panose="020F0502020204030204" pitchFamily="34" charset="0"/>
                <a:ea typeface="Times New Roman" panose="02020603050405020304" pitchFamily="18" charset="0"/>
                <a:cs typeface="Times New Roman" panose="02020603050405020304" pitchFamily="18" charset="0"/>
              </a:rPr>
              <a:t>law</a:t>
            </a:r>
            <a:r>
              <a:rPr lang="en-US" dirty="0">
                <a:effectLst/>
                <a:latin typeface="Calibri" panose="020F0502020204030204" pitchFamily="34" charset="0"/>
                <a:ea typeface="Times New Roman" panose="02020603050405020304" pitchFamily="18" charset="0"/>
                <a:cs typeface="Calibri" panose="020F0502020204030204" pitchFamily="34" charset="0"/>
              </a:rPr>
              <a:t> generally prohibits wage-earning employees under the age of 18 from working on a construction site or operating hazardous machinery. </a:t>
            </a:r>
          </a:p>
          <a:p>
            <a:pPr marL="0" indent="0">
              <a:spcBef>
                <a:spcPts val="0"/>
              </a:spcBef>
              <a:buNone/>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a:spcBef>
                <a:spcPts val="0"/>
              </a:spcBef>
            </a:pPr>
            <a:r>
              <a:rPr lang="en-US" dirty="0">
                <a:latin typeface="Calibri" panose="020F0502020204030204" pitchFamily="34" charset="0"/>
                <a:cs typeface="Calibri" panose="020F0502020204030204" pitchFamily="34" charset="0"/>
              </a:rPr>
              <a:t>Davis Bacon Act provisions require all employees to be paid prevailing wages when working on state- or federally funded construction sites, including state- and federally funded affordable housing projects.</a:t>
            </a:r>
          </a:p>
          <a:p>
            <a:pPr marL="0" indent="0">
              <a:spcBef>
                <a:spcPts val="0"/>
              </a:spcBef>
              <a:buNone/>
            </a:pPr>
            <a:endParaRPr lang="en-US" sz="1600" dirty="0">
              <a:latin typeface="Calibri" panose="020F0502020204030204" pitchFamily="34" charset="0"/>
              <a:cs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DEED recommends the use of stipends (rather than wages) to youth while training/work experience on a construction or project site to avoid any legal or compliance issues with child labor laws or Davis Bacon Act provisions. </a:t>
            </a:r>
          </a:p>
          <a:p>
            <a:pPr>
              <a:spcBef>
                <a:spcPts val="0"/>
              </a:spcBef>
            </a:pPr>
            <a:endParaRPr lang="en-US" dirty="0"/>
          </a:p>
        </p:txBody>
      </p:sp>
      <p:pic>
        <p:nvPicPr>
          <p:cNvPr id="15" name="Audio 14">
            <a:hlinkClick r:id="" action="ppaction://media"/>
            <a:extLst>
              <a:ext uri="{FF2B5EF4-FFF2-40B4-BE49-F238E27FC236}">
                <a16:creationId xmlns:a16="http://schemas.microsoft.com/office/drawing/2014/main" id="{20C058AF-3AA3-AF43-99AB-DB82452868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8737382"/>
      </p:ext>
    </p:extLst>
  </p:cSld>
  <p:clrMapOvr>
    <a:masterClrMapping/>
  </p:clrMapOvr>
  <mc:AlternateContent xmlns:mc="http://schemas.openxmlformats.org/markup-compatibility/2006">
    <mc:Choice xmlns:p14="http://schemas.microsoft.com/office/powerpoint/2010/main" Requires="p14">
      <p:transition spd="slow" p14:dur="2000" advTm="93078"/>
    </mc:Choice>
    <mc:Fallback>
      <p:transition spd="slow" advTm="9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FFC33-4DDC-4974-9184-91DF7E594AF6}"/>
              </a:ext>
            </a:extLst>
          </p:cNvPr>
          <p:cNvSpPr>
            <a:spLocks noGrp="1"/>
          </p:cNvSpPr>
          <p:nvPr>
            <p:ph type="title" idx="4294967295"/>
          </p:nvPr>
        </p:nvSpPr>
        <p:spPr>
          <a:xfrm>
            <a:off x="879805" y="1407957"/>
            <a:ext cx="10125308" cy="54816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The MN Youthbuild Program is recognized by MN Department of Labor and Industry (DLI) as an approved training program under </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rPr>
              <a:t>MN Rules 5200.0930</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This currently exempts 16- and 17-year-old Youthbuild participants from certain </a:t>
            </a:r>
            <a:r>
              <a:rPr kumimoji="0" lang="en-US" sz="2800" b="0" i="0"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hlinkClick r:id="rId5"/>
              </a:rPr>
              <a:t>prohibited work activities</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under state law.  However, grantees must meet hazardous occupation exemptions </a:t>
            </a:r>
            <a:r>
              <a:rPr kumimoji="0" lang="en-US" sz="2800" b="0" i="0"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hlinkClick r:id="rId6"/>
              </a:rPr>
              <a:t>under federal child labor law.</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800" b="0" i="0"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hlinkClick r:id="rId6"/>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rPr>
              <a:t>Applicants who wi</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sh to serve 16- and 17-year-old youth </a:t>
            </a:r>
            <a:r>
              <a:rPr kumimoji="0" lang="en-US" sz="28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pay youth wages for construction training/work experience must understand and comply with state and federal </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Times New Roman" panose="02020603050405020304" pitchFamily="18" charset="0"/>
              </a:rPr>
              <a:t>child </a:t>
            </a:r>
            <a:r>
              <a:rPr kumimoji="0" lang="en-US" sz="2800" b="0" i="0" u="none" strike="noStrike" kern="1200" cap="none" spc="0" normalizeH="0" baseline="0" noProof="0" dirty="0">
                <a:ln>
                  <a:noFill/>
                </a:ln>
                <a:solidFill>
                  <a:srgbClr val="002060"/>
                </a:solidFill>
                <a:effectLst/>
                <a:uLnTx/>
                <a:uFillTx/>
                <a:latin typeface="+mn-lt"/>
                <a:ea typeface="Times New Roman" panose="02020603050405020304" pitchFamily="18" charset="0"/>
                <a:cs typeface="Times New Roman" panose="02020603050405020304" pitchFamily="18" charset="0"/>
              </a:rPr>
              <a:t>labor laws concerning hazardous occupations and equipment. </a:t>
            </a:r>
            <a:endParaRPr kumimoji="0" lang="en-US" sz="800" b="0" i="0" u="none" strike="noStrike" kern="1200" cap="none" spc="0" normalizeH="0" baseline="0" noProof="0" dirty="0">
              <a:ln>
                <a:noFill/>
              </a:ln>
              <a:solidFill>
                <a:srgbClr val="222222"/>
              </a:solidFill>
              <a:effectLst/>
              <a:uLnTx/>
              <a:uFillTx/>
              <a:latin typeface="Helvetica Neue"/>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800" b="0" i="0"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mn-lt"/>
              <a:ea typeface="+mn-ea"/>
              <a:cs typeface="+mn-cs"/>
            </a:endParaRPr>
          </a:p>
        </p:txBody>
      </p:sp>
      <p:sp>
        <p:nvSpPr>
          <p:cNvPr id="5" name="Title 5">
            <a:extLst>
              <a:ext uri="{FF2B5EF4-FFF2-40B4-BE49-F238E27FC236}">
                <a16:creationId xmlns:a16="http://schemas.microsoft.com/office/drawing/2014/main" id="{93ABF150-CE38-AE5F-33E3-2D926021BFC7}"/>
              </a:ext>
            </a:extLst>
          </p:cNvPr>
          <p:cNvSpPr>
            <a:spLocks noGrp="1"/>
          </p:cNvSpPr>
          <p:nvPr>
            <p:ph type="title"/>
          </p:nvPr>
        </p:nvSpPr>
        <p:spPr>
          <a:xfrm>
            <a:off x="739035" y="1"/>
            <a:ext cx="10406849" cy="990600"/>
          </a:xfrm>
        </p:spPr>
        <p:txBody>
          <a:bodyPr/>
          <a:lstStyle/>
          <a:p>
            <a:r>
              <a:rPr lang="en-US" dirty="0">
                <a:solidFill>
                  <a:schemeClr val="bg1"/>
                </a:solidFill>
              </a:rPr>
              <a:t>State Child Labor Law Exemptions</a:t>
            </a:r>
          </a:p>
        </p:txBody>
      </p:sp>
      <p:pic>
        <p:nvPicPr>
          <p:cNvPr id="31" name="Audio 30">
            <a:hlinkClick r:id="" action="ppaction://media"/>
            <a:extLst>
              <a:ext uri="{FF2B5EF4-FFF2-40B4-BE49-F238E27FC236}">
                <a16:creationId xmlns:a16="http://schemas.microsoft.com/office/drawing/2014/main" id="{D76CC3DC-11BD-A1C8-996C-3C67197641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4618993"/>
      </p:ext>
    </p:extLst>
  </p:cSld>
  <p:clrMapOvr>
    <a:masterClrMapping/>
  </p:clrMapOvr>
  <mc:AlternateContent xmlns:mc="http://schemas.openxmlformats.org/markup-compatibility/2006">
    <mc:Choice xmlns:p14="http://schemas.microsoft.com/office/powerpoint/2010/main" Requires="p14">
      <p:transition spd="slow" p14:dur="2000" advTm="38700"/>
    </mc:Choice>
    <mc:Fallback>
      <p:transition spd="slow" advTm="3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FFC33-4DDC-4974-9184-91DF7E594AF6}"/>
              </a:ext>
            </a:extLst>
          </p:cNvPr>
          <p:cNvSpPr>
            <a:spLocks noGrp="1"/>
          </p:cNvSpPr>
          <p:nvPr>
            <p:ph idx="1"/>
          </p:nvPr>
        </p:nvSpPr>
        <p:spPr>
          <a:xfrm>
            <a:off x="606904" y="1191322"/>
            <a:ext cx="10671109" cy="5481735"/>
          </a:xfrm>
        </p:spPr>
        <p:txBody>
          <a:bodyPr>
            <a:noAutofit/>
          </a:bodyPr>
          <a:lstStyle/>
          <a:p>
            <a:pPr>
              <a:spcBef>
                <a:spcPts val="0"/>
              </a:spcBef>
            </a:pPr>
            <a:r>
              <a:rPr lang="en-US" dirty="0">
                <a:ea typeface="Times New Roman" panose="02020603050405020304" pitchFamily="18" charset="0"/>
                <a:cs typeface="Times New Roman" panose="02020603050405020304" pitchFamily="18" charset="0"/>
              </a:rPr>
              <a:t>Limited apprentice/student-learner exemptions apply to hazardous work duties (*roofing/work on or about a roof, excavation operations, power-driven circular saws, reciprocating saws, band saws, guillotine shears, chain saws, wood-chippers, and abrasive cutting discs, machines for woodworking, metal forming, punching, shearing.</a:t>
            </a:r>
          </a:p>
          <a:p>
            <a:pPr marL="0" indent="0">
              <a:spcBef>
                <a:spcPts val="0"/>
              </a:spcBef>
              <a:buNone/>
            </a:pPr>
            <a:endParaRPr lang="en-US" dirty="0">
              <a:ea typeface="Times New Roman" panose="02020603050405020304" pitchFamily="18" charset="0"/>
              <a:cs typeface="Times New Roman" panose="02020603050405020304" pitchFamily="18" charset="0"/>
            </a:endParaRPr>
          </a:p>
          <a:p>
            <a:pPr>
              <a:spcBef>
                <a:spcPts val="0"/>
              </a:spcBef>
            </a:pPr>
            <a:r>
              <a:rPr lang="en-US" dirty="0">
                <a:ea typeface="Times New Roman" panose="02020603050405020304" pitchFamily="18" charset="0"/>
                <a:cs typeface="Times New Roman" panose="02020603050405020304" pitchFamily="18" charset="0"/>
              </a:rPr>
              <a:t>Exemptions are allowed when the following conditions are met: </a:t>
            </a:r>
          </a:p>
          <a:p>
            <a:pPr marL="1149350" indent="-514350">
              <a:spcBef>
                <a:spcPts val="0"/>
              </a:spcBef>
              <a:buAutoNum type="arabicParenBoth"/>
            </a:pPr>
            <a:r>
              <a:rPr lang="en-US" sz="2600" dirty="0">
                <a:solidFill>
                  <a:schemeClr val="accent5">
                    <a:lumMod val="50000"/>
                  </a:schemeClr>
                </a:solidFill>
              </a:rPr>
              <a:t>Work is incidental to the training; </a:t>
            </a:r>
          </a:p>
          <a:p>
            <a:pPr marL="1149350" indent="-514350">
              <a:spcBef>
                <a:spcPts val="0"/>
              </a:spcBef>
              <a:buAutoNum type="arabicParenBoth"/>
            </a:pPr>
            <a:r>
              <a:rPr lang="en-US" sz="2600" dirty="0">
                <a:solidFill>
                  <a:schemeClr val="accent5">
                    <a:lumMod val="50000"/>
                  </a:schemeClr>
                </a:solidFill>
              </a:rPr>
              <a:t>Work shall be intermittent, for short periods of time, and under the direct and close supervision of a qualified, experienced person; </a:t>
            </a:r>
          </a:p>
          <a:p>
            <a:pPr marL="1149350" indent="-514350">
              <a:spcBef>
                <a:spcPts val="0"/>
              </a:spcBef>
              <a:buAutoNum type="arabicParenBoth"/>
            </a:pPr>
            <a:r>
              <a:rPr lang="en-US" sz="2600" dirty="0">
                <a:solidFill>
                  <a:schemeClr val="accent5">
                    <a:lumMod val="50000"/>
                  </a:schemeClr>
                </a:solidFill>
              </a:rPr>
              <a:t>Student learners are given safety instruction; and </a:t>
            </a:r>
          </a:p>
          <a:p>
            <a:pPr marL="1149350" indent="-514350">
              <a:spcBef>
                <a:spcPts val="0"/>
              </a:spcBef>
              <a:buAutoNum type="arabicParenBoth"/>
            </a:pPr>
            <a:r>
              <a:rPr lang="en-US" sz="2600" dirty="0">
                <a:solidFill>
                  <a:schemeClr val="accent5">
                    <a:lumMod val="50000"/>
                  </a:schemeClr>
                </a:solidFill>
              </a:rPr>
              <a:t>A schedule of organized and progressive work processes to be performed on the job has been prepared.</a:t>
            </a:r>
            <a:endParaRPr lang="en-US" sz="2600" dirty="0">
              <a:ea typeface="Times New Roman" panose="02020603050405020304" pitchFamily="18" charset="0"/>
              <a:cs typeface="Calibri" panose="020F0502020204030204" pitchFamily="34" charset="0"/>
            </a:endParaRPr>
          </a:p>
          <a:p>
            <a:pPr>
              <a:spcBef>
                <a:spcPts val="0"/>
              </a:spcBef>
            </a:pP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5">
            <a:extLst>
              <a:ext uri="{FF2B5EF4-FFF2-40B4-BE49-F238E27FC236}">
                <a16:creationId xmlns:a16="http://schemas.microsoft.com/office/drawing/2014/main" id="{582F916D-33AF-B563-54FA-AB7F041B1671}"/>
              </a:ext>
            </a:extLst>
          </p:cNvPr>
          <p:cNvSpPr txBox="1">
            <a:spLocks/>
          </p:cNvSpPr>
          <p:nvPr/>
        </p:nvSpPr>
        <p:spPr>
          <a:xfrm>
            <a:off x="739035" y="1"/>
            <a:ext cx="10406849"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r>
              <a:rPr lang="en-US" dirty="0">
                <a:solidFill>
                  <a:schemeClr val="bg1"/>
                </a:solidFill>
              </a:rPr>
              <a:t>Federal Child Labor Law Exemptions</a:t>
            </a:r>
          </a:p>
        </p:txBody>
      </p:sp>
      <p:pic>
        <p:nvPicPr>
          <p:cNvPr id="13" name="Audio 12">
            <a:hlinkClick r:id="" action="ppaction://media"/>
            <a:extLst>
              <a:ext uri="{FF2B5EF4-FFF2-40B4-BE49-F238E27FC236}">
                <a16:creationId xmlns:a16="http://schemas.microsoft.com/office/drawing/2014/main" id="{72ADAAF7-E0D2-3274-1BB3-3313D3F8D4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6734117"/>
      </p:ext>
    </p:extLst>
  </p:cSld>
  <p:clrMapOvr>
    <a:masterClrMapping/>
  </p:clrMapOvr>
  <mc:AlternateContent xmlns:mc="http://schemas.openxmlformats.org/markup-compatibility/2006">
    <mc:Choice xmlns:p14="http://schemas.microsoft.com/office/powerpoint/2010/main" Requires="p14">
      <p:transition spd="slow" p14:dur="2000" advTm="59105"/>
    </mc:Choice>
    <mc:Fallback>
      <p:transition spd="slow" advTm="59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D7D1C-7A84-E31A-3D40-DA5AD07D9185}"/>
              </a:ext>
            </a:extLst>
          </p:cNvPr>
          <p:cNvSpPr>
            <a:spLocks noGrp="1"/>
          </p:cNvSpPr>
          <p:nvPr>
            <p:ph type="title"/>
          </p:nvPr>
        </p:nvSpPr>
        <p:spPr>
          <a:xfrm>
            <a:off x="704386" y="-172031"/>
            <a:ext cx="10515600" cy="1325563"/>
          </a:xfrm>
        </p:spPr>
        <p:txBody>
          <a:bodyPr/>
          <a:lstStyle/>
          <a:p>
            <a:r>
              <a:rPr lang="en-US" dirty="0">
                <a:solidFill>
                  <a:schemeClr val="bg1"/>
                </a:solidFill>
              </a:rPr>
              <a:t>Stipend Payments to Youth</a:t>
            </a:r>
          </a:p>
        </p:txBody>
      </p:sp>
      <p:sp>
        <p:nvSpPr>
          <p:cNvPr id="3" name="Content Placeholder 2">
            <a:extLst>
              <a:ext uri="{FF2B5EF4-FFF2-40B4-BE49-F238E27FC236}">
                <a16:creationId xmlns:a16="http://schemas.microsoft.com/office/drawing/2014/main" id="{954DB32F-9EDE-12A3-1286-1280BD01E7BC}"/>
              </a:ext>
            </a:extLst>
          </p:cNvPr>
          <p:cNvSpPr>
            <a:spLocks noGrp="1"/>
          </p:cNvSpPr>
          <p:nvPr>
            <p:ph idx="1"/>
          </p:nvPr>
        </p:nvSpPr>
        <p:spPr>
          <a:xfrm>
            <a:off x="345687" y="1403816"/>
            <a:ext cx="11063868" cy="5447989"/>
          </a:xfrm>
        </p:spPr>
        <p:txBody>
          <a:bodyPr>
            <a:normAutofit/>
          </a:bodyPr>
          <a:lstStyle/>
          <a:p>
            <a:r>
              <a:rPr lang="en-US" dirty="0"/>
              <a:t>Stipends may be provided to youth while they are completing work experience on a construction site, in lieu of wages.  They may also be provided for completion of classroom training or other program activities.</a:t>
            </a:r>
          </a:p>
          <a:p>
            <a:r>
              <a:rPr lang="en-US" dirty="0"/>
              <a:t>Stipends may be based on amount of time and quality in task completion.</a:t>
            </a:r>
          </a:p>
          <a:p>
            <a:r>
              <a:rPr lang="en-US" dirty="0">
                <a:latin typeface="Calibri" panose="020F0502020204030204" pitchFamily="34" charset="0"/>
                <a:ea typeface="Times New Roman" panose="02020603050405020304" pitchFamily="18" charset="0"/>
                <a:cs typeface="Calibri" panose="020F0502020204030204" pitchFamily="34" charset="0"/>
              </a:rPr>
              <a:t>Youth who receive a stipend are not considered </a:t>
            </a:r>
            <a:r>
              <a:rPr lang="en-US" i="1" dirty="0">
                <a:latin typeface="Calibri" panose="020F0502020204030204" pitchFamily="34" charset="0"/>
                <a:ea typeface="Times New Roman" panose="02020603050405020304" pitchFamily="18" charset="0"/>
                <a:cs typeface="Calibri" panose="020F0502020204030204" pitchFamily="34" charset="0"/>
              </a:rPr>
              <a:t>employees</a:t>
            </a:r>
            <a:r>
              <a:rPr lang="en-US" dirty="0">
                <a:latin typeface="Calibri" panose="020F0502020204030204" pitchFamily="34" charset="0"/>
                <a:ea typeface="Times New Roman" panose="02020603050405020304" pitchFamily="18" charset="0"/>
                <a:cs typeface="Calibri" panose="020F0502020204030204" pitchFamily="34" charset="0"/>
              </a:rPr>
              <a:t> with respect to state and federal child labor and Davis-Bacon Act regulations.</a:t>
            </a:r>
            <a:endParaRPr lang="en-US" dirty="0"/>
          </a:p>
          <a:p>
            <a:r>
              <a:rPr lang="en-US" dirty="0"/>
              <a:t>Organizations that are providing stipends to participants must have a stipend policy in place to ensure equity in awarding stipends to participants.</a:t>
            </a:r>
          </a:p>
          <a:p>
            <a:r>
              <a:rPr lang="en-US" b="1" dirty="0"/>
              <a:t>DEED program manager must have a copy of the stipend policy.</a:t>
            </a:r>
          </a:p>
        </p:txBody>
      </p:sp>
      <p:pic>
        <p:nvPicPr>
          <p:cNvPr id="13" name="Audio 12">
            <a:hlinkClick r:id="" action="ppaction://media"/>
            <a:extLst>
              <a:ext uri="{FF2B5EF4-FFF2-40B4-BE49-F238E27FC236}">
                <a16:creationId xmlns:a16="http://schemas.microsoft.com/office/drawing/2014/main" id="{4F2B9010-D871-D7E4-FA38-7AFA2DE50A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045713"/>
      </p:ext>
    </p:extLst>
  </p:cSld>
  <p:clrMapOvr>
    <a:masterClrMapping/>
  </p:clrMapOvr>
  <mc:AlternateContent xmlns:mc="http://schemas.openxmlformats.org/markup-compatibility/2006">
    <mc:Choice xmlns:p14="http://schemas.microsoft.com/office/powerpoint/2010/main" Requires="p14">
      <p:transition spd="slow" p14:dur="2000" advTm="32459"/>
    </mc:Choice>
    <mc:Fallback>
      <p:transition spd="slow" advTm="3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D7D1C-7A84-E31A-3D40-DA5AD07D9185}"/>
              </a:ext>
            </a:extLst>
          </p:cNvPr>
          <p:cNvSpPr>
            <a:spLocks noGrp="1"/>
          </p:cNvSpPr>
          <p:nvPr>
            <p:ph type="title"/>
          </p:nvPr>
        </p:nvSpPr>
        <p:spPr>
          <a:xfrm>
            <a:off x="659780" y="-261241"/>
            <a:ext cx="10515600" cy="1325563"/>
          </a:xfrm>
        </p:spPr>
        <p:txBody>
          <a:bodyPr/>
          <a:lstStyle/>
          <a:p>
            <a:r>
              <a:rPr lang="en-US" dirty="0">
                <a:solidFill>
                  <a:schemeClr val="bg1"/>
                </a:solidFill>
              </a:rPr>
              <a:t>Incentive or Bonus Payments to Youth</a:t>
            </a:r>
          </a:p>
        </p:txBody>
      </p:sp>
      <p:sp>
        <p:nvSpPr>
          <p:cNvPr id="3" name="Content Placeholder 2">
            <a:extLst>
              <a:ext uri="{FF2B5EF4-FFF2-40B4-BE49-F238E27FC236}">
                <a16:creationId xmlns:a16="http://schemas.microsoft.com/office/drawing/2014/main" id="{954DB32F-9EDE-12A3-1286-1280BD01E7BC}"/>
              </a:ext>
            </a:extLst>
          </p:cNvPr>
          <p:cNvSpPr>
            <a:spLocks noGrp="1"/>
          </p:cNvSpPr>
          <p:nvPr>
            <p:ph idx="1"/>
          </p:nvPr>
        </p:nvSpPr>
        <p:spPr>
          <a:xfrm>
            <a:off x="659780" y="1349298"/>
            <a:ext cx="10515600" cy="4981884"/>
          </a:xfrm>
        </p:spPr>
        <p:txBody>
          <a:bodyPr>
            <a:normAutofit/>
          </a:bodyPr>
          <a:lstStyle/>
          <a:p>
            <a:pPr>
              <a:spcBef>
                <a:spcPts val="1800"/>
              </a:spcBef>
            </a:pPr>
            <a:r>
              <a:rPr lang="en-US" dirty="0"/>
              <a:t>Incentive or Bonus payments to participants are allowed.</a:t>
            </a:r>
          </a:p>
          <a:p>
            <a:pPr>
              <a:spcBef>
                <a:spcPts val="1800"/>
              </a:spcBef>
            </a:pPr>
            <a:r>
              <a:rPr lang="en-US" dirty="0"/>
              <a:t>Incentive or Bonus payment must be connected to recognition of achievement of a milestone in the program tied to work experience, education, or training.  A cash bonus or incentives provided for achievement could include the acquisition of a credential or other successful outcome.</a:t>
            </a:r>
          </a:p>
          <a:p>
            <a:pPr>
              <a:spcBef>
                <a:spcPts val="1800"/>
              </a:spcBef>
            </a:pPr>
            <a:r>
              <a:rPr lang="en-US" dirty="0"/>
              <a:t>Grantees that are providing bonuses or incentives must have a written policy in place to ensure equity in awarding funds to participants.</a:t>
            </a:r>
          </a:p>
          <a:p>
            <a:pPr>
              <a:spcBef>
                <a:spcPts val="1800"/>
              </a:spcBef>
            </a:pPr>
            <a:r>
              <a:rPr lang="en-US" b="1" dirty="0"/>
              <a:t>DEED program manager must have a copy of the written policy.</a:t>
            </a:r>
          </a:p>
        </p:txBody>
      </p:sp>
      <p:pic>
        <p:nvPicPr>
          <p:cNvPr id="8" name="Audio 7">
            <a:hlinkClick r:id="" action="ppaction://media"/>
            <a:extLst>
              <a:ext uri="{FF2B5EF4-FFF2-40B4-BE49-F238E27FC236}">
                <a16:creationId xmlns:a16="http://schemas.microsoft.com/office/drawing/2014/main" id="{58D9C760-E0EA-D9D7-72EF-DE0272552B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5963551"/>
      </p:ext>
    </p:extLst>
  </p:cSld>
  <p:clrMapOvr>
    <a:masterClrMapping/>
  </p:clrMapOvr>
  <mc:AlternateContent xmlns:mc="http://schemas.openxmlformats.org/markup-compatibility/2006">
    <mc:Choice xmlns:p14="http://schemas.microsoft.com/office/powerpoint/2010/main" Requires="p14">
      <p:transition spd="slow" p14:dur="2000" advTm="38752"/>
    </mc:Choice>
    <mc:Fallback>
      <p:transition spd="slow" advTm="3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208AD-B78D-FDAE-FC87-DD211A63C327}"/>
              </a:ext>
            </a:extLst>
          </p:cNvPr>
          <p:cNvSpPr>
            <a:spLocks noGrp="1"/>
          </p:cNvSpPr>
          <p:nvPr>
            <p:ph type="title"/>
          </p:nvPr>
        </p:nvSpPr>
        <p:spPr>
          <a:xfrm>
            <a:off x="838200" y="-127426"/>
            <a:ext cx="10515600" cy="1325563"/>
          </a:xfrm>
        </p:spPr>
        <p:txBody>
          <a:bodyPr/>
          <a:lstStyle/>
          <a:p>
            <a:r>
              <a:rPr lang="en-US" dirty="0">
                <a:solidFill>
                  <a:schemeClr val="bg1"/>
                </a:solidFill>
              </a:rPr>
              <a:t>MN Youthbuild Website</a:t>
            </a:r>
          </a:p>
        </p:txBody>
      </p:sp>
      <p:sp>
        <p:nvSpPr>
          <p:cNvPr id="3" name="Content Placeholder 2">
            <a:extLst>
              <a:ext uri="{FF2B5EF4-FFF2-40B4-BE49-F238E27FC236}">
                <a16:creationId xmlns:a16="http://schemas.microsoft.com/office/drawing/2014/main" id="{917E0A40-A9D0-0AF7-E64F-C2969C283DDC}"/>
              </a:ext>
            </a:extLst>
          </p:cNvPr>
          <p:cNvSpPr>
            <a:spLocks noGrp="1"/>
          </p:cNvSpPr>
          <p:nvPr>
            <p:ph idx="1"/>
          </p:nvPr>
        </p:nvSpPr>
        <p:spPr>
          <a:xfrm>
            <a:off x="838200" y="1572322"/>
            <a:ext cx="10515600" cy="4884235"/>
          </a:xfrm>
        </p:spPr>
        <p:txBody>
          <a:bodyPr>
            <a:normAutofit/>
          </a:bodyPr>
          <a:lstStyle/>
          <a:p>
            <a:r>
              <a:rPr lang="en-US" dirty="0">
                <a:hlinkClick r:id="rId4"/>
              </a:rPr>
              <a:t>https://mn.gov/deed/programs-services/office-youth-development/youth-programs/youthbuild.jsp</a:t>
            </a:r>
            <a:endParaRPr lang="en-US" dirty="0"/>
          </a:p>
          <a:p>
            <a:pPr marL="0" indent="0">
              <a:buNone/>
            </a:pPr>
            <a:endParaRPr lang="en-US" sz="1200" dirty="0"/>
          </a:p>
          <a:p>
            <a:r>
              <a:rPr lang="en-US" dirty="0"/>
              <a:t>MN Youthbuild Policy: includes more detailed information on relevant laws, rules, policies; and program requirements.</a:t>
            </a:r>
          </a:p>
          <a:p>
            <a:pPr marL="0" indent="0">
              <a:buNone/>
            </a:pPr>
            <a:endParaRPr lang="en-US" sz="1200" dirty="0"/>
          </a:p>
          <a:p>
            <a:r>
              <a:rPr lang="en-US" dirty="0"/>
              <a:t>Webinars, Presentations, and Press Releases</a:t>
            </a:r>
          </a:p>
          <a:p>
            <a:pPr marL="0" indent="0">
              <a:buNone/>
            </a:pPr>
            <a:endParaRPr lang="en-US" sz="1200" dirty="0"/>
          </a:p>
          <a:p>
            <a:r>
              <a:rPr lang="en-US" dirty="0"/>
              <a:t>Recent MN Youthbuild Annual Reports</a:t>
            </a:r>
          </a:p>
          <a:p>
            <a:pPr marL="0" indent="0">
              <a:buNone/>
            </a:pPr>
            <a:endParaRPr lang="en-US" sz="1200" dirty="0"/>
          </a:p>
          <a:p>
            <a:r>
              <a:rPr lang="en-US" dirty="0"/>
              <a:t>MN Youthbuild Return on Investment, and more.</a:t>
            </a:r>
          </a:p>
        </p:txBody>
      </p:sp>
      <p:pic>
        <p:nvPicPr>
          <p:cNvPr id="7" name="Audio 6">
            <a:hlinkClick r:id="" action="ppaction://media"/>
            <a:extLst>
              <a:ext uri="{FF2B5EF4-FFF2-40B4-BE49-F238E27FC236}">
                <a16:creationId xmlns:a16="http://schemas.microsoft.com/office/drawing/2014/main" id="{D8646246-812A-9612-99B7-4CB2531C62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2475138"/>
      </p:ext>
    </p:extLst>
  </p:cSld>
  <p:clrMapOvr>
    <a:masterClrMapping/>
  </p:clrMapOvr>
  <mc:AlternateContent xmlns:mc="http://schemas.openxmlformats.org/markup-compatibility/2006">
    <mc:Choice xmlns:p14="http://schemas.microsoft.com/office/powerpoint/2010/main" Requires="p14">
      <p:transition spd="slow" p14:dur="2000" advTm="44893"/>
    </mc:Choice>
    <mc:Fallback>
      <p:transition spd="slow" advTm="4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Reporting Requirements</a:t>
            </a:r>
          </a:p>
        </p:txBody>
      </p:sp>
    </p:spTree>
    <p:extLst>
      <p:ext uri="{BB962C8B-B14F-4D97-AF65-F5344CB8AC3E}">
        <p14:creationId xmlns:p14="http://schemas.microsoft.com/office/powerpoint/2010/main" val="3888523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0F0561-234B-49F5-9556-1AD211ED68B5}"/>
              </a:ext>
            </a:extLst>
          </p:cNvPr>
          <p:cNvSpPr txBox="1">
            <a:spLocks noGrp="1"/>
          </p:cNvSpPr>
          <p:nvPr>
            <p:ph type="title" idx="4294967295"/>
          </p:nvPr>
        </p:nvSpPr>
        <p:spPr>
          <a:xfrm>
            <a:off x="715536" y="-18318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chemeClr val="bg1"/>
                </a:solidFill>
              </a:rPr>
              <a:t>Required </a:t>
            </a:r>
            <a:r>
              <a:rPr kumimoji="0" lang="en-US" sz="4400" b="1" i="0" u="none" strike="noStrike" kern="1200" cap="none" spc="0" normalizeH="0" baseline="0" noProof="0" dirty="0">
                <a:ln>
                  <a:noFill/>
                </a:ln>
                <a:solidFill>
                  <a:schemeClr val="bg1"/>
                </a:solidFill>
                <a:effectLst/>
                <a:uLnTx/>
                <a:uFillTx/>
                <a:latin typeface="+mj-lt"/>
                <a:ea typeface="+mj-ea"/>
                <a:cs typeface="+mj-cs"/>
              </a:rPr>
              <a:t>Report</a:t>
            </a:r>
            <a:r>
              <a:rPr lang="en-US" dirty="0">
                <a:solidFill>
                  <a:schemeClr val="bg1"/>
                </a:solidFill>
              </a:rPr>
              <a:t>ing by Grantees</a:t>
            </a:r>
            <a:endParaRPr kumimoji="0" lang="en-US"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7" name="Content Placeholder 2">
            <a:extLst>
              <a:ext uri="{FF2B5EF4-FFF2-40B4-BE49-F238E27FC236}">
                <a16:creationId xmlns:a16="http://schemas.microsoft.com/office/drawing/2014/main" id="{69EE4AF5-B6D0-497C-B3ED-18EF69F90FE6}"/>
              </a:ext>
            </a:extLst>
          </p:cNvPr>
          <p:cNvSpPr txBox="1">
            <a:spLocks/>
          </p:cNvSpPr>
          <p:nvPr/>
        </p:nvSpPr>
        <p:spPr>
          <a:xfrm>
            <a:off x="617034" y="1025749"/>
            <a:ext cx="10859430" cy="549771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Quarterly Progress Reports</a:t>
            </a:r>
          </a:p>
          <a:p>
            <a:pPr marL="0" indent="0">
              <a:buNone/>
            </a:pPr>
            <a:endParaRPr lang="en-US" sz="800" dirty="0"/>
          </a:p>
          <a:p>
            <a:r>
              <a:rPr lang="en-US" dirty="0"/>
              <a:t>Excel Database of Individual Participant Data and Outcomes</a:t>
            </a:r>
          </a:p>
          <a:p>
            <a:pPr lvl="1"/>
            <a:r>
              <a:rPr lang="en-US" dirty="0"/>
              <a:t>Used in lieu of Workforce One (WF1) data entry on each participant. </a:t>
            </a:r>
          </a:p>
          <a:p>
            <a:pPr lvl="1"/>
            <a:r>
              <a:rPr lang="en-US" dirty="0"/>
              <a:t>Emailed to: </a:t>
            </a:r>
            <a:r>
              <a:rPr lang="en-US" dirty="0">
                <a:hlinkClick r:id="rId4"/>
              </a:rPr>
              <a:t>Youth.Team.Deed@state.mn.us</a:t>
            </a:r>
            <a:r>
              <a:rPr lang="en-US" dirty="0"/>
              <a:t>  and </a:t>
            </a:r>
            <a:r>
              <a:rPr lang="en-US" dirty="0">
                <a:hlinkClick r:id="rId5"/>
              </a:rPr>
              <a:t>Nancy.Waisanen@state.mn.us</a:t>
            </a:r>
            <a:endParaRPr lang="en-US" dirty="0"/>
          </a:p>
          <a:p>
            <a:pPr marL="457200" lvl="1" indent="0">
              <a:buNone/>
            </a:pPr>
            <a:endParaRPr lang="en-US" sz="800" dirty="0"/>
          </a:p>
          <a:p>
            <a:pPr marL="234950" lvl="1"/>
            <a:r>
              <a:rPr lang="en-US" sz="2800" dirty="0"/>
              <a:t>Monthly Financial documents</a:t>
            </a:r>
          </a:p>
          <a:p>
            <a:pPr lvl="1"/>
            <a:r>
              <a:rPr lang="en-US" dirty="0"/>
              <a:t>A Request for Reimbursement (RPR) is used to invoice your monthly expenses</a:t>
            </a:r>
          </a:p>
          <a:p>
            <a:pPr lvl="1"/>
            <a:r>
              <a:rPr lang="en-US" dirty="0"/>
              <a:t>A general ledger of all monthly itemized expenses, listed (sorted) by your grant budget’s cost categories (831, 828, 881, 885, 891)   </a:t>
            </a:r>
          </a:p>
          <a:p>
            <a:pPr marL="457200" lvl="1" indent="0">
              <a:buNone/>
            </a:pPr>
            <a:endParaRPr lang="en-US" sz="800" dirty="0"/>
          </a:p>
          <a:p>
            <a:pPr marL="234950" lvl="1" indent="-231775"/>
            <a:r>
              <a:rPr lang="en-US" sz="2800" dirty="0"/>
              <a:t>Annual Report </a:t>
            </a:r>
          </a:p>
          <a:p>
            <a:pPr lvl="1"/>
            <a:r>
              <a:rPr lang="en-US" sz="2800" dirty="0"/>
              <a:t>Profile (including participant quotes, partnerships, best practices, success story, and cumulative housing outcomes) </a:t>
            </a:r>
          </a:p>
          <a:p>
            <a:pPr lvl="1"/>
            <a:r>
              <a:rPr lang="en-US" sz="2800" dirty="0"/>
              <a:t>Final Participant and Housing Data and Outcomes</a:t>
            </a:r>
          </a:p>
          <a:p>
            <a:pPr lvl="1"/>
            <a:r>
              <a:rPr lang="en-US" sz="2800" dirty="0"/>
              <a:t>Group and Individual Photos and  signed media releases</a:t>
            </a:r>
          </a:p>
          <a:p>
            <a:pPr marL="3175" lvl="1" indent="0">
              <a:buNone/>
            </a:pPr>
            <a:endParaRPr lang="en-US" sz="900" dirty="0"/>
          </a:p>
          <a:p>
            <a:pPr marL="234950" lvl="1" indent="-231775"/>
            <a:r>
              <a:rPr lang="en-US" sz="2800" dirty="0"/>
              <a:t>Information Requests from Program Coordinator, Monitor, and DEED Fiscal staff, as needed.</a:t>
            </a:r>
          </a:p>
          <a:p>
            <a:pPr marL="457200" lvl="1" indent="0">
              <a:buNone/>
            </a:pPr>
            <a:endParaRPr lang="en-US" dirty="0"/>
          </a:p>
        </p:txBody>
      </p:sp>
      <p:pic>
        <p:nvPicPr>
          <p:cNvPr id="4" name="Audio 3">
            <a:hlinkClick r:id="" action="ppaction://media"/>
            <a:extLst>
              <a:ext uri="{FF2B5EF4-FFF2-40B4-BE49-F238E27FC236}">
                <a16:creationId xmlns:a16="http://schemas.microsoft.com/office/drawing/2014/main" id="{EB1B8EAD-45CE-421A-2C58-946A3DC6BB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6850862"/>
      </p:ext>
    </p:extLst>
  </p:cSld>
  <p:clrMapOvr>
    <a:masterClrMapping/>
  </p:clrMapOvr>
  <mc:AlternateContent xmlns:mc="http://schemas.openxmlformats.org/markup-compatibility/2006">
    <mc:Choice xmlns:p14="http://schemas.microsoft.com/office/powerpoint/2010/main" Requires="p14">
      <p:transition spd="slow" p14:dur="2000" advTm="197492"/>
    </mc:Choice>
    <mc:Fallback>
      <p:transition spd="slow" advTm="19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70BE-FDCD-DF5B-443A-AFC11D88F318}"/>
              </a:ext>
            </a:extLst>
          </p:cNvPr>
          <p:cNvSpPr>
            <a:spLocks noGrp="1"/>
          </p:cNvSpPr>
          <p:nvPr>
            <p:ph type="title"/>
          </p:nvPr>
        </p:nvSpPr>
        <p:spPr/>
        <p:txBody>
          <a:bodyPr/>
          <a:lstStyle/>
          <a:p>
            <a:r>
              <a:rPr lang="en-US" dirty="0"/>
              <a:t>Outline of Today’s Webinar</a:t>
            </a:r>
          </a:p>
        </p:txBody>
      </p:sp>
      <p:sp>
        <p:nvSpPr>
          <p:cNvPr id="3" name="Content Placeholder 2">
            <a:extLst>
              <a:ext uri="{FF2B5EF4-FFF2-40B4-BE49-F238E27FC236}">
                <a16:creationId xmlns:a16="http://schemas.microsoft.com/office/drawing/2014/main" id="{2C106843-771D-8B97-859D-58C3C6844897}"/>
              </a:ext>
            </a:extLst>
          </p:cNvPr>
          <p:cNvSpPr>
            <a:spLocks noGrp="1"/>
          </p:cNvSpPr>
          <p:nvPr>
            <p:ph idx="1"/>
          </p:nvPr>
        </p:nvSpPr>
        <p:spPr>
          <a:xfrm>
            <a:off x="838200" y="2096429"/>
            <a:ext cx="10515600" cy="4625046"/>
          </a:xfrm>
        </p:spPr>
        <p:txBody>
          <a:bodyPr>
            <a:normAutofit fontScale="92500" lnSpcReduction="10000"/>
          </a:bodyPr>
          <a:lstStyle/>
          <a:p>
            <a:r>
              <a:rPr lang="en-US" dirty="0"/>
              <a:t>Welcome, DEED Overview, and Funding Availability</a:t>
            </a:r>
          </a:p>
          <a:p>
            <a:r>
              <a:rPr lang="en-US" dirty="0"/>
              <a:t>Legal and Statutory Requirements of the Program</a:t>
            </a:r>
          </a:p>
          <a:p>
            <a:pPr lvl="1"/>
            <a:r>
              <a:rPr lang="en-US" dirty="0"/>
              <a:t>Participant Eligibility and Definitions</a:t>
            </a:r>
          </a:p>
          <a:p>
            <a:pPr lvl="1"/>
            <a:r>
              <a:rPr lang="en-US" dirty="0"/>
              <a:t>Requirement Program Components: Services and Activities </a:t>
            </a:r>
          </a:p>
          <a:p>
            <a:pPr lvl="1"/>
            <a:r>
              <a:rPr lang="en-US" dirty="0"/>
              <a:t>Partnerships</a:t>
            </a:r>
          </a:p>
          <a:p>
            <a:pPr lvl="1"/>
            <a:r>
              <a:rPr lang="en-US" dirty="0"/>
              <a:t>Payment to Participants, Exemptions to Child Labor Laws and Davis Bacon Act  </a:t>
            </a:r>
          </a:p>
          <a:p>
            <a:r>
              <a:rPr lang="en-US" dirty="0"/>
              <a:t>Reporting Requirements</a:t>
            </a:r>
          </a:p>
          <a:p>
            <a:pPr lvl="1"/>
            <a:r>
              <a:rPr lang="en-US" dirty="0"/>
              <a:t>Narrative</a:t>
            </a:r>
          </a:p>
          <a:p>
            <a:pPr lvl="1"/>
            <a:r>
              <a:rPr lang="en-US" dirty="0"/>
              <a:t>Participant and Housing Data</a:t>
            </a:r>
          </a:p>
          <a:p>
            <a:pPr lvl="1"/>
            <a:r>
              <a:rPr lang="en-US" dirty="0"/>
              <a:t>Financial</a:t>
            </a:r>
          </a:p>
          <a:p>
            <a:pPr lvl="1"/>
            <a:r>
              <a:rPr lang="en-US" dirty="0"/>
              <a:t>Monitoring</a:t>
            </a:r>
          </a:p>
          <a:p>
            <a:r>
              <a:rPr lang="en-US" dirty="0"/>
              <a:t>Technical Assistance</a:t>
            </a:r>
          </a:p>
          <a:p>
            <a:endParaRPr lang="en-US" dirty="0"/>
          </a:p>
        </p:txBody>
      </p:sp>
    </p:spTree>
    <p:extLst>
      <p:ext uri="{BB962C8B-B14F-4D97-AF65-F5344CB8AC3E}">
        <p14:creationId xmlns:p14="http://schemas.microsoft.com/office/powerpoint/2010/main" val="2634403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0F0561-234B-49F5-9556-1AD211ED68B5}"/>
              </a:ext>
            </a:extLst>
          </p:cNvPr>
          <p:cNvSpPr txBox="1">
            <a:spLocks noGrp="1"/>
          </p:cNvSpPr>
          <p:nvPr>
            <p:ph type="title" idx="4294967295"/>
          </p:nvPr>
        </p:nvSpPr>
        <p:spPr>
          <a:xfrm>
            <a:off x="760141" y="-13857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Quarterly Report Requirements</a:t>
            </a:r>
          </a:p>
        </p:txBody>
      </p:sp>
      <p:sp>
        <p:nvSpPr>
          <p:cNvPr id="7" name="Content Placeholder 2">
            <a:extLst>
              <a:ext uri="{FF2B5EF4-FFF2-40B4-BE49-F238E27FC236}">
                <a16:creationId xmlns:a16="http://schemas.microsoft.com/office/drawing/2014/main" id="{69EE4AF5-B6D0-497C-B3ED-18EF69F90FE6}"/>
              </a:ext>
            </a:extLst>
          </p:cNvPr>
          <p:cNvSpPr txBox="1">
            <a:spLocks/>
          </p:cNvSpPr>
          <p:nvPr/>
        </p:nvSpPr>
        <p:spPr>
          <a:xfrm>
            <a:off x="546410" y="1421161"/>
            <a:ext cx="11385395" cy="5347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Quarterly reports (QRs) are due every three (3) months to update the Program Coordinator of grantee’s progress towards goals and objectives submitted in the approved work plan. </a:t>
            </a:r>
          </a:p>
          <a:p>
            <a:pPr marL="0" indent="0">
              <a:buNone/>
            </a:pPr>
            <a:endParaRPr lang="en-US" sz="800" dirty="0"/>
          </a:p>
          <a:p>
            <a:r>
              <a:rPr lang="en-US" dirty="0"/>
              <a:t>Reports are due 30 days after the end of the calendar quarter.</a:t>
            </a:r>
          </a:p>
          <a:p>
            <a:pPr lvl="1"/>
            <a:r>
              <a:rPr lang="en-US" dirty="0"/>
              <a:t>Use Quarterly Report template (provided with executed contract)</a:t>
            </a:r>
          </a:p>
          <a:p>
            <a:pPr lvl="1"/>
            <a:r>
              <a:rPr lang="en-US" dirty="0"/>
              <a:t>SFY 26 Reports Due: October 31, January 31st, April 30th, and July 31</a:t>
            </a:r>
            <a:r>
              <a:rPr lang="en-US" baseline="30000" dirty="0"/>
              <a:t>st</a:t>
            </a:r>
            <a:r>
              <a:rPr lang="en-US" dirty="0"/>
              <a:t> (and more, as necessary)</a:t>
            </a:r>
          </a:p>
          <a:p>
            <a:pPr lvl="1"/>
            <a:r>
              <a:rPr lang="en-US" dirty="0"/>
              <a:t>Report cumulative data for each state fiscal year (SFY 26 and SFY 27)</a:t>
            </a:r>
          </a:p>
          <a:p>
            <a:pPr lvl="1"/>
            <a:r>
              <a:rPr lang="en-US" dirty="0"/>
              <a:t>Emailed to: </a:t>
            </a:r>
            <a:r>
              <a:rPr lang="en-US" dirty="0">
                <a:hlinkClick r:id="rId4"/>
              </a:rPr>
              <a:t>Youth.Team.Deed@state.mn.us</a:t>
            </a:r>
            <a:r>
              <a:rPr lang="en-US" dirty="0"/>
              <a:t>  and </a:t>
            </a:r>
            <a:r>
              <a:rPr lang="en-US" dirty="0">
                <a:hlinkClick r:id="rId5"/>
              </a:rPr>
              <a:t>Nancy.Waisanen@state.mn.us</a:t>
            </a:r>
            <a:endParaRPr lang="en-US" dirty="0"/>
          </a:p>
          <a:p>
            <a:pPr marL="0" indent="0">
              <a:buNone/>
            </a:pPr>
            <a:endParaRPr lang="en-US" sz="800" dirty="0"/>
          </a:p>
          <a:p>
            <a:r>
              <a:rPr lang="en-US" dirty="0"/>
              <a:t>Quarterly reports consists of a </a:t>
            </a:r>
            <a:r>
              <a:rPr lang="en-US" i="1" dirty="0"/>
              <a:t>Narrative</a:t>
            </a:r>
            <a:r>
              <a:rPr lang="en-US" dirty="0"/>
              <a:t> section and </a:t>
            </a:r>
            <a:r>
              <a:rPr lang="en-US" i="1" dirty="0"/>
              <a:t>Data</a:t>
            </a:r>
            <a:r>
              <a:rPr lang="en-US" dirty="0"/>
              <a:t> section. </a:t>
            </a:r>
          </a:p>
          <a:p>
            <a:endParaRPr lang="en-US" dirty="0"/>
          </a:p>
        </p:txBody>
      </p:sp>
      <p:pic>
        <p:nvPicPr>
          <p:cNvPr id="5" name="Audio 4">
            <a:hlinkClick r:id="" action="ppaction://media"/>
            <a:extLst>
              <a:ext uri="{FF2B5EF4-FFF2-40B4-BE49-F238E27FC236}">
                <a16:creationId xmlns:a16="http://schemas.microsoft.com/office/drawing/2014/main" id="{C1DEDCE4-0A7C-C023-839C-985DCB6D30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7516533"/>
      </p:ext>
    </p:extLst>
  </p:cSld>
  <p:clrMapOvr>
    <a:masterClrMapping/>
  </p:clrMapOvr>
  <mc:AlternateContent xmlns:mc="http://schemas.openxmlformats.org/markup-compatibility/2006">
    <mc:Choice xmlns:p14="http://schemas.microsoft.com/office/powerpoint/2010/main" Requires="p14">
      <p:transition spd="slow" p14:dur="2000" advTm="104139"/>
    </mc:Choice>
    <mc:Fallback>
      <p:transition spd="slow" advTm="10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0F0561-234B-49F5-9556-1AD211ED68B5}"/>
              </a:ext>
            </a:extLst>
          </p:cNvPr>
          <p:cNvSpPr txBox="1">
            <a:spLocks noGrp="1"/>
          </p:cNvSpPr>
          <p:nvPr>
            <p:ph type="title" idx="4294967295"/>
          </p:nvPr>
        </p:nvSpPr>
        <p:spPr>
          <a:xfrm>
            <a:off x="659781" y="-2532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Quarterly Report Narrative</a:t>
            </a:r>
          </a:p>
        </p:txBody>
      </p:sp>
      <p:sp>
        <p:nvSpPr>
          <p:cNvPr id="7" name="Content Placeholder 2">
            <a:extLst>
              <a:ext uri="{FF2B5EF4-FFF2-40B4-BE49-F238E27FC236}">
                <a16:creationId xmlns:a16="http://schemas.microsoft.com/office/drawing/2014/main" id="{69EE4AF5-B6D0-497C-B3ED-18EF69F90FE6}"/>
              </a:ext>
            </a:extLst>
          </p:cNvPr>
          <p:cNvSpPr txBox="1">
            <a:spLocks/>
          </p:cNvSpPr>
          <p:nvPr/>
        </p:nvSpPr>
        <p:spPr>
          <a:xfrm>
            <a:off x="512956" y="1260087"/>
            <a:ext cx="11363093" cy="51548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Write a summary in each section of the Narrative, describing progress toward work plan goals and activities for each program component, including accomplishments and milestones achieved  Description of any changes or challenges in implementing grant project</a:t>
            </a:r>
          </a:p>
          <a:p>
            <a:pPr marL="0" indent="0">
              <a:buNone/>
            </a:pPr>
            <a:endParaRPr lang="en-US" sz="1050" dirty="0"/>
          </a:p>
          <a:p>
            <a:r>
              <a:rPr lang="en-US" dirty="0"/>
              <a:t>Include project highlight or “Success Stories”</a:t>
            </a:r>
          </a:p>
          <a:p>
            <a:pPr lvl="1"/>
            <a:r>
              <a:rPr lang="en-US" dirty="0"/>
              <a:t>Only use first names in stories</a:t>
            </a:r>
          </a:p>
          <a:p>
            <a:pPr lvl="1"/>
            <a:r>
              <a:rPr lang="en-US" dirty="0"/>
              <a:t>DEED has Media Release forms that must be used with success stories and any reports you generate that include individual profiles and/or images. </a:t>
            </a:r>
          </a:p>
          <a:p>
            <a:pPr lvl="1"/>
            <a:r>
              <a:rPr lang="en-US" dirty="0"/>
              <a:t>Success Stories are used in program factsheets and reports to the Legislature and general public</a:t>
            </a:r>
          </a:p>
          <a:p>
            <a:pPr marL="457200" lvl="1" indent="0">
              <a:buNone/>
            </a:pPr>
            <a:endParaRPr lang="en-US" dirty="0"/>
          </a:p>
          <a:p>
            <a:pPr marL="0" lvl="1" indent="234950"/>
            <a:r>
              <a:rPr lang="en-US" sz="2800" dirty="0"/>
              <a:t>Each quarter, add written updates to the existing narrative, dating each entry, such that, the final QR contains all information from the start date of the grant.</a:t>
            </a:r>
          </a:p>
          <a:p>
            <a:pPr lvl="1"/>
            <a:endParaRPr lang="en-US" dirty="0"/>
          </a:p>
          <a:p>
            <a:r>
              <a:rPr lang="en-US" dirty="0"/>
              <a:t>Thorough narratives help to tell the stories of the great work that is happening through these grants</a:t>
            </a:r>
          </a:p>
          <a:p>
            <a:endParaRPr lang="en-US" sz="3000" b="1" u="sng" dirty="0"/>
          </a:p>
        </p:txBody>
      </p:sp>
      <p:pic>
        <p:nvPicPr>
          <p:cNvPr id="5" name="Audio 4">
            <a:hlinkClick r:id="" action="ppaction://media"/>
            <a:extLst>
              <a:ext uri="{FF2B5EF4-FFF2-40B4-BE49-F238E27FC236}">
                <a16:creationId xmlns:a16="http://schemas.microsoft.com/office/drawing/2014/main" id="{383C6E2E-5328-3D50-E898-F1B955B36F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0890143"/>
      </p:ext>
    </p:extLst>
  </p:cSld>
  <p:clrMapOvr>
    <a:masterClrMapping/>
  </p:clrMapOvr>
  <mc:AlternateContent xmlns:mc="http://schemas.openxmlformats.org/markup-compatibility/2006">
    <mc:Choice xmlns:p14="http://schemas.microsoft.com/office/powerpoint/2010/main" Requires="p14">
      <p:transition spd="slow" p14:dur="2000" advTm="57241"/>
    </mc:Choice>
    <mc:Fallback>
      <p:transition spd="slow" advTm="57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76" y="0"/>
            <a:ext cx="10515600" cy="927401"/>
          </a:xfrm>
        </p:spPr>
        <p:txBody>
          <a:bodyPr/>
          <a:lstStyle/>
          <a:p>
            <a:r>
              <a:rPr lang="en-US" dirty="0">
                <a:solidFill>
                  <a:schemeClr val="bg1"/>
                </a:solidFill>
              </a:rPr>
              <a:t>Quarterly Reporting of Data</a:t>
            </a:r>
          </a:p>
        </p:txBody>
      </p:sp>
      <p:sp>
        <p:nvSpPr>
          <p:cNvPr id="3" name="Content Placeholder 2"/>
          <p:cNvSpPr>
            <a:spLocks noGrp="1"/>
          </p:cNvSpPr>
          <p:nvPr>
            <p:ph idx="1"/>
          </p:nvPr>
        </p:nvSpPr>
        <p:spPr>
          <a:xfrm>
            <a:off x="615176" y="1048214"/>
            <a:ext cx="10515600" cy="5687122"/>
          </a:xfrm>
        </p:spPr>
        <p:txBody>
          <a:bodyPr>
            <a:normAutofit/>
          </a:bodyPr>
          <a:lstStyle/>
          <a:p>
            <a:r>
              <a:rPr lang="en-US" sz="2600" dirty="0"/>
              <a:t>Data items are to be reported </a:t>
            </a:r>
            <a:r>
              <a:rPr lang="en-US" sz="2600" i="1" u="sng" dirty="0"/>
              <a:t>cumulatively</a:t>
            </a:r>
            <a:r>
              <a:rPr lang="en-US" sz="2600" dirty="0"/>
              <a:t> over the entire grant period, such that the previous quarter’s numbers are added to the current quarter’s numbers. </a:t>
            </a:r>
          </a:p>
          <a:p>
            <a:r>
              <a:rPr lang="en-US" sz="2600" dirty="0"/>
              <a:t>Data includes the number of participants served each quarter and cumulatively throughout the grant period, participant demographics and barriers at enrollment, number of youth participating in each specific service and/or activity, participant performance outcomes, participant/customer satisfaction, </a:t>
            </a:r>
            <a:r>
              <a:rPr lang="en-US" sz="2600" u="sng" dirty="0"/>
              <a:t>and housing outcomes</a:t>
            </a:r>
            <a:r>
              <a:rPr lang="en-US" sz="2600" dirty="0"/>
              <a:t>.</a:t>
            </a:r>
          </a:p>
          <a:p>
            <a:r>
              <a:rPr lang="en-US" sz="2600" dirty="0"/>
              <a:t>Data should be submitted continuously throughout the grant contracting period and follow up period so that all program activity and participant performance outcomes are reported. </a:t>
            </a:r>
          </a:p>
          <a:p>
            <a:r>
              <a:rPr lang="en-US" sz="2600" dirty="0"/>
              <a:t>Data in Quarterly Report should align with data reported on individual participants in the Excel Database. </a:t>
            </a:r>
          </a:p>
        </p:txBody>
      </p:sp>
      <p:pic>
        <p:nvPicPr>
          <p:cNvPr id="12" name="Audio 11">
            <a:hlinkClick r:id="" action="ppaction://media"/>
            <a:extLst>
              <a:ext uri="{FF2B5EF4-FFF2-40B4-BE49-F238E27FC236}">
                <a16:creationId xmlns:a16="http://schemas.microsoft.com/office/drawing/2014/main" id="{25340D1E-DF3C-0EDA-48EE-E9323C4402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9033176"/>
      </p:ext>
    </p:extLst>
  </p:cSld>
  <p:clrMapOvr>
    <a:masterClrMapping/>
  </p:clrMapOvr>
  <mc:AlternateContent xmlns:mc="http://schemas.openxmlformats.org/markup-compatibility/2006">
    <mc:Choice xmlns:p14="http://schemas.microsoft.com/office/powerpoint/2010/main" Requires="p14">
      <p:transition spd="slow" p14:dur="2000" advTm="72666"/>
    </mc:Choice>
    <mc:Fallback>
      <p:transition spd="slow" advTm="72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05846"/>
            <a:ext cx="10515600" cy="1325563"/>
          </a:xfrm>
        </p:spPr>
        <p:txBody>
          <a:bodyPr/>
          <a:lstStyle/>
          <a:p>
            <a:r>
              <a:rPr lang="en-US" dirty="0">
                <a:solidFill>
                  <a:schemeClr val="bg1"/>
                </a:solidFill>
              </a:rPr>
              <a:t>Individual Participant Database Reporting</a:t>
            </a:r>
          </a:p>
        </p:txBody>
      </p:sp>
      <p:sp>
        <p:nvSpPr>
          <p:cNvPr id="5" name="Content Placeholder 4"/>
          <p:cNvSpPr>
            <a:spLocks noGrp="1"/>
          </p:cNvSpPr>
          <p:nvPr>
            <p:ph idx="1"/>
          </p:nvPr>
        </p:nvSpPr>
        <p:spPr>
          <a:xfrm>
            <a:off x="838200" y="1460810"/>
            <a:ext cx="10515600" cy="5260665"/>
          </a:xfrm>
        </p:spPr>
        <p:txBody>
          <a:bodyPr/>
          <a:lstStyle/>
          <a:p>
            <a:r>
              <a:rPr lang="en-US" sz="2600" dirty="0"/>
              <a:t>All participant demographics, barriers, and performance outcomes will also be required to be entered into DEED’s Excel Participant Database (or Workforce One online case management system).</a:t>
            </a:r>
          </a:p>
          <a:p>
            <a:pPr marL="0" indent="0">
              <a:buNone/>
            </a:pPr>
            <a:endParaRPr lang="en-US" sz="800" dirty="0"/>
          </a:p>
          <a:p>
            <a:r>
              <a:rPr lang="en-US" sz="2600" dirty="0"/>
              <a:t>Local program staff will be responsible for entering information in a timely manner and submitted to DEED as requested (typically twice a year, in preparation for grant monitoring and the Annual Report).</a:t>
            </a:r>
          </a:p>
          <a:p>
            <a:pPr marL="0" indent="0">
              <a:buNone/>
            </a:pPr>
            <a:endParaRPr lang="en-US" sz="800" dirty="0"/>
          </a:p>
          <a:p>
            <a:r>
              <a:rPr lang="en-US" sz="2600" dirty="0"/>
              <a:t>At this time, DEED does not require grantees to use WFI for reporting participant data.  However, grantees may choose to do so as long as all requested data is collected and reported.</a:t>
            </a:r>
          </a:p>
          <a:p>
            <a:r>
              <a:rPr lang="en-US" sz="2400" dirty="0"/>
              <a:t>Emailed to: </a:t>
            </a:r>
            <a:r>
              <a:rPr lang="en-US" sz="2400" dirty="0">
                <a:hlinkClick r:id="rId4"/>
              </a:rPr>
              <a:t>Youth.Team.Deed@state.mn.us</a:t>
            </a:r>
            <a:r>
              <a:rPr lang="en-US" sz="2400" dirty="0"/>
              <a:t>  and </a:t>
            </a:r>
            <a:r>
              <a:rPr lang="en-US" sz="2400" dirty="0">
                <a:hlinkClick r:id="rId5"/>
              </a:rPr>
              <a:t>Nancy.Waisanen@state.mn.us</a:t>
            </a:r>
            <a:endParaRPr lang="en-US" sz="2400" dirty="0"/>
          </a:p>
        </p:txBody>
      </p:sp>
      <p:pic>
        <p:nvPicPr>
          <p:cNvPr id="8" name="Audio 7">
            <a:hlinkClick r:id="" action="ppaction://media"/>
            <a:extLst>
              <a:ext uri="{FF2B5EF4-FFF2-40B4-BE49-F238E27FC236}">
                <a16:creationId xmlns:a16="http://schemas.microsoft.com/office/drawing/2014/main" id="{8E887E8C-1F7C-AC3A-CA32-62821BE46DA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9503136"/>
      </p:ext>
    </p:extLst>
  </p:cSld>
  <p:clrMapOvr>
    <a:masterClrMapping/>
  </p:clrMapOvr>
  <mc:AlternateContent xmlns:mc="http://schemas.openxmlformats.org/markup-compatibility/2006">
    <mc:Choice xmlns:p14="http://schemas.microsoft.com/office/powerpoint/2010/main" Requires="p14">
      <p:transition spd="slow" p14:dur="2000" advTm="48612"/>
    </mc:Choice>
    <mc:Fallback>
      <p:transition spd="slow" advTm="48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0F0561-234B-49F5-9556-1AD211ED68B5}"/>
              </a:ext>
            </a:extLst>
          </p:cNvPr>
          <p:cNvSpPr txBox="1">
            <a:spLocks noGrp="1"/>
          </p:cNvSpPr>
          <p:nvPr>
            <p:ph type="title" idx="4294967295"/>
          </p:nvPr>
        </p:nvSpPr>
        <p:spPr>
          <a:xfrm>
            <a:off x="537117" y="-20548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Individual Database Reporting Requirements:</a:t>
            </a:r>
          </a:p>
        </p:txBody>
      </p:sp>
      <p:sp>
        <p:nvSpPr>
          <p:cNvPr id="7" name="Content Placeholder 2">
            <a:extLst>
              <a:ext uri="{FF2B5EF4-FFF2-40B4-BE49-F238E27FC236}">
                <a16:creationId xmlns:a16="http://schemas.microsoft.com/office/drawing/2014/main" id="{69EE4AF5-B6D0-497C-B3ED-18EF69F90FE6}"/>
              </a:ext>
            </a:extLst>
          </p:cNvPr>
          <p:cNvSpPr txBox="1">
            <a:spLocks/>
          </p:cNvSpPr>
          <p:nvPr/>
        </p:nvSpPr>
        <p:spPr>
          <a:xfrm>
            <a:off x="537117" y="1120078"/>
            <a:ext cx="10515600" cy="54314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Grantees will receive an Excel database with data items to complete for each individual participant.</a:t>
            </a:r>
          </a:p>
          <a:p>
            <a:pPr marL="0" indent="0">
              <a:buNone/>
            </a:pPr>
            <a:endParaRPr lang="en-US" sz="700" dirty="0"/>
          </a:p>
          <a:p>
            <a:r>
              <a:rPr lang="en-US" dirty="0"/>
              <a:t>Data items to report to DEED for each individual participant:</a:t>
            </a:r>
          </a:p>
          <a:p>
            <a:pPr lvl="1"/>
            <a:r>
              <a:rPr lang="en-US" dirty="0"/>
              <a:t>Enrollment and Exit Dates</a:t>
            </a:r>
          </a:p>
          <a:p>
            <a:pPr lvl="1"/>
            <a:r>
              <a:rPr lang="en-US" dirty="0"/>
              <a:t>Demographics</a:t>
            </a:r>
          </a:p>
          <a:p>
            <a:pPr lvl="2"/>
            <a:r>
              <a:rPr lang="en-US" dirty="0"/>
              <a:t>Barriers to employment: limited English proficiency, disability or receiving special education services, homeless, aging out of foster youth, economically disadvantaged, receiving public assistance, low income, basic skills deficient, youth with criminal or juvenile justice involvement (arrest, etc.), truant, teen parent, mental health issues impacting education, employment, or training. </a:t>
            </a:r>
            <a:endParaRPr lang="en-US" sz="400" dirty="0"/>
          </a:p>
          <a:p>
            <a:pPr lvl="1"/>
            <a:r>
              <a:rPr lang="en-US" dirty="0"/>
              <a:t>Performance Outcomes </a:t>
            </a:r>
            <a:r>
              <a:rPr lang="en-US" sz="2100" dirty="0"/>
              <a:t>(collect and report for up to 12 months after exit, as necessary)</a:t>
            </a:r>
            <a:r>
              <a:rPr lang="en-US" dirty="0"/>
              <a:t> </a:t>
            </a:r>
          </a:p>
          <a:p>
            <a:pPr marL="568325" lvl="1" indent="0">
              <a:buNone/>
            </a:pPr>
            <a:r>
              <a:rPr lang="en-US" sz="1900" dirty="0"/>
              <a:t>   </a:t>
            </a:r>
            <a:r>
              <a:rPr lang="en-US" sz="2200" dirty="0"/>
              <a:t>List all outcomes listed below, as applicable to each participant:</a:t>
            </a:r>
          </a:p>
          <a:p>
            <a:pPr lvl="2"/>
            <a:r>
              <a:rPr lang="en-US" dirty="0"/>
              <a:t>Secondary education status</a:t>
            </a:r>
          </a:p>
          <a:p>
            <a:pPr lvl="2"/>
            <a:r>
              <a:rPr lang="en-US" dirty="0"/>
              <a:t>Industry-recognized certificates and credentials earned</a:t>
            </a:r>
          </a:p>
          <a:p>
            <a:pPr lvl="2"/>
            <a:r>
              <a:rPr lang="en-US" dirty="0"/>
              <a:t>Employment information, including position or employer and initial wage rate</a:t>
            </a:r>
          </a:p>
          <a:p>
            <a:pPr lvl="2"/>
            <a:r>
              <a:rPr lang="en-US" dirty="0"/>
              <a:t>Post-secondary education enrollment and/or PSEO</a:t>
            </a:r>
          </a:p>
          <a:p>
            <a:pPr lvl="2"/>
            <a:r>
              <a:rPr lang="en-US" dirty="0"/>
              <a:t>Othe placements (such as Advanced/other training, military, job search/unemployed) </a:t>
            </a:r>
          </a:p>
          <a:p>
            <a:pPr lvl="2"/>
            <a:r>
              <a:rPr lang="en-US" dirty="0"/>
              <a:t>Attainment of a Driver’s permit, driver’s license, </a:t>
            </a:r>
          </a:p>
          <a:p>
            <a:pPr lvl="2"/>
            <a:r>
              <a:rPr lang="en-US" dirty="0"/>
              <a:t>Acceptance into a registered apprenticeship program, union employer, and wage</a:t>
            </a:r>
          </a:p>
          <a:p>
            <a:pPr marL="914400" lvl="2" indent="0">
              <a:buNone/>
            </a:pPr>
            <a:endParaRPr lang="en-US" sz="400" dirty="0"/>
          </a:p>
          <a:p>
            <a:pPr marL="747713" lvl="2" indent="0">
              <a:buNone/>
            </a:pPr>
            <a:r>
              <a:rPr lang="en-US" sz="400" dirty="0" err="1"/>
              <a:t>I</a:t>
            </a:r>
            <a:r>
              <a:rPr lang="en-US" sz="2400" dirty="0" err="1"/>
              <a:t>Incentives</a:t>
            </a:r>
            <a:r>
              <a:rPr lang="en-US" sz="2400" dirty="0"/>
              <a:t> or gift cards may be used to encourage youth to report placements, promotions,  and credentials after exit.</a:t>
            </a:r>
          </a:p>
          <a:p>
            <a:pPr marL="914400" lvl="2" indent="0">
              <a:buNone/>
            </a:pPr>
            <a:endParaRPr lang="en-US" dirty="0"/>
          </a:p>
        </p:txBody>
      </p:sp>
      <p:pic>
        <p:nvPicPr>
          <p:cNvPr id="5" name="Audio 4">
            <a:hlinkClick r:id="" action="ppaction://media"/>
            <a:extLst>
              <a:ext uri="{FF2B5EF4-FFF2-40B4-BE49-F238E27FC236}">
                <a16:creationId xmlns:a16="http://schemas.microsoft.com/office/drawing/2014/main" id="{8EB0ACE8-DBC7-0B57-7A7D-4C1E22EA58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7871061"/>
      </p:ext>
    </p:extLst>
  </p:cSld>
  <p:clrMapOvr>
    <a:masterClrMapping/>
  </p:clrMapOvr>
  <mc:AlternateContent xmlns:mc="http://schemas.openxmlformats.org/markup-compatibility/2006">
    <mc:Choice xmlns:p14="http://schemas.microsoft.com/office/powerpoint/2010/main" Requires="p14">
      <p:transition spd="slow" p14:dur="2000" advTm="70653"/>
    </mc:Choice>
    <mc:Fallback>
      <p:transition spd="slow" advTm="70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207"/>
            <a:ext cx="10515600" cy="1325563"/>
          </a:xfrm>
        </p:spPr>
        <p:txBody>
          <a:bodyPr/>
          <a:lstStyle/>
          <a:p>
            <a:r>
              <a:rPr lang="en-US" dirty="0">
                <a:solidFill>
                  <a:schemeClr val="bg1"/>
                </a:solidFill>
              </a:rPr>
              <a:t>Data Privacy and Equal Opportunity</a:t>
            </a:r>
          </a:p>
        </p:txBody>
      </p:sp>
      <p:sp>
        <p:nvSpPr>
          <p:cNvPr id="3" name="Content Placeholder 2"/>
          <p:cNvSpPr>
            <a:spLocks noGrp="1"/>
          </p:cNvSpPr>
          <p:nvPr>
            <p:ph idx="1"/>
          </p:nvPr>
        </p:nvSpPr>
        <p:spPr>
          <a:xfrm>
            <a:off x="838200" y="1970087"/>
            <a:ext cx="10515600" cy="4351338"/>
          </a:xfrm>
        </p:spPr>
        <p:txBody>
          <a:bodyPr/>
          <a:lstStyle/>
          <a:p>
            <a:r>
              <a:rPr lang="en-US" dirty="0"/>
              <a:t>Grantees must inform program participants how their personal information will be used.</a:t>
            </a:r>
          </a:p>
          <a:p>
            <a:r>
              <a:rPr lang="en-US" dirty="0"/>
              <a:t>Applicants and participants must also be informed of their right to file a complaint of discrimination.</a:t>
            </a:r>
          </a:p>
          <a:p>
            <a:r>
              <a:rPr lang="en-US" dirty="0"/>
              <a:t>“How We Use Your Personal Information/Equal Opportunity is the Law” document may be customized with your agency information.</a:t>
            </a:r>
          </a:p>
          <a:p>
            <a:r>
              <a:rPr lang="en-US" dirty="0"/>
              <a:t>These forms have recently been sent out to grantees. Although you can always contact me if you the form. </a:t>
            </a:r>
          </a:p>
        </p:txBody>
      </p:sp>
      <p:pic>
        <p:nvPicPr>
          <p:cNvPr id="12" name="Audio 11">
            <a:hlinkClick r:id="" action="ppaction://media"/>
            <a:extLst>
              <a:ext uri="{FF2B5EF4-FFF2-40B4-BE49-F238E27FC236}">
                <a16:creationId xmlns:a16="http://schemas.microsoft.com/office/drawing/2014/main" id="{5AA9297C-B002-ECFB-E851-DDB03CA478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5796873"/>
      </p:ext>
    </p:extLst>
  </p:cSld>
  <p:clrMapOvr>
    <a:masterClrMapping/>
  </p:clrMapOvr>
  <mc:AlternateContent xmlns:mc="http://schemas.openxmlformats.org/markup-compatibility/2006">
    <mc:Choice xmlns:p14="http://schemas.microsoft.com/office/powerpoint/2010/main" Requires="p14">
      <p:transition spd="slow" p14:dur="2000" advTm="30074"/>
    </mc:Choice>
    <mc:Fallback>
      <p:transition spd="slow" advTm="3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Financial Expectations</a:t>
            </a:r>
          </a:p>
        </p:txBody>
      </p:sp>
    </p:spTree>
    <p:extLst>
      <p:ext uri="{BB962C8B-B14F-4D97-AF65-F5344CB8AC3E}">
        <p14:creationId xmlns:p14="http://schemas.microsoft.com/office/powerpoint/2010/main" val="3657665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1AD3A-1B0B-4C99-A6A5-2E939261D107}"/>
              </a:ext>
            </a:extLst>
          </p:cNvPr>
          <p:cNvSpPr>
            <a:spLocks noGrp="1"/>
          </p:cNvSpPr>
          <p:nvPr>
            <p:ph type="title"/>
          </p:nvPr>
        </p:nvSpPr>
        <p:spPr>
          <a:xfrm>
            <a:off x="838200" y="-149729"/>
            <a:ext cx="10515600" cy="1325563"/>
          </a:xfrm>
        </p:spPr>
        <p:txBody>
          <a:bodyPr>
            <a:normAutofit/>
          </a:bodyPr>
          <a:lstStyle/>
          <a:p>
            <a:r>
              <a:rPr lang="en-US" dirty="0">
                <a:solidFill>
                  <a:schemeClr val="bg1"/>
                </a:solidFill>
              </a:rPr>
              <a:t>Required Matching Funds </a:t>
            </a:r>
            <a:r>
              <a:rPr lang="en-US" dirty="0"/>
              <a:t>	</a:t>
            </a:r>
          </a:p>
        </p:txBody>
      </p:sp>
      <p:sp>
        <p:nvSpPr>
          <p:cNvPr id="3" name="Content Placeholder 2">
            <a:extLst>
              <a:ext uri="{FF2B5EF4-FFF2-40B4-BE49-F238E27FC236}">
                <a16:creationId xmlns:a16="http://schemas.microsoft.com/office/drawing/2014/main" id="{E4466238-47BF-49A6-AF1A-2E6309FE9258}"/>
              </a:ext>
            </a:extLst>
          </p:cNvPr>
          <p:cNvSpPr>
            <a:spLocks noGrp="1"/>
          </p:cNvSpPr>
          <p:nvPr>
            <p:ph idx="1"/>
          </p:nvPr>
        </p:nvSpPr>
        <p:spPr>
          <a:xfrm>
            <a:off x="264056" y="1349298"/>
            <a:ext cx="11663888" cy="5226459"/>
          </a:xfrm>
        </p:spPr>
        <p:txBody>
          <a:bodyPr>
            <a:noAutofit/>
          </a:bodyPr>
          <a:lstStyle/>
          <a:p>
            <a:pPr marL="1588" marR="0" indent="0">
              <a:spcBef>
                <a:spcPts val="0"/>
              </a:spcBef>
              <a:spcAft>
                <a:spcPts val="0"/>
              </a:spcAft>
              <a:buNone/>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344488" marR="0">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Grantees are required to track and report matching funds on the DEED RPR template (see slides 38 to 40) in </a:t>
            </a:r>
            <a:r>
              <a:rPr lang="en-US" sz="2800" dirty="0">
                <a:latin typeface="Calibri" panose="020F0502020204030204" pitchFamily="34" charset="0"/>
                <a:ea typeface="Calibri" panose="020F0502020204030204" pitchFamily="34" charset="0"/>
                <a:cs typeface="Calibri" panose="020F0502020204030204" pitchFamily="34" charset="0"/>
              </a:rPr>
              <a:t>an </a:t>
            </a:r>
            <a:r>
              <a:rPr lang="en-US" sz="2800" dirty="0">
                <a:effectLst/>
                <a:latin typeface="Calibri" panose="020F0502020204030204" pitchFamily="34" charset="0"/>
                <a:ea typeface="Calibri" panose="020F0502020204030204" pitchFamily="34" charset="0"/>
                <a:cs typeface="Calibri" panose="020F0502020204030204" pitchFamily="34" charset="0"/>
              </a:rPr>
              <a:t>amount equal to or greater than the grant amount. </a:t>
            </a:r>
          </a:p>
          <a:p>
            <a:pPr marL="344488" marR="0">
              <a:spcBef>
                <a:spcPts val="0"/>
              </a:spcBef>
              <a:spcAft>
                <a:spcPts val="0"/>
              </a:spcAft>
            </a:pP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endParaRPr lang="en-US" sz="300" dirty="0">
              <a:effectLst/>
              <a:latin typeface="Calibri" panose="020F0502020204030204" pitchFamily="34" charset="0"/>
              <a:ea typeface="Calibri" panose="020F0502020204030204" pitchFamily="34" charset="0"/>
              <a:cs typeface="Calibri" panose="020F0502020204030204" pitchFamily="34" charset="0"/>
            </a:endParaRPr>
          </a:p>
          <a:p>
            <a:pPr marL="344488" marR="0">
              <a:spcBef>
                <a:spcPts val="0"/>
              </a:spcBef>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M</a:t>
            </a:r>
            <a:r>
              <a:rPr lang="en-US" sz="2800" dirty="0">
                <a:effectLst/>
                <a:latin typeface="Calibri" panose="020F0502020204030204" pitchFamily="34" charset="0"/>
                <a:ea typeface="Calibri" panose="020F0502020204030204" pitchFamily="34" charset="0"/>
                <a:cs typeface="Calibri" panose="020F0502020204030204" pitchFamily="34" charset="0"/>
              </a:rPr>
              <a:t>atching funds may be cash or in-kind and provided by the Grantee or partner organization(s). </a:t>
            </a:r>
          </a:p>
          <a:p>
            <a:pPr marL="344488" marR="0">
              <a:spcBef>
                <a:spcPts val="0"/>
              </a:spcBef>
              <a:spcAft>
                <a:spcPts val="0"/>
              </a:spcAft>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1588" marR="0" indent="0">
              <a:spcBef>
                <a:spcPts val="0"/>
              </a:spcBef>
              <a:spcAft>
                <a:spcPts val="0"/>
              </a:spcAft>
              <a:buNone/>
            </a:pPr>
            <a:endParaRPr lang="en-US" sz="300" dirty="0">
              <a:latin typeface="Calibri" panose="020F0502020204030204" pitchFamily="34" charset="0"/>
              <a:ea typeface="Calibri" panose="020F0502020204030204" pitchFamily="34" charset="0"/>
              <a:cs typeface="Calibri" panose="020F0502020204030204" pitchFamily="34" charset="0"/>
            </a:endParaRPr>
          </a:p>
          <a:p>
            <a:pPr marL="344488" marR="0">
              <a:spcBef>
                <a:spcPts val="0"/>
              </a:spcBef>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Allowable matching funds include, but are not limited to, the in-kind value of non-state funded staff salaries, </a:t>
            </a:r>
            <a:r>
              <a:rPr lang="en-US" sz="2800" dirty="0">
                <a:effectLst/>
                <a:latin typeface="Calibri" panose="020F0502020204030204" pitchFamily="34" charset="0"/>
                <a:ea typeface="Calibri" panose="020F0502020204030204" pitchFamily="34" charset="0"/>
                <a:cs typeface="Calibri" panose="020F0502020204030204" pitchFamily="34" charset="0"/>
              </a:rPr>
              <a:t>housing supplies and property purchase or acquisition, federal or local levy </a:t>
            </a:r>
            <a:r>
              <a:rPr lang="en-US" sz="2800" dirty="0">
                <a:latin typeface="Calibri" panose="020F0502020204030204" pitchFamily="34" charset="0"/>
                <a:ea typeface="Calibri" panose="020F0502020204030204" pitchFamily="34" charset="0"/>
                <a:cs typeface="Calibri" panose="020F0502020204030204" pitchFamily="34" charset="0"/>
              </a:rPr>
              <a:t>education funds, or other non-state partner resources which are to be </a:t>
            </a:r>
            <a:r>
              <a:rPr lang="en-US" sz="2800" dirty="0">
                <a:effectLst/>
                <a:latin typeface="Calibri" panose="020F0502020204030204" pitchFamily="34" charset="0"/>
                <a:ea typeface="Calibri" panose="020F0502020204030204" pitchFamily="34" charset="0"/>
                <a:cs typeface="Calibri" panose="020F0502020204030204" pitchFamily="34" charset="0"/>
              </a:rPr>
              <a:t>used in SFY24 MN Youthbuild programming, in addition to any non-state cash commitments.</a:t>
            </a:r>
            <a:r>
              <a:rPr lang="en-US" sz="2800" dirty="0">
                <a:latin typeface="Calibri" panose="020F0502020204030204" pitchFamily="34" charset="0"/>
                <a:ea typeface="Calibri" panose="020F0502020204030204" pitchFamily="34" charset="0"/>
                <a:cs typeface="Calibri" panose="020F0502020204030204" pitchFamily="34" charset="0"/>
              </a:rPr>
              <a:t> </a:t>
            </a:r>
          </a:p>
        </p:txBody>
      </p:sp>
      <p:pic>
        <p:nvPicPr>
          <p:cNvPr id="10" name="Audio 9">
            <a:hlinkClick r:id="" action="ppaction://media"/>
            <a:extLst>
              <a:ext uri="{FF2B5EF4-FFF2-40B4-BE49-F238E27FC236}">
                <a16:creationId xmlns:a16="http://schemas.microsoft.com/office/drawing/2014/main" id="{09B87E56-03EF-9E08-8D76-975F69242B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0747553"/>
      </p:ext>
    </p:extLst>
  </p:cSld>
  <p:clrMapOvr>
    <a:masterClrMapping/>
  </p:clrMapOvr>
  <mc:AlternateContent xmlns:mc="http://schemas.openxmlformats.org/markup-compatibility/2006">
    <mc:Choice xmlns:p14="http://schemas.microsoft.com/office/powerpoint/2010/main" Requires="p14">
      <p:transition spd="slow" p14:dur="2000" advTm="48978"/>
    </mc:Choice>
    <mc:Fallback>
      <p:transition spd="slow" advTm="4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C392F-5CA4-D72E-DE28-641D776DF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4B722-F92A-0E6D-58D3-8E9316D1AD16}"/>
              </a:ext>
            </a:extLst>
          </p:cNvPr>
          <p:cNvSpPr>
            <a:spLocks noGrp="1"/>
          </p:cNvSpPr>
          <p:nvPr>
            <p:ph type="title"/>
          </p:nvPr>
        </p:nvSpPr>
        <p:spPr>
          <a:xfrm>
            <a:off x="838200" y="-149729"/>
            <a:ext cx="10515600" cy="1325563"/>
          </a:xfrm>
        </p:spPr>
        <p:txBody>
          <a:bodyPr>
            <a:normAutofit/>
          </a:bodyPr>
          <a:lstStyle/>
          <a:p>
            <a:r>
              <a:rPr lang="en-US" dirty="0">
                <a:solidFill>
                  <a:schemeClr val="bg1"/>
                </a:solidFill>
              </a:rPr>
              <a:t>Required Matching Funds continued</a:t>
            </a:r>
            <a:r>
              <a:rPr lang="en-US" dirty="0"/>
              <a:t>	</a:t>
            </a:r>
          </a:p>
        </p:txBody>
      </p:sp>
      <p:sp>
        <p:nvSpPr>
          <p:cNvPr id="3" name="Content Placeholder 2">
            <a:extLst>
              <a:ext uri="{FF2B5EF4-FFF2-40B4-BE49-F238E27FC236}">
                <a16:creationId xmlns:a16="http://schemas.microsoft.com/office/drawing/2014/main" id="{FFE2A221-8816-359D-4AA4-09868C204CF8}"/>
              </a:ext>
            </a:extLst>
          </p:cNvPr>
          <p:cNvSpPr>
            <a:spLocks noGrp="1"/>
          </p:cNvSpPr>
          <p:nvPr>
            <p:ph idx="1"/>
          </p:nvPr>
        </p:nvSpPr>
        <p:spPr>
          <a:xfrm>
            <a:off x="264056" y="1349298"/>
            <a:ext cx="11663888" cy="5226459"/>
          </a:xfrm>
        </p:spPr>
        <p:txBody>
          <a:bodyPr>
            <a:noAutofit/>
          </a:bodyPr>
          <a:lstStyle/>
          <a:p>
            <a:pPr marL="1588" marR="0" indent="0">
              <a:spcBef>
                <a:spcPts val="0"/>
              </a:spcBef>
              <a:spcAft>
                <a:spcPts val="0"/>
              </a:spcAft>
              <a:buNone/>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344488" marR="0">
              <a:spcBef>
                <a:spcPts val="0"/>
              </a:spcBef>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M</a:t>
            </a:r>
            <a:r>
              <a:rPr lang="en-US" sz="2800" dirty="0">
                <a:effectLst/>
                <a:latin typeface="Calibri" panose="020F0502020204030204" pitchFamily="34" charset="0"/>
                <a:ea typeface="Calibri" panose="020F0502020204030204" pitchFamily="34" charset="0"/>
                <a:cs typeface="Calibri" panose="020F0502020204030204" pitchFamily="34" charset="0"/>
              </a:rPr>
              <a:t>atching funds must be non-state funds or </a:t>
            </a:r>
            <a:r>
              <a:rPr lang="en-US" dirty="0">
                <a:latin typeface="Calibri" panose="020F0502020204030204" pitchFamily="34" charset="0"/>
                <a:ea typeface="Calibri" panose="020F0502020204030204" pitchFamily="34" charset="0"/>
                <a:cs typeface="Calibri" panose="020F0502020204030204" pitchFamily="34" charset="0"/>
              </a:rPr>
              <a:t>originate from a non-state source. </a:t>
            </a:r>
          </a:p>
          <a:p>
            <a:pPr marL="1588" marR="0" indent="0">
              <a:spcBef>
                <a:spcPts val="0"/>
              </a:spcBef>
              <a:spcAft>
                <a:spcPts val="0"/>
              </a:spcAft>
              <a:buNone/>
            </a:pPr>
            <a:endParaRPr lang="en-US" sz="800" dirty="0">
              <a:latin typeface="Calibri" panose="020F0502020204030204" pitchFamily="34" charset="0"/>
              <a:ea typeface="Calibri" panose="020F0502020204030204" pitchFamily="34" charset="0"/>
              <a:cs typeface="Calibri" panose="020F0502020204030204" pitchFamily="34" charset="0"/>
            </a:endParaRPr>
          </a:p>
          <a:p>
            <a:pPr marL="1588" marR="0" indent="0">
              <a:spcBef>
                <a:spcPts val="0"/>
              </a:spcBef>
              <a:spcAft>
                <a:spcPts val="0"/>
              </a:spcAft>
              <a:buNone/>
            </a:pPr>
            <a:endParaRPr lang="en-US" sz="300" dirty="0">
              <a:latin typeface="Calibri" panose="020F0502020204030204" pitchFamily="34" charset="0"/>
              <a:ea typeface="Calibri" panose="020F0502020204030204" pitchFamily="34" charset="0"/>
              <a:cs typeface="Calibri" panose="020F0502020204030204" pitchFamily="34" charset="0"/>
            </a:endParaRPr>
          </a:p>
          <a:p>
            <a:pPr marL="344488" marR="0">
              <a:spcBef>
                <a:spcPts val="0"/>
              </a:spcBef>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Examples of allowable matching funds include, but are not limited to:</a:t>
            </a:r>
          </a:p>
          <a:p>
            <a:pPr marL="692150" marR="0">
              <a:spcBef>
                <a:spcPts val="0"/>
              </a:spcBef>
              <a:spcAft>
                <a:spcPts val="0"/>
              </a:spcAft>
            </a:pPr>
            <a:r>
              <a:rPr lang="en-US" sz="2400" dirty="0">
                <a:latin typeface="Calibri" panose="020F0502020204030204" pitchFamily="34" charset="0"/>
                <a:ea typeface="Calibri" panose="020F0502020204030204" pitchFamily="34" charset="0"/>
                <a:cs typeface="Calibri" panose="020F0502020204030204" pitchFamily="34" charset="0"/>
              </a:rPr>
              <a:t>the in-kind value of non-state funded staff salaries, </a:t>
            </a:r>
          </a:p>
          <a:p>
            <a:pPr marL="463550" marR="0" indent="0">
              <a:spcBef>
                <a:spcPts val="0"/>
              </a:spcBef>
              <a:spcAft>
                <a:spcPts val="0"/>
              </a:spcAft>
              <a:buNone/>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692150" marR="0">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housing supplies and/or property purchase or acquisition, that </a:t>
            </a:r>
            <a:r>
              <a:rPr lang="en-US" sz="2400" dirty="0">
                <a:latin typeface="Calibri" panose="020F0502020204030204" pitchFamily="34" charset="0"/>
                <a:ea typeface="Calibri" panose="020F0502020204030204" pitchFamily="34" charset="0"/>
                <a:cs typeface="Calibri" panose="020F0502020204030204" pitchFamily="34" charset="0"/>
              </a:rPr>
              <a:t>were not purchased with state funds,</a:t>
            </a:r>
          </a:p>
          <a:p>
            <a:pPr marL="692150" marR="0">
              <a:spcBef>
                <a:spcPts val="0"/>
              </a:spcBef>
              <a:spcAft>
                <a:spcPts val="0"/>
              </a:spcAft>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692150" marR="0">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federal or local levy </a:t>
            </a:r>
            <a:r>
              <a:rPr lang="en-US" sz="2400" dirty="0">
                <a:latin typeface="Calibri" panose="020F0502020204030204" pitchFamily="34" charset="0"/>
                <a:ea typeface="Calibri" panose="020F0502020204030204" pitchFamily="34" charset="0"/>
                <a:cs typeface="Calibri" panose="020F0502020204030204" pitchFamily="34" charset="0"/>
              </a:rPr>
              <a:t>education funds, </a:t>
            </a:r>
          </a:p>
          <a:p>
            <a:pPr marL="463550" marR="0" indent="0">
              <a:spcBef>
                <a:spcPts val="0"/>
              </a:spcBef>
              <a:spcAft>
                <a:spcPts val="0"/>
              </a:spcAft>
              <a:buNone/>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692150" marR="0">
              <a:spcBef>
                <a:spcPts val="0"/>
              </a:spcBef>
              <a:spcAft>
                <a:spcPts val="0"/>
              </a:spcAft>
            </a:pPr>
            <a:r>
              <a:rPr lang="en-US" sz="2400" dirty="0">
                <a:latin typeface="Calibri" panose="020F0502020204030204" pitchFamily="34" charset="0"/>
                <a:ea typeface="Calibri" panose="020F0502020204030204" pitchFamily="34" charset="0"/>
                <a:cs typeface="Calibri" panose="020F0502020204030204" pitchFamily="34" charset="0"/>
              </a:rPr>
              <a:t>or other non-state partner resources which are to be </a:t>
            </a:r>
            <a:r>
              <a:rPr lang="en-US" sz="2400" dirty="0">
                <a:effectLst/>
                <a:latin typeface="Calibri" panose="020F0502020204030204" pitchFamily="34" charset="0"/>
                <a:ea typeface="Calibri" panose="020F0502020204030204" pitchFamily="34" charset="0"/>
                <a:cs typeface="Calibri" panose="020F0502020204030204" pitchFamily="34" charset="0"/>
              </a:rPr>
              <a:t>used in SFY24 MN Youthbuild programming, in addition to any non-state cash commitments.</a:t>
            </a:r>
            <a:r>
              <a:rPr lang="en-US"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14" name="Audio 13">
            <a:hlinkClick r:id="" action="ppaction://media"/>
            <a:extLst>
              <a:ext uri="{FF2B5EF4-FFF2-40B4-BE49-F238E27FC236}">
                <a16:creationId xmlns:a16="http://schemas.microsoft.com/office/drawing/2014/main" id="{FB608D5F-BE80-FA60-D6E3-BDBA780EFA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9093837"/>
      </p:ext>
    </p:extLst>
  </p:cSld>
  <p:clrMapOvr>
    <a:masterClrMapping/>
  </p:clrMapOvr>
  <mc:AlternateContent xmlns:mc="http://schemas.openxmlformats.org/markup-compatibility/2006">
    <mc:Choice xmlns:p14="http://schemas.microsoft.com/office/powerpoint/2010/main" Requires="p14">
      <p:transition spd="slow" p14:dur="2000" advTm="33456"/>
    </mc:Choice>
    <mc:Fallback>
      <p:transition spd="slow" advTm="33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ECA5-E7D2-4062-BACE-5FFC99E77404}"/>
              </a:ext>
            </a:extLst>
          </p:cNvPr>
          <p:cNvSpPr>
            <a:spLocks noGrp="1"/>
          </p:cNvSpPr>
          <p:nvPr>
            <p:ph type="title"/>
          </p:nvPr>
        </p:nvSpPr>
        <p:spPr>
          <a:xfrm>
            <a:off x="838200" y="-105124"/>
            <a:ext cx="10515600" cy="1325563"/>
          </a:xfrm>
        </p:spPr>
        <p:txBody>
          <a:bodyPr/>
          <a:lstStyle/>
          <a:p>
            <a:r>
              <a:rPr lang="en-US" dirty="0">
                <a:solidFill>
                  <a:schemeClr val="bg1"/>
                </a:solidFill>
              </a:rPr>
              <a:t>General Cost Guidance</a:t>
            </a:r>
          </a:p>
        </p:txBody>
      </p:sp>
      <p:sp>
        <p:nvSpPr>
          <p:cNvPr id="3" name="Content Placeholder 2">
            <a:extLst>
              <a:ext uri="{FF2B5EF4-FFF2-40B4-BE49-F238E27FC236}">
                <a16:creationId xmlns:a16="http://schemas.microsoft.com/office/drawing/2014/main" id="{0E41EA96-55A2-491A-A7FC-D2C90A5F3E58}"/>
              </a:ext>
            </a:extLst>
          </p:cNvPr>
          <p:cNvSpPr>
            <a:spLocks noGrp="1"/>
          </p:cNvSpPr>
          <p:nvPr>
            <p:ph idx="1"/>
          </p:nvPr>
        </p:nvSpPr>
        <p:spPr>
          <a:xfrm>
            <a:off x="838200" y="1538868"/>
            <a:ext cx="10515600" cy="5047670"/>
          </a:xfrm>
        </p:spPr>
        <p:txBody>
          <a:bodyPr>
            <a:normAutofit/>
          </a:bodyPr>
          <a:lstStyle/>
          <a:p>
            <a:pPr marL="0" indent="0">
              <a:buNone/>
            </a:pPr>
            <a:r>
              <a:rPr lang="en-US" dirty="0"/>
              <a:t>A cost is allowable as defined by the OMB Uniform Guidance and/or by the terms of the particular grant award.</a:t>
            </a:r>
          </a:p>
          <a:p>
            <a:pPr marL="0" indent="0">
              <a:buNone/>
            </a:pPr>
            <a:endParaRPr lang="en-US" sz="1200" dirty="0"/>
          </a:p>
          <a:p>
            <a:pPr marL="0" indent="0">
              <a:buNone/>
            </a:pPr>
            <a:r>
              <a:rPr lang="en-US" sz="2400" u="sng" dirty="0"/>
              <a:t>Allowable</a:t>
            </a:r>
            <a:r>
              <a:rPr lang="en-US" sz="2400" dirty="0"/>
              <a:t> costs are as follows:</a:t>
            </a:r>
          </a:p>
          <a:p>
            <a:pPr lvl="1"/>
            <a:r>
              <a:rPr lang="en-US" dirty="0"/>
              <a:t>Appropriately allocated (assignable within the appropriate cost category) </a:t>
            </a:r>
          </a:p>
          <a:p>
            <a:pPr lvl="1"/>
            <a:r>
              <a:rPr lang="en-US" dirty="0"/>
              <a:t>Consistently applied over the grant period</a:t>
            </a:r>
          </a:p>
          <a:p>
            <a:pPr lvl="1"/>
            <a:r>
              <a:rPr lang="en-US" dirty="0"/>
              <a:t>Necessary (incurred solely to advance the work under the grant agreement).</a:t>
            </a:r>
          </a:p>
          <a:p>
            <a:pPr lvl="1"/>
            <a:r>
              <a:rPr lang="en-US" dirty="0"/>
              <a:t>Adheres to applicable state and federal laws</a:t>
            </a:r>
          </a:p>
          <a:p>
            <a:pPr lvl="1"/>
            <a:r>
              <a:rPr lang="en-US" dirty="0"/>
              <a:t>Reasonable (examples)</a:t>
            </a:r>
          </a:p>
          <a:p>
            <a:pPr lvl="1"/>
            <a:r>
              <a:rPr lang="en-US" dirty="0"/>
              <a:t>Allocable</a:t>
            </a:r>
          </a:p>
          <a:p>
            <a:pPr lvl="1"/>
            <a:r>
              <a:rPr lang="en-US" dirty="0"/>
              <a:t>Incurred within the time-period of the grant</a:t>
            </a:r>
          </a:p>
          <a:p>
            <a:endParaRPr lang="en-US" dirty="0"/>
          </a:p>
        </p:txBody>
      </p:sp>
    </p:spTree>
    <p:extLst>
      <p:ext uri="{BB962C8B-B14F-4D97-AF65-F5344CB8AC3E}">
        <p14:creationId xmlns:p14="http://schemas.microsoft.com/office/powerpoint/2010/main" val="2670762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288132"/>
            <a:ext cx="10515600" cy="1325563"/>
          </a:xfrm>
        </p:spPr>
        <p:txBody>
          <a:bodyPr/>
          <a:lstStyle/>
          <a:p>
            <a:r>
              <a:rPr lang="en-US" dirty="0">
                <a:solidFill>
                  <a:schemeClr val="bg1"/>
                </a:solidFill>
              </a:rPr>
              <a:t>DEED Overview</a:t>
            </a:r>
          </a:p>
        </p:txBody>
      </p:sp>
      <p:sp>
        <p:nvSpPr>
          <p:cNvPr id="3" name="Content Placeholder 2"/>
          <p:cNvSpPr>
            <a:spLocks noGrp="1"/>
          </p:cNvSpPr>
          <p:nvPr>
            <p:ph idx="1"/>
          </p:nvPr>
        </p:nvSpPr>
        <p:spPr>
          <a:xfrm>
            <a:off x="819150" y="1527717"/>
            <a:ext cx="10515600" cy="4955633"/>
          </a:xfrm>
        </p:spPr>
        <p:txBody>
          <a:bodyPr>
            <a:normAutofit/>
          </a:bodyPr>
          <a:lstStyle/>
          <a:p>
            <a:r>
              <a:rPr lang="en-US" dirty="0"/>
              <a:t>The Minnesota Department of Employment and Economic Development (DEED) is committed to ensuring economic equity throughout Minnesota. Minnesotans will have fair and equitable access to meaningful employment at a family sustaining wage, and employers will be able to fill in-demand jobs.</a:t>
            </a:r>
          </a:p>
          <a:p>
            <a:pPr marL="0" indent="0">
              <a:buNone/>
            </a:pPr>
            <a:endParaRPr lang="en-US" sz="800" dirty="0"/>
          </a:p>
          <a:p>
            <a:pPr marL="0" indent="0" algn="ctr">
              <a:buNone/>
            </a:pPr>
            <a:r>
              <a:rPr lang="en-US" b="1" i="1" dirty="0"/>
              <a:t>DEED’s Mission: </a:t>
            </a:r>
          </a:p>
          <a:p>
            <a:pPr marL="0" indent="0" algn="ctr">
              <a:buNone/>
            </a:pPr>
            <a:r>
              <a:rPr lang="en-US" b="1" i="1" dirty="0"/>
              <a:t>To empower the growth of the Minnesota economy, for everyone</a:t>
            </a:r>
          </a:p>
          <a:p>
            <a:r>
              <a:rPr lang="en-US" dirty="0"/>
              <a:t>MN Youthbuild Program are managed through DEED’s Employment and Training Programs (ETP) Division, Office of Youth Development.</a:t>
            </a:r>
          </a:p>
          <a:p>
            <a:pPr marL="0" indent="0" algn="ctr">
              <a:buNone/>
            </a:pPr>
            <a:endParaRPr lang="en-US" dirty="0"/>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3</a:t>
            </a:fld>
            <a:endParaRPr lang="en-US" dirty="0">
              <a:solidFill>
                <a:schemeClr val="tx1"/>
              </a:solidFill>
            </a:endParaRPr>
          </a:p>
        </p:txBody>
      </p:sp>
      <p:pic>
        <p:nvPicPr>
          <p:cNvPr id="15" name="Audio 14">
            <a:hlinkClick r:id="" action="ppaction://media"/>
            <a:extLst>
              <a:ext uri="{FF2B5EF4-FFF2-40B4-BE49-F238E27FC236}">
                <a16:creationId xmlns:a16="http://schemas.microsoft.com/office/drawing/2014/main" id="{CD36556E-5230-4A7F-E5EF-7598CEEB64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9896797"/>
      </p:ext>
    </p:extLst>
  </p:cSld>
  <p:clrMapOvr>
    <a:masterClrMapping/>
  </p:clrMapOvr>
  <mc:AlternateContent xmlns:mc="http://schemas.openxmlformats.org/markup-compatibility/2006">
    <mc:Choice xmlns:p14="http://schemas.microsoft.com/office/powerpoint/2010/main" Requires="p14">
      <p:transition spd="slow" p14:dur="2000" advTm="27001"/>
    </mc:Choice>
    <mc:Fallback>
      <p:transition spd="slow" advTm="2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0FFB-F897-4C29-ED01-8B8E10911625}"/>
              </a:ext>
            </a:extLst>
          </p:cNvPr>
          <p:cNvSpPr>
            <a:spLocks noGrp="1"/>
          </p:cNvSpPr>
          <p:nvPr>
            <p:ph type="title"/>
          </p:nvPr>
        </p:nvSpPr>
        <p:spPr>
          <a:xfrm>
            <a:off x="637478" y="-116276"/>
            <a:ext cx="10515600" cy="1325563"/>
          </a:xfrm>
        </p:spPr>
        <p:txBody>
          <a:bodyPr/>
          <a:lstStyle/>
          <a:p>
            <a:r>
              <a:rPr lang="en-US" dirty="0">
                <a:solidFill>
                  <a:schemeClr val="bg1"/>
                </a:solidFill>
              </a:rPr>
              <a:t>General Cost Guidance, continued</a:t>
            </a:r>
          </a:p>
        </p:txBody>
      </p:sp>
      <p:sp>
        <p:nvSpPr>
          <p:cNvPr id="3" name="Content Placeholder 2">
            <a:extLst>
              <a:ext uri="{FF2B5EF4-FFF2-40B4-BE49-F238E27FC236}">
                <a16:creationId xmlns:a16="http://schemas.microsoft.com/office/drawing/2014/main" id="{3A5B14CD-7F17-27FD-B20B-55D415D96017}"/>
              </a:ext>
            </a:extLst>
          </p:cNvPr>
          <p:cNvSpPr>
            <a:spLocks noGrp="1"/>
          </p:cNvSpPr>
          <p:nvPr>
            <p:ph idx="1"/>
          </p:nvPr>
        </p:nvSpPr>
        <p:spPr/>
        <p:txBody>
          <a:bodyPr/>
          <a:lstStyle/>
          <a:p>
            <a:pPr marL="0" indent="0">
              <a:buNone/>
            </a:pPr>
            <a:r>
              <a:rPr lang="en-US" dirty="0"/>
              <a:t>Examples of </a:t>
            </a:r>
            <a:r>
              <a:rPr lang="en-US" u="sng" dirty="0"/>
              <a:t>unallowable</a:t>
            </a:r>
            <a:r>
              <a:rPr lang="en-US" dirty="0"/>
              <a:t> costs include: </a:t>
            </a:r>
          </a:p>
          <a:p>
            <a:r>
              <a:rPr lang="en-US" dirty="0"/>
              <a:t>Entertainment and/or alcoholic beverages </a:t>
            </a:r>
          </a:p>
          <a:p>
            <a:r>
              <a:rPr lang="en-US" dirty="0"/>
              <a:t>Lobbying and /or legal costs</a:t>
            </a:r>
          </a:p>
          <a:p>
            <a:r>
              <a:rPr lang="en-US" dirty="0"/>
              <a:t>Individual equipment purchases over $5,000 (unless pre-approved by DEED). </a:t>
            </a:r>
          </a:p>
          <a:p>
            <a:r>
              <a:rPr lang="en-US" dirty="0"/>
              <a:t>Purchase of property, buildings or land.</a:t>
            </a:r>
          </a:p>
          <a:p>
            <a:endParaRPr lang="en-US" dirty="0"/>
          </a:p>
        </p:txBody>
      </p:sp>
    </p:spTree>
    <p:extLst>
      <p:ext uri="{BB962C8B-B14F-4D97-AF65-F5344CB8AC3E}">
        <p14:creationId xmlns:p14="http://schemas.microsoft.com/office/powerpoint/2010/main" val="234458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3E54-1FE7-5CCC-7C2F-BBF14A10C3B9}"/>
              </a:ext>
            </a:extLst>
          </p:cNvPr>
          <p:cNvSpPr>
            <a:spLocks noGrp="1"/>
          </p:cNvSpPr>
          <p:nvPr>
            <p:ph type="title"/>
          </p:nvPr>
        </p:nvSpPr>
        <p:spPr>
          <a:xfrm>
            <a:off x="838200" y="-160880"/>
            <a:ext cx="10515600" cy="1325563"/>
          </a:xfrm>
        </p:spPr>
        <p:txBody>
          <a:bodyPr/>
          <a:lstStyle/>
          <a:p>
            <a:r>
              <a:rPr lang="en-US" dirty="0">
                <a:solidFill>
                  <a:schemeClr val="bg1"/>
                </a:solidFill>
              </a:rPr>
              <a:t>Cost Allocation</a:t>
            </a:r>
          </a:p>
        </p:txBody>
      </p:sp>
      <p:sp>
        <p:nvSpPr>
          <p:cNvPr id="3" name="Content Placeholder 2">
            <a:extLst>
              <a:ext uri="{FF2B5EF4-FFF2-40B4-BE49-F238E27FC236}">
                <a16:creationId xmlns:a16="http://schemas.microsoft.com/office/drawing/2014/main" id="{4681386F-1031-556C-BDE1-56022828D905}"/>
              </a:ext>
            </a:extLst>
          </p:cNvPr>
          <p:cNvSpPr>
            <a:spLocks noGrp="1"/>
          </p:cNvSpPr>
          <p:nvPr>
            <p:ph idx="1"/>
          </p:nvPr>
        </p:nvSpPr>
        <p:spPr>
          <a:xfrm>
            <a:off x="838200" y="1561171"/>
            <a:ext cx="10515600" cy="5160304"/>
          </a:xfrm>
        </p:spPr>
        <p:txBody>
          <a:bodyPr/>
          <a:lstStyle/>
          <a:p>
            <a:r>
              <a:rPr lang="en-US" dirty="0"/>
              <a:t>The process of assigning a cost, or a group of costs, to one or more cost objective(s), in reasonable proportion to the benefit provided or other equitable relationship.</a:t>
            </a:r>
          </a:p>
          <a:p>
            <a:pPr marL="12700" marR="5080">
              <a:lnSpc>
                <a:spcPct val="100000"/>
              </a:lnSpc>
              <a:spcBef>
                <a:spcPts val="2880"/>
              </a:spcBef>
            </a:pPr>
            <a:r>
              <a:rPr lang="en-US" dirty="0">
                <a:cs typeface="Calibri"/>
              </a:rPr>
              <a:t>If</a:t>
            </a:r>
            <a:r>
              <a:rPr lang="en-US" spc="-35" dirty="0">
                <a:cs typeface="Calibri"/>
              </a:rPr>
              <a:t> </a:t>
            </a:r>
            <a:r>
              <a:rPr lang="en-US" dirty="0">
                <a:cs typeface="Calibri"/>
              </a:rPr>
              <a:t>a</a:t>
            </a:r>
            <a:r>
              <a:rPr lang="en-US" spc="-30" dirty="0">
                <a:cs typeface="Calibri"/>
              </a:rPr>
              <a:t> </a:t>
            </a:r>
            <a:r>
              <a:rPr lang="en-US" dirty="0">
                <a:cs typeface="Calibri"/>
              </a:rPr>
              <a:t>cost</a:t>
            </a:r>
            <a:r>
              <a:rPr lang="en-US" spc="-40" dirty="0">
                <a:cs typeface="Calibri"/>
              </a:rPr>
              <a:t> </a:t>
            </a:r>
            <a:r>
              <a:rPr lang="en-US" dirty="0">
                <a:cs typeface="Calibri"/>
              </a:rPr>
              <a:t>benefits</a:t>
            </a:r>
            <a:r>
              <a:rPr lang="en-US" spc="-30" dirty="0">
                <a:cs typeface="Calibri"/>
              </a:rPr>
              <a:t> </a:t>
            </a:r>
            <a:r>
              <a:rPr lang="en-US" dirty="0">
                <a:cs typeface="Calibri"/>
              </a:rPr>
              <a:t>two</a:t>
            </a:r>
            <a:r>
              <a:rPr lang="en-US" spc="-40" dirty="0">
                <a:cs typeface="Calibri"/>
              </a:rPr>
              <a:t> </a:t>
            </a:r>
            <a:r>
              <a:rPr lang="en-US" dirty="0">
                <a:cs typeface="Calibri"/>
              </a:rPr>
              <a:t>or</a:t>
            </a:r>
            <a:r>
              <a:rPr lang="en-US" spc="-25" dirty="0">
                <a:cs typeface="Calibri"/>
              </a:rPr>
              <a:t> </a:t>
            </a:r>
            <a:r>
              <a:rPr lang="en-US" dirty="0">
                <a:cs typeface="Calibri"/>
              </a:rPr>
              <a:t>more</a:t>
            </a:r>
            <a:r>
              <a:rPr lang="en-US" spc="-40" dirty="0">
                <a:cs typeface="Calibri"/>
              </a:rPr>
              <a:t> </a:t>
            </a:r>
            <a:r>
              <a:rPr lang="en-US" dirty="0">
                <a:cs typeface="Calibri"/>
              </a:rPr>
              <a:t>projects</a:t>
            </a:r>
            <a:r>
              <a:rPr lang="en-US" spc="-45" dirty="0">
                <a:cs typeface="Calibri"/>
              </a:rPr>
              <a:t> </a:t>
            </a:r>
            <a:r>
              <a:rPr lang="en-US" spc="-25" dirty="0">
                <a:cs typeface="Calibri"/>
              </a:rPr>
              <a:t>or </a:t>
            </a:r>
            <a:r>
              <a:rPr lang="en-US" dirty="0">
                <a:cs typeface="Calibri"/>
              </a:rPr>
              <a:t>activities</a:t>
            </a:r>
            <a:r>
              <a:rPr lang="en-US" spc="-55" dirty="0">
                <a:cs typeface="Calibri"/>
              </a:rPr>
              <a:t> </a:t>
            </a:r>
            <a:r>
              <a:rPr lang="en-US" dirty="0">
                <a:cs typeface="Calibri"/>
              </a:rPr>
              <a:t>in</a:t>
            </a:r>
            <a:r>
              <a:rPr lang="en-US" spc="-55" dirty="0">
                <a:cs typeface="Calibri"/>
              </a:rPr>
              <a:t> </a:t>
            </a:r>
            <a:r>
              <a:rPr lang="en-US" dirty="0">
                <a:cs typeface="Calibri"/>
              </a:rPr>
              <a:t>proportions</a:t>
            </a:r>
            <a:r>
              <a:rPr lang="en-US" spc="-40" dirty="0">
                <a:cs typeface="Calibri"/>
              </a:rPr>
              <a:t> </a:t>
            </a:r>
            <a:r>
              <a:rPr lang="en-US" dirty="0">
                <a:cs typeface="Calibri"/>
              </a:rPr>
              <a:t>that</a:t>
            </a:r>
            <a:r>
              <a:rPr lang="en-US" spc="-50" dirty="0">
                <a:cs typeface="Calibri"/>
              </a:rPr>
              <a:t> </a:t>
            </a:r>
            <a:r>
              <a:rPr lang="en-US" dirty="0">
                <a:cs typeface="Calibri"/>
              </a:rPr>
              <a:t>can</a:t>
            </a:r>
            <a:r>
              <a:rPr lang="en-US" spc="-45" dirty="0">
                <a:cs typeface="Calibri"/>
              </a:rPr>
              <a:t> </a:t>
            </a:r>
            <a:r>
              <a:rPr lang="en-US" spc="-25" dirty="0">
                <a:cs typeface="Calibri"/>
              </a:rPr>
              <a:t>be </a:t>
            </a:r>
            <a:r>
              <a:rPr lang="en-US" dirty="0">
                <a:cs typeface="Calibri"/>
              </a:rPr>
              <a:t>determined</a:t>
            </a:r>
            <a:r>
              <a:rPr lang="en-US" spc="-65" dirty="0">
                <a:cs typeface="Calibri"/>
              </a:rPr>
              <a:t> </a:t>
            </a:r>
            <a:r>
              <a:rPr lang="en-US" dirty="0">
                <a:cs typeface="Calibri"/>
              </a:rPr>
              <a:t>without</a:t>
            </a:r>
            <a:r>
              <a:rPr lang="en-US" spc="-65" dirty="0">
                <a:cs typeface="Calibri"/>
              </a:rPr>
              <a:t> </a:t>
            </a:r>
            <a:r>
              <a:rPr lang="en-US" dirty="0">
                <a:cs typeface="Calibri"/>
              </a:rPr>
              <a:t>undue</a:t>
            </a:r>
            <a:r>
              <a:rPr lang="en-US" spc="-35" dirty="0">
                <a:cs typeface="Calibri"/>
              </a:rPr>
              <a:t> </a:t>
            </a:r>
            <a:r>
              <a:rPr lang="en-US" dirty="0">
                <a:cs typeface="Calibri"/>
              </a:rPr>
              <a:t>effort</a:t>
            </a:r>
            <a:r>
              <a:rPr lang="en-US" spc="-50" dirty="0">
                <a:cs typeface="Calibri"/>
              </a:rPr>
              <a:t> </a:t>
            </a:r>
            <a:r>
              <a:rPr lang="en-US" dirty="0">
                <a:cs typeface="Calibri"/>
              </a:rPr>
              <a:t>or</a:t>
            </a:r>
            <a:r>
              <a:rPr lang="en-US" spc="-45" dirty="0">
                <a:cs typeface="Calibri"/>
              </a:rPr>
              <a:t> </a:t>
            </a:r>
            <a:r>
              <a:rPr lang="en-US" spc="-10" dirty="0">
                <a:cs typeface="Calibri"/>
              </a:rPr>
              <a:t>cost, </a:t>
            </a:r>
            <a:r>
              <a:rPr lang="en-US" dirty="0">
                <a:cs typeface="Calibri"/>
              </a:rPr>
              <a:t>the</a:t>
            </a:r>
            <a:r>
              <a:rPr lang="en-US" spc="-25" dirty="0">
                <a:cs typeface="Calibri"/>
              </a:rPr>
              <a:t> </a:t>
            </a:r>
            <a:r>
              <a:rPr lang="en-US" dirty="0">
                <a:cs typeface="Calibri"/>
              </a:rPr>
              <a:t>cost</a:t>
            </a:r>
            <a:r>
              <a:rPr lang="en-US" spc="-35" dirty="0">
                <a:cs typeface="Calibri"/>
              </a:rPr>
              <a:t> </a:t>
            </a:r>
            <a:r>
              <a:rPr lang="en-US" dirty="0">
                <a:cs typeface="Calibri"/>
              </a:rPr>
              <a:t>must</a:t>
            </a:r>
            <a:r>
              <a:rPr lang="en-US" spc="-35" dirty="0">
                <a:cs typeface="Calibri"/>
              </a:rPr>
              <a:t> </a:t>
            </a:r>
            <a:r>
              <a:rPr lang="en-US" dirty="0">
                <a:cs typeface="Calibri"/>
              </a:rPr>
              <a:t>be</a:t>
            </a:r>
            <a:r>
              <a:rPr lang="en-US" spc="-20" dirty="0">
                <a:cs typeface="Calibri"/>
              </a:rPr>
              <a:t> </a:t>
            </a:r>
            <a:r>
              <a:rPr lang="en-US" dirty="0">
                <a:cs typeface="Calibri"/>
              </a:rPr>
              <a:t>allocated</a:t>
            </a:r>
            <a:r>
              <a:rPr lang="en-US" spc="-40" dirty="0">
                <a:cs typeface="Calibri"/>
              </a:rPr>
              <a:t> </a:t>
            </a:r>
            <a:r>
              <a:rPr lang="en-US" dirty="0">
                <a:cs typeface="Calibri"/>
              </a:rPr>
              <a:t>to</a:t>
            </a:r>
            <a:r>
              <a:rPr lang="en-US" spc="-45" dirty="0">
                <a:cs typeface="Calibri"/>
              </a:rPr>
              <a:t> </a:t>
            </a:r>
            <a:r>
              <a:rPr lang="en-US" dirty="0">
                <a:cs typeface="Calibri"/>
              </a:rPr>
              <a:t>the</a:t>
            </a:r>
            <a:r>
              <a:rPr lang="en-US" spc="-20" dirty="0">
                <a:cs typeface="Calibri"/>
              </a:rPr>
              <a:t> </a:t>
            </a:r>
            <a:r>
              <a:rPr lang="en-US" spc="-10" dirty="0">
                <a:cs typeface="Calibri"/>
              </a:rPr>
              <a:t>projects </a:t>
            </a:r>
            <a:r>
              <a:rPr lang="en-US" dirty="0">
                <a:cs typeface="Calibri"/>
              </a:rPr>
              <a:t>based</a:t>
            </a:r>
            <a:r>
              <a:rPr lang="en-US" spc="-45" dirty="0">
                <a:cs typeface="Calibri"/>
              </a:rPr>
              <a:t> </a:t>
            </a:r>
            <a:r>
              <a:rPr lang="en-US" dirty="0">
                <a:cs typeface="Calibri"/>
              </a:rPr>
              <a:t>on</a:t>
            </a:r>
            <a:r>
              <a:rPr lang="en-US" spc="-40" dirty="0">
                <a:cs typeface="Calibri"/>
              </a:rPr>
              <a:t> </a:t>
            </a:r>
            <a:r>
              <a:rPr lang="en-US" dirty="0">
                <a:cs typeface="Calibri"/>
              </a:rPr>
              <a:t>the</a:t>
            </a:r>
            <a:r>
              <a:rPr lang="en-US" spc="-35" dirty="0">
                <a:cs typeface="Calibri"/>
              </a:rPr>
              <a:t> </a:t>
            </a:r>
            <a:r>
              <a:rPr lang="en-US" dirty="0">
                <a:cs typeface="Calibri"/>
              </a:rPr>
              <a:t>proportional</a:t>
            </a:r>
            <a:r>
              <a:rPr lang="en-US" spc="-50" dirty="0">
                <a:cs typeface="Calibri"/>
              </a:rPr>
              <a:t> </a:t>
            </a:r>
            <a:r>
              <a:rPr lang="en-US" spc="-10" dirty="0">
                <a:cs typeface="Calibri"/>
              </a:rPr>
              <a:t>benefit.</a:t>
            </a:r>
            <a:endParaRPr lang="en-US" dirty="0">
              <a:cs typeface="Calibri"/>
            </a:endParaRPr>
          </a:p>
          <a:p>
            <a:pPr lvl="1"/>
            <a:r>
              <a:rPr lang="en-US" dirty="0"/>
              <a:t>Timesheets, time studies, square footage, approved methodology</a:t>
            </a:r>
          </a:p>
        </p:txBody>
      </p:sp>
    </p:spTree>
    <p:extLst>
      <p:ext uri="{BB962C8B-B14F-4D97-AF65-F5344CB8AC3E}">
        <p14:creationId xmlns:p14="http://schemas.microsoft.com/office/powerpoint/2010/main" val="902827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210CF-3008-4212-8150-A467D95D9B65}"/>
              </a:ext>
            </a:extLst>
          </p:cNvPr>
          <p:cNvSpPr>
            <a:spLocks noGrp="1"/>
          </p:cNvSpPr>
          <p:nvPr>
            <p:ph type="title"/>
          </p:nvPr>
        </p:nvSpPr>
        <p:spPr>
          <a:xfrm>
            <a:off x="938560" y="-205485"/>
            <a:ext cx="10515600" cy="1325563"/>
          </a:xfrm>
        </p:spPr>
        <p:txBody>
          <a:bodyPr/>
          <a:lstStyle/>
          <a:p>
            <a:r>
              <a:rPr lang="en-US" dirty="0">
                <a:solidFill>
                  <a:schemeClr val="bg1"/>
                </a:solidFill>
              </a:rPr>
              <a:t>MN Youthbuild Program Cost Categories</a:t>
            </a:r>
          </a:p>
        </p:txBody>
      </p:sp>
      <p:sp>
        <p:nvSpPr>
          <p:cNvPr id="3" name="Content Placeholder 2">
            <a:extLst>
              <a:ext uri="{FF2B5EF4-FFF2-40B4-BE49-F238E27FC236}">
                <a16:creationId xmlns:a16="http://schemas.microsoft.com/office/drawing/2014/main" id="{9E47877D-0756-46D7-8DE2-AE1047ABE300}"/>
              </a:ext>
            </a:extLst>
          </p:cNvPr>
          <p:cNvSpPr>
            <a:spLocks noGrp="1"/>
          </p:cNvSpPr>
          <p:nvPr>
            <p:ph idx="1"/>
          </p:nvPr>
        </p:nvSpPr>
        <p:spPr>
          <a:xfrm>
            <a:off x="838200" y="1650381"/>
            <a:ext cx="10515600" cy="4941905"/>
          </a:xfrm>
        </p:spPr>
        <p:txBody>
          <a:bodyPr>
            <a:normAutofit/>
          </a:bodyPr>
          <a:lstStyle/>
          <a:p>
            <a:pPr marL="0" indent="0">
              <a:buNone/>
            </a:pPr>
            <a:r>
              <a:rPr lang="en-US" b="1" u="sng" dirty="0"/>
              <a:t>Administration (833): </a:t>
            </a:r>
          </a:p>
          <a:p>
            <a:r>
              <a:rPr lang="en-US" dirty="0">
                <a:solidFill>
                  <a:schemeClr val="tx1"/>
                </a:solidFill>
              </a:rPr>
              <a:t>Under Mn Youthbuild statute, M.S. 116L.361-116L.366,</a:t>
            </a:r>
            <a:r>
              <a:rPr lang="en-US" dirty="0"/>
              <a:t> state grantees’ administrative budget is limited to no more than 6% of the award amount. </a:t>
            </a:r>
          </a:p>
          <a:p>
            <a:r>
              <a:rPr lang="en-US" b="1" dirty="0"/>
              <a:t>If the award amount is not fully expended, the 6% amount is based on the total expenditures for the grant</a:t>
            </a:r>
            <a:r>
              <a:rPr lang="en-US" dirty="0"/>
              <a:t>.</a:t>
            </a:r>
          </a:p>
          <a:p>
            <a:r>
              <a:rPr lang="en-US" dirty="0"/>
              <a:t>Administrative costs are associated with functions not related to the direct provision of services to program participants. </a:t>
            </a:r>
          </a:p>
        </p:txBody>
      </p:sp>
    </p:spTree>
    <p:extLst>
      <p:ext uri="{BB962C8B-B14F-4D97-AF65-F5344CB8AC3E}">
        <p14:creationId xmlns:p14="http://schemas.microsoft.com/office/powerpoint/2010/main" val="1853531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210CF-3008-4212-8150-A467D95D9B65}"/>
              </a:ext>
            </a:extLst>
          </p:cNvPr>
          <p:cNvSpPr>
            <a:spLocks noGrp="1"/>
          </p:cNvSpPr>
          <p:nvPr>
            <p:ph type="title"/>
          </p:nvPr>
        </p:nvSpPr>
        <p:spPr>
          <a:xfrm>
            <a:off x="938561" y="-305845"/>
            <a:ext cx="10515600" cy="1325563"/>
          </a:xfrm>
        </p:spPr>
        <p:txBody>
          <a:bodyPr/>
          <a:lstStyle/>
          <a:p>
            <a:r>
              <a:rPr lang="en-US" dirty="0">
                <a:solidFill>
                  <a:schemeClr val="bg1"/>
                </a:solidFill>
              </a:rPr>
              <a:t>MN Youthbuild Program Cost Categories</a:t>
            </a:r>
          </a:p>
        </p:txBody>
      </p:sp>
      <p:sp>
        <p:nvSpPr>
          <p:cNvPr id="3" name="Content Placeholder 2">
            <a:extLst>
              <a:ext uri="{FF2B5EF4-FFF2-40B4-BE49-F238E27FC236}">
                <a16:creationId xmlns:a16="http://schemas.microsoft.com/office/drawing/2014/main" id="{9E47877D-0756-46D7-8DE2-AE1047ABE300}"/>
              </a:ext>
            </a:extLst>
          </p:cNvPr>
          <p:cNvSpPr>
            <a:spLocks noGrp="1"/>
          </p:cNvSpPr>
          <p:nvPr>
            <p:ph idx="1"/>
          </p:nvPr>
        </p:nvSpPr>
        <p:spPr>
          <a:xfrm>
            <a:off x="838200" y="1494264"/>
            <a:ext cx="10515600" cy="5041924"/>
          </a:xfrm>
        </p:spPr>
        <p:txBody>
          <a:bodyPr>
            <a:normAutofit/>
          </a:bodyPr>
          <a:lstStyle/>
          <a:p>
            <a:pPr marL="0" indent="0">
              <a:buNone/>
            </a:pPr>
            <a:r>
              <a:rPr lang="en-US" sz="3000" b="1" u="sng" dirty="0"/>
              <a:t>Administration - Examples:</a:t>
            </a:r>
          </a:p>
          <a:p>
            <a:pPr lvl="1"/>
            <a:r>
              <a:rPr lang="en-US" sz="2600" dirty="0"/>
              <a:t>Accounting, budgeting, financial and cash management functions</a:t>
            </a:r>
          </a:p>
          <a:p>
            <a:pPr lvl="1"/>
            <a:r>
              <a:rPr lang="en-US" sz="2600" dirty="0"/>
              <a:t>Personnel management functions</a:t>
            </a:r>
          </a:p>
          <a:p>
            <a:pPr lvl="1"/>
            <a:r>
              <a:rPr lang="en-US" sz="2600" dirty="0"/>
              <a:t>Payroll functions</a:t>
            </a:r>
          </a:p>
          <a:p>
            <a:pPr lvl="1"/>
            <a:r>
              <a:rPr lang="en-US" sz="2600" dirty="0"/>
              <a:t>Costs of goods and services required for the administrative functions</a:t>
            </a:r>
          </a:p>
          <a:p>
            <a:pPr lvl="1"/>
            <a:r>
              <a:rPr lang="en-US" sz="2600" dirty="0"/>
              <a:t>Systems and procedures required to carry out the above administrative functions including necessary monitoring and oversight</a:t>
            </a:r>
            <a:endParaRPr lang="en-US" sz="2200" dirty="0"/>
          </a:p>
          <a:p>
            <a:pPr lvl="1"/>
            <a:endParaRPr lang="en-US" sz="2200" dirty="0"/>
          </a:p>
          <a:p>
            <a:pPr marL="0" indent="0">
              <a:buNone/>
            </a:pPr>
            <a:r>
              <a:rPr lang="en-US" dirty="0"/>
              <a:t>Admin costs must be based on actual, allocated expenditures. Monitor will ask how this is calculated. </a:t>
            </a:r>
          </a:p>
        </p:txBody>
      </p:sp>
    </p:spTree>
    <p:extLst>
      <p:ext uri="{BB962C8B-B14F-4D97-AF65-F5344CB8AC3E}">
        <p14:creationId xmlns:p14="http://schemas.microsoft.com/office/powerpoint/2010/main" val="875396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210CF-3008-4212-8150-A467D95D9B65}"/>
              </a:ext>
            </a:extLst>
          </p:cNvPr>
          <p:cNvSpPr>
            <a:spLocks noGrp="1"/>
          </p:cNvSpPr>
          <p:nvPr>
            <p:ph type="title"/>
          </p:nvPr>
        </p:nvSpPr>
        <p:spPr>
          <a:xfrm>
            <a:off x="838200" y="-105124"/>
            <a:ext cx="10515600" cy="1325563"/>
          </a:xfrm>
        </p:spPr>
        <p:txBody>
          <a:bodyPr/>
          <a:lstStyle/>
          <a:p>
            <a:r>
              <a:rPr lang="en-US" dirty="0">
                <a:solidFill>
                  <a:schemeClr val="bg1"/>
                </a:solidFill>
              </a:rPr>
              <a:t>MN Youthbuild Cost Categories</a:t>
            </a:r>
          </a:p>
        </p:txBody>
      </p:sp>
      <p:sp>
        <p:nvSpPr>
          <p:cNvPr id="3" name="Content Placeholder 2">
            <a:extLst>
              <a:ext uri="{FF2B5EF4-FFF2-40B4-BE49-F238E27FC236}">
                <a16:creationId xmlns:a16="http://schemas.microsoft.com/office/drawing/2014/main" id="{9E47877D-0756-46D7-8DE2-AE1047ABE300}"/>
              </a:ext>
            </a:extLst>
          </p:cNvPr>
          <p:cNvSpPr>
            <a:spLocks noGrp="1"/>
          </p:cNvSpPr>
          <p:nvPr>
            <p:ph idx="1"/>
          </p:nvPr>
        </p:nvSpPr>
        <p:spPr>
          <a:xfrm>
            <a:off x="715537" y="1220439"/>
            <a:ext cx="10515600" cy="5526049"/>
          </a:xfrm>
        </p:spPr>
        <p:txBody>
          <a:bodyPr>
            <a:normAutofit/>
          </a:bodyPr>
          <a:lstStyle/>
          <a:p>
            <a:pPr marL="0" indent="0">
              <a:buNone/>
            </a:pPr>
            <a:r>
              <a:rPr lang="en-US" sz="3000" b="1" u="sng" dirty="0"/>
              <a:t>Direct Services to Participants (885):</a:t>
            </a:r>
          </a:p>
          <a:p>
            <a:pPr marL="0" indent="0">
              <a:buNone/>
            </a:pPr>
            <a:r>
              <a:rPr lang="en-US" dirty="0"/>
              <a:t>Costs associated with providing direct service to participants should be included in this cost category. Examples of such costs include: </a:t>
            </a:r>
          </a:p>
          <a:p>
            <a:pPr lvl="1"/>
            <a:r>
              <a:rPr lang="en-US" dirty="0"/>
              <a:t>All staff (wages and fringe) for </a:t>
            </a:r>
            <a:r>
              <a:rPr lang="en-US" u="sng" dirty="0"/>
              <a:t>staff</a:t>
            </a:r>
            <a:r>
              <a:rPr lang="en-US" dirty="0"/>
              <a:t> providing </a:t>
            </a:r>
            <a:r>
              <a:rPr lang="en-US" u="sng" dirty="0"/>
              <a:t>direct</a:t>
            </a:r>
            <a:r>
              <a:rPr lang="en-US" dirty="0"/>
              <a:t> services to participants</a:t>
            </a:r>
          </a:p>
          <a:p>
            <a:pPr lvl="1"/>
            <a:r>
              <a:rPr lang="en-US" dirty="0"/>
              <a:t>All direct training activities, including training by third-parties or partners   </a:t>
            </a:r>
            <a:endParaRPr lang="en-US" sz="1800" dirty="0"/>
          </a:p>
          <a:p>
            <a:pPr lvl="1"/>
            <a:r>
              <a:rPr lang="en-US" dirty="0"/>
              <a:t>Case management/navigation for participants, including individual counseling </a:t>
            </a:r>
          </a:p>
          <a:p>
            <a:pPr lvl="1"/>
            <a:r>
              <a:rPr lang="en-US" dirty="0"/>
              <a:t>Assessments of the skill levels and service needs of participants</a:t>
            </a:r>
          </a:p>
          <a:p>
            <a:pPr lvl="1"/>
            <a:r>
              <a:rPr lang="en-US" dirty="0"/>
              <a:t>Development of an individual employment plan or service strategy</a:t>
            </a:r>
          </a:p>
          <a:p>
            <a:pPr lvl="1"/>
            <a:r>
              <a:rPr lang="en-US" dirty="0"/>
              <a:t>Career planning and mentoring</a:t>
            </a:r>
          </a:p>
          <a:p>
            <a:pPr lvl="1"/>
            <a:r>
              <a:rPr lang="en-US" dirty="0"/>
              <a:t>Job placement and follow up services provided to participants</a:t>
            </a:r>
          </a:p>
          <a:p>
            <a:pPr lvl="1"/>
            <a:r>
              <a:rPr lang="en-US" dirty="0"/>
              <a:t>Providing food, </a:t>
            </a:r>
            <a:r>
              <a:rPr lang="en-US" u="sng" dirty="0"/>
              <a:t>in limited situations</a:t>
            </a:r>
            <a:r>
              <a:rPr lang="en-US" dirty="0"/>
              <a:t>, as an incentive for attendance.  NOTE: this must be described in the approved work plan to be allowable. </a:t>
            </a:r>
          </a:p>
          <a:p>
            <a:pPr lvl="1"/>
            <a:endParaRPr lang="en-US" dirty="0"/>
          </a:p>
          <a:p>
            <a:pPr lvl="1"/>
            <a:endParaRPr lang="en-US" sz="2600" dirty="0"/>
          </a:p>
        </p:txBody>
      </p:sp>
      <p:pic>
        <p:nvPicPr>
          <p:cNvPr id="7" name="Audio 6">
            <a:hlinkClick r:id="" action="ppaction://media"/>
            <a:extLst>
              <a:ext uri="{FF2B5EF4-FFF2-40B4-BE49-F238E27FC236}">
                <a16:creationId xmlns:a16="http://schemas.microsoft.com/office/drawing/2014/main" id="{5BDC9668-604A-3C1A-1E6E-D8A454E2DC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2728264"/>
      </p:ext>
    </p:extLst>
  </p:cSld>
  <p:clrMapOvr>
    <a:masterClrMapping/>
  </p:clrMapOvr>
  <mc:AlternateContent xmlns:mc="http://schemas.openxmlformats.org/markup-compatibility/2006">
    <mc:Choice xmlns:p14="http://schemas.microsoft.com/office/powerpoint/2010/main" Requires="p14">
      <p:transition spd="slow" p14:dur="2000" advTm="63718"/>
    </mc:Choice>
    <mc:Fallback>
      <p:transition spd="slow" advTm="63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9637"/>
            <a:ext cx="10515600" cy="795595"/>
          </a:xfrm>
        </p:spPr>
        <p:txBody>
          <a:bodyPr/>
          <a:lstStyle/>
          <a:p>
            <a:r>
              <a:rPr lang="en-US" dirty="0"/>
              <a:t>MN Youthbuild Cost Categories </a:t>
            </a:r>
            <a:r>
              <a:rPr lang="en-US" sz="2800" dirty="0"/>
              <a:t>(2)</a:t>
            </a:r>
          </a:p>
        </p:txBody>
      </p:sp>
      <p:sp>
        <p:nvSpPr>
          <p:cNvPr id="3" name="Content Placeholder 2"/>
          <p:cNvSpPr>
            <a:spLocks noGrp="1"/>
          </p:cNvSpPr>
          <p:nvPr>
            <p:ph idx="1"/>
          </p:nvPr>
        </p:nvSpPr>
        <p:spPr>
          <a:xfrm>
            <a:off x="838200" y="1793489"/>
            <a:ext cx="10515600" cy="4351338"/>
          </a:xfrm>
        </p:spPr>
        <p:txBody>
          <a:bodyPr>
            <a:normAutofit lnSpcReduction="10000"/>
          </a:bodyPr>
          <a:lstStyle/>
          <a:p>
            <a:pPr marL="0" indent="0">
              <a:buNone/>
            </a:pPr>
            <a:r>
              <a:rPr lang="en-US" sz="2600" b="1" dirty="0"/>
              <a:t>Youth Participant Stipends, Wages and Fringe Benefits, and Incentive Payments:</a:t>
            </a:r>
            <a:br>
              <a:rPr lang="en-US" sz="2600" b="1" dirty="0"/>
            </a:br>
            <a:endParaRPr lang="en-US" sz="2600" b="1" dirty="0"/>
          </a:p>
          <a:p>
            <a:r>
              <a:rPr lang="en-US" sz="2400" dirty="0"/>
              <a:t>Stipends, Wages, Incentive Payments, and/or fringe benefits paid directly to youth participants while engaged in program activities</a:t>
            </a:r>
          </a:p>
          <a:p>
            <a:r>
              <a:rPr lang="en-US" sz="2400" dirty="0"/>
              <a:t>Fringe benefits typically include (where applicable): worker’s compensation, Medicare and FICA</a:t>
            </a:r>
          </a:p>
          <a:p>
            <a:r>
              <a:rPr lang="en-US" sz="2400" dirty="0"/>
              <a:t>Stipends are typically regular payments to youth that may be based on acceptable levels of attendance, work ethic, and/or timeliness.</a:t>
            </a:r>
          </a:p>
          <a:p>
            <a:r>
              <a:rPr lang="en-US" sz="2400" dirty="0"/>
              <a:t>Incentive payments are typically one-time payments to a youth based on a specific achievement, such as attainment of a credential, certificate, or near perfect attendance. </a:t>
            </a:r>
          </a:p>
          <a:p>
            <a:endParaRPr lang="en-US" sz="2400" dirty="0"/>
          </a:p>
          <a:p>
            <a:pPr lvl="1"/>
            <a:endParaRPr lang="en-US" dirty="0"/>
          </a:p>
        </p:txBody>
      </p:sp>
      <p:pic>
        <p:nvPicPr>
          <p:cNvPr id="7" name="Audio 6">
            <a:hlinkClick r:id="" action="ppaction://media"/>
            <a:extLst>
              <a:ext uri="{FF2B5EF4-FFF2-40B4-BE49-F238E27FC236}">
                <a16:creationId xmlns:a16="http://schemas.microsoft.com/office/drawing/2014/main" id="{7096177D-A56E-E644-D7C0-59C5E00B58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413844"/>
      </p:ext>
    </p:extLst>
  </p:cSld>
  <p:clrMapOvr>
    <a:masterClrMapping/>
  </p:clrMapOvr>
  <mc:AlternateContent xmlns:mc="http://schemas.openxmlformats.org/markup-compatibility/2006">
    <mc:Choice xmlns:p14="http://schemas.microsoft.com/office/powerpoint/2010/main" Requires="p14">
      <p:transition spd="slow" p14:dur="2000" advTm="33234"/>
    </mc:Choice>
    <mc:Fallback>
      <p:transition spd="slow" advTm="3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210CF-3008-4212-8150-A467D95D9B65}"/>
              </a:ext>
            </a:extLst>
          </p:cNvPr>
          <p:cNvSpPr>
            <a:spLocks noGrp="1"/>
          </p:cNvSpPr>
          <p:nvPr>
            <p:ph type="title"/>
          </p:nvPr>
        </p:nvSpPr>
        <p:spPr>
          <a:xfrm>
            <a:off x="1139283" y="-105124"/>
            <a:ext cx="10515600" cy="1325563"/>
          </a:xfrm>
        </p:spPr>
        <p:txBody>
          <a:bodyPr/>
          <a:lstStyle/>
          <a:p>
            <a:r>
              <a:rPr lang="en-US" dirty="0">
                <a:solidFill>
                  <a:schemeClr val="bg1"/>
                </a:solidFill>
              </a:rPr>
              <a:t>MN Youthbuild Cost Categories</a:t>
            </a:r>
          </a:p>
        </p:txBody>
      </p:sp>
      <p:sp>
        <p:nvSpPr>
          <p:cNvPr id="3" name="Content Placeholder 2">
            <a:extLst>
              <a:ext uri="{FF2B5EF4-FFF2-40B4-BE49-F238E27FC236}">
                <a16:creationId xmlns:a16="http://schemas.microsoft.com/office/drawing/2014/main" id="{9E47877D-0756-46D7-8DE2-AE1047ABE300}"/>
              </a:ext>
            </a:extLst>
          </p:cNvPr>
          <p:cNvSpPr>
            <a:spLocks noGrp="1"/>
          </p:cNvSpPr>
          <p:nvPr>
            <p:ph idx="1"/>
          </p:nvPr>
        </p:nvSpPr>
        <p:spPr>
          <a:xfrm>
            <a:off x="947854" y="1220439"/>
            <a:ext cx="10707029" cy="5425688"/>
          </a:xfrm>
        </p:spPr>
        <p:txBody>
          <a:bodyPr>
            <a:normAutofit lnSpcReduction="10000"/>
          </a:bodyPr>
          <a:lstStyle/>
          <a:p>
            <a:pPr marL="0" indent="0">
              <a:buNone/>
            </a:pPr>
            <a:r>
              <a:rPr lang="en-US" b="1" u="sng" dirty="0"/>
              <a:t>Support Services (828):</a:t>
            </a:r>
          </a:p>
          <a:p>
            <a:pPr marL="0" indent="0">
              <a:buNone/>
            </a:pPr>
            <a:r>
              <a:rPr lang="en-US" sz="2400" dirty="0"/>
              <a:t>Costs for services and items considered necessary for participation in the program including, but not limited to: </a:t>
            </a:r>
          </a:p>
          <a:p>
            <a:pPr lvl="1"/>
            <a:r>
              <a:rPr lang="en-US" sz="2000" dirty="0"/>
              <a:t>Transportation, such as bus passes and gas cards</a:t>
            </a:r>
          </a:p>
          <a:p>
            <a:pPr lvl="1"/>
            <a:r>
              <a:rPr lang="en-US" sz="2000" dirty="0"/>
              <a:t>Housing/rental assistance, </a:t>
            </a:r>
          </a:p>
          <a:p>
            <a:pPr lvl="1"/>
            <a:r>
              <a:rPr lang="en-US" sz="2000" dirty="0"/>
              <a:t>Childcare assistance, </a:t>
            </a:r>
          </a:p>
          <a:p>
            <a:pPr lvl="1"/>
            <a:r>
              <a:rPr lang="en-US" sz="2000" dirty="0"/>
              <a:t>Application or entrance fees, tuition support, books, and related expenses</a:t>
            </a:r>
          </a:p>
          <a:p>
            <a:pPr lvl="1"/>
            <a:r>
              <a:rPr lang="en-US" sz="2000" dirty="0"/>
              <a:t>Hand tools, tool belt, steel-toed boots for a construction worksite experience</a:t>
            </a:r>
          </a:p>
          <a:p>
            <a:pPr lvl="1"/>
            <a:r>
              <a:rPr lang="en-US" sz="2000" dirty="0"/>
              <a:t>Driver’s education, </a:t>
            </a:r>
            <a:r>
              <a:rPr lang="en-US" sz="2000" i="1" dirty="0"/>
              <a:t>Behind the Wheel </a:t>
            </a:r>
            <a:r>
              <a:rPr lang="en-US" sz="2000" dirty="0"/>
              <a:t>instruction, permit and license fees by a third-party provider</a:t>
            </a:r>
          </a:p>
          <a:p>
            <a:pPr lvl="1"/>
            <a:r>
              <a:rPr lang="en-US" sz="2000" dirty="0"/>
              <a:t>Personal technology, clothing, tools, etc. </a:t>
            </a:r>
          </a:p>
          <a:p>
            <a:pPr lvl="1"/>
            <a:r>
              <a:rPr lang="en-US" sz="2000" dirty="0"/>
              <a:t>Food in limited situations – see YB policy.</a:t>
            </a:r>
          </a:p>
          <a:p>
            <a:pPr marL="0" indent="0">
              <a:buNone/>
            </a:pPr>
            <a:r>
              <a:rPr lang="en-US" sz="2400" dirty="0"/>
              <a:t>These expenses may be paid directly to the participant or to a third-party vendor.</a:t>
            </a:r>
          </a:p>
          <a:p>
            <a:pPr marL="0" indent="0">
              <a:buNone/>
            </a:pPr>
            <a:r>
              <a:rPr lang="en-US" sz="2400" dirty="0"/>
              <a:t>There </a:t>
            </a:r>
            <a:r>
              <a:rPr lang="en-US" sz="2400" b="1" dirty="0"/>
              <a:t>must</a:t>
            </a:r>
            <a:r>
              <a:rPr lang="en-US" sz="2400" dirty="0"/>
              <a:t> be a support service policy in place and approved by coordinator. This includes a food policy used as an incentive to encourage attendance.</a:t>
            </a:r>
            <a:endParaRPr lang="en-US" sz="2400" b="1" dirty="0"/>
          </a:p>
        </p:txBody>
      </p:sp>
    </p:spTree>
    <p:extLst>
      <p:ext uri="{BB962C8B-B14F-4D97-AF65-F5344CB8AC3E}">
        <p14:creationId xmlns:p14="http://schemas.microsoft.com/office/powerpoint/2010/main" val="3969178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3A04E-622E-45C3-2668-E79AA670E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BA7CF-C195-BC05-4CBD-F75AA19B2C4B}"/>
              </a:ext>
            </a:extLst>
          </p:cNvPr>
          <p:cNvSpPr>
            <a:spLocks noGrp="1"/>
          </p:cNvSpPr>
          <p:nvPr>
            <p:ph type="title"/>
          </p:nvPr>
        </p:nvSpPr>
        <p:spPr>
          <a:xfrm>
            <a:off x="670931" y="-183182"/>
            <a:ext cx="10515600" cy="1325563"/>
          </a:xfrm>
        </p:spPr>
        <p:txBody>
          <a:bodyPr/>
          <a:lstStyle/>
          <a:p>
            <a:r>
              <a:rPr lang="en-US" dirty="0">
                <a:solidFill>
                  <a:schemeClr val="bg1"/>
                </a:solidFill>
              </a:rPr>
              <a:t>MN Youthbuild Cost Categories</a:t>
            </a:r>
          </a:p>
        </p:txBody>
      </p:sp>
      <p:sp>
        <p:nvSpPr>
          <p:cNvPr id="3" name="Content Placeholder 2">
            <a:extLst>
              <a:ext uri="{FF2B5EF4-FFF2-40B4-BE49-F238E27FC236}">
                <a16:creationId xmlns:a16="http://schemas.microsoft.com/office/drawing/2014/main" id="{0133061B-E816-D6B6-61EF-4FD573F94439}"/>
              </a:ext>
            </a:extLst>
          </p:cNvPr>
          <p:cNvSpPr>
            <a:spLocks noGrp="1"/>
          </p:cNvSpPr>
          <p:nvPr>
            <p:ph idx="1"/>
          </p:nvPr>
        </p:nvSpPr>
        <p:spPr>
          <a:xfrm>
            <a:off x="838200" y="1338146"/>
            <a:ext cx="10515600" cy="5196004"/>
          </a:xfrm>
        </p:spPr>
        <p:txBody>
          <a:bodyPr>
            <a:normAutofit/>
          </a:bodyPr>
          <a:lstStyle/>
          <a:p>
            <a:pPr marL="0" indent="0">
              <a:buNone/>
            </a:pPr>
            <a:r>
              <a:rPr lang="en-US" b="1" u="sng" dirty="0"/>
              <a:t>Support Services continued:</a:t>
            </a:r>
          </a:p>
          <a:p>
            <a:r>
              <a:rPr lang="en-US" sz="2400" dirty="0"/>
              <a:t>Support service policy must address every item that is charged to the grant.</a:t>
            </a:r>
          </a:p>
          <a:p>
            <a:r>
              <a:rPr lang="en-US" sz="2400" dirty="0"/>
              <a:t>Support services must be traceable to participants. </a:t>
            </a:r>
          </a:p>
          <a:p>
            <a:r>
              <a:rPr lang="en-US" sz="2400" dirty="0"/>
              <a:t>For shared costs, be prepared to show that only enrolled participants are charged to this grant.</a:t>
            </a:r>
          </a:p>
          <a:p>
            <a:r>
              <a:rPr lang="en-US" sz="2400" dirty="0"/>
              <a:t>Durable goods must be signed for or acknowledged by participant. </a:t>
            </a:r>
          </a:p>
          <a:p>
            <a:r>
              <a:rPr lang="en-US" sz="2400" dirty="0"/>
              <a:t>Staff salaries are never considered support service – these are direct services.</a:t>
            </a:r>
          </a:p>
          <a:p>
            <a:r>
              <a:rPr lang="en-US" sz="2400" dirty="0"/>
              <a:t>Some items may be either – can be situational and vary by organization structure. When in doubt, ask!</a:t>
            </a:r>
          </a:p>
          <a:p>
            <a:r>
              <a:rPr lang="en-US" sz="2400" b="1" dirty="0"/>
              <a:t>Support services are only reimbursable once dispersed. </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488659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0837" y="1471613"/>
            <a:ext cx="10515600" cy="4861598"/>
          </a:xfrm>
        </p:spPr>
        <p:txBody>
          <a:bodyPr>
            <a:normAutofit/>
          </a:bodyPr>
          <a:lstStyle/>
          <a:p>
            <a:pPr marL="0" indent="0">
              <a:spcBef>
                <a:spcPts val="0"/>
              </a:spcBef>
              <a:buNone/>
            </a:pPr>
            <a:r>
              <a:rPr lang="en-US" b="1" u="sng" dirty="0"/>
              <a:t>Housing (845):</a:t>
            </a:r>
          </a:p>
          <a:p>
            <a:pPr marL="0" indent="0">
              <a:spcBef>
                <a:spcPts val="0"/>
              </a:spcBef>
              <a:buNone/>
            </a:pPr>
            <a:br>
              <a:rPr lang="en-US" sz="1800" b="1" dirty="0"/>
            </a:br>
            <a:r>
              <a:rPr lang="en-US" sz="2400" dirty="0"/>
              <a:t>Costs associated with construction or renovation of housing or other building projects, including:</a:t>
            </a:r>
          </a:p>
          <a:p>
            <a:r>
              <a:rPr lang="en-US" sz="2400" dirty="0"/>
              <a:t>Building materials and supplies</a:t>
            </a:r>
          </a:p>
          <a:p>
            <a:r>
              <a:rPr lang="en-US" sz="2400" dirty="0"/>
              <a:t>Power tools and construction equipment (limited to $5,000 per item per year, unless pre-approved by DEED).</a:t>
            </a:r>
          </a:p>
          <a:p>
            <a:r>
              <a:rPr lang="en-US" sz="2400" dirty="0"/>
              <a:t>limited to $10,000.00 per annum, unless pre-approved by DEED).</a:t>
            </a:r>
          </a:p>
          <a:p>
            <a:pPr marL="0" indent="0">
              <a:buNone/>
            </a:pPr>
            <a:endParaRPr lang="en-US" sz="2400" dirty="0"/>
          </a:p>
          <a:p>
            <a:pPr marL="0" indent="0">
              <a:buNone/>
            </a:pPr>
            <a:endParaRPr lang="en-US" dirty="0"/>
          </a:p>
          <a:p>
            <a:pPr marL="0" indent="0">
              <a:buNone/>
            </a:pPr>
            <a:endParaRPr lang="en-US" sz="2400" dirty="0"/>
          </a:p>
        </p:txBody>
      </p:sp>
      <p:sp>
        <p:nvSpPr>
          <p:cNvPr id="4" name="Title 1">
            <a:extLst>
              <a:ext uri="{FF2B5EF4-FFF2-40B4-BE49-F238E27FC236}">
                <a16:creationId xmlns:a16="http://schemas.microsoft.com/office/drawing/2014/main" id="{2011EF2D-E326-4EB0-F983-E6074934E84A}"/>
              </a:ext>
            </a:extLst>
          </p:cNvPr>
          <p:cNvSpPr txBox="1">
            <a:spLocks/>
          </p:cNvSpPr>
          <p:nvPr/>
        </p:nvSpPr>
        <p:spPr>
          <a:xfrm>
            <a:off x="670931" y="-1831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r>
              <a:rPr lang="en-US" dirty="0">
                <a:solidFill>
                  <a:schemeClr val="bg1"/>
                </a:solidFill>
              </a:rPr>
              <a:t>MN Youthbuild Cost Categories</a:t>
            </a:r>
          </a:p>
        </p:txBody>
      </p:sp>
    </p:spTree>
    <p:extLst>
      <p:ext uri="{BB962C8B-B14F-4D97-AF65-F5344CB8AC3E}">
        <p14:creationId xmlns:p14="http://schemas.microsoft.com/office/powerpoint/2010/main" val="1912292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5B8220-0273-49A2-BF6D-2B6DCE91EBF8}"/>
              </a:ext>
            </a:extLst>
          </p:cNvPr>
          <p:cNvSpPr txBox="1">
            <a:spLocks noGrp="1"/>
          </p:cNvSpPr>
          <p:nvPr>
            <p:ph type="title" idx="4294967295"/>
          </p:nvPr>
        </p:nvSpPr>
        <p:spPr>
          <a:xfrm>
            <a:off x="666750" y="-1190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Reimbursements</a:t>
            </a:r>
          </a:p>
        </p:txBody>
      </p:sp>
      <p:sp>
        <p:nvSpPr>
          <p:cNvPr id="7" name="Content Placeholder 2">
            <a:extLst>
              <a:ext uri="{FF2B5EF4-FFF2-40B4-BE49-F238E27FC236}">
                <a16:creationId xmlns:a16="http://schemas.microsoft.com/office/drawing/2014/main" id="{284A0573-575E-4474-AEF1-214933AEC964}"/>
              </a:ext>
            </a:extLst>
          </p:cNvPr>
          <p:cNvSpPr txBox="1">
            <a:spLocks/>
          </p:cNvSpPr>
          <p:nvPr/>
        </p:nvSpPr>
        <p:spPr>
          <a:xfrm>
            <a:off x="838200" y="1500188"/>
            <a:ext cx="10515600" cy="50339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Usual method of payment on DEED grants is through reimbursement based on </a:t>
            </a:r>
            <a:r>
              <a:rPr lang="en-US" b="1" dirty="0"/>
              <a:t>actual expenditures incurred</a:t>
            </a:r>
            <a:r>
              <a:rPr lang="en-US" dirty="0"/>
              <a:t>. </a:t>
            </a:r>
          </a:p>
          <a:p>
            <a:pPr lvl="1"/>
            <a:r>
              <a:rPr lang="en-US" dirty="0"/>
              <a:t>ALL documentation for reimbursements should be retained and made available upon request. </a:t>
            </a:r>
          </a:p>
          <a:p>
            <a:r>
              <a:rPr lang="en-US" dirty="0"/>
              <a:t>Requests for reimbursements need to align with grant legislation, DEED’s Request for Proposal, your organization’s approved and executed contract, work plan, and budget, </a:t>
            </a:r>
            <a:r>
              <a:rPr lang="en-US" dirty="0">
                <a:hlinkClick r:id="rId3"/>
              </a:rPr>
              <a:t>Office of Grants Management</a:t>
            </a:r>
            <a:r>
              <a:rPr lang="en-US" dirty="0"/>
              <a:t> policies, </a:t>
            </a:r>
            <a:r>
              <a:rPr lang="en-US" dirty="0">
                <a:hlinkClick r:id="rId4"/>
              </a:rPr>
              <a:t>DEED</a:t>
            </a:r>
            <a:r>
              <a:rPr lang="en-US" dirty="0"/>
              <a:t> policies, and the granted organization’s policies and procedures.  </a:t>
            </a:r>
          </a:p>
          <a:p>
            <a:r>
              <a:rPr lang="en-US" dirty="0"/>
              <a:t>After a budget modification is requested, DEED reimbursements will be paused until a new contract amendment is issued to the grantee.  Please use the </a:t>
            </a:r>
            <a:r>
              <a:rPr lang="en-US" i="1" dirty="0"/>
              <a:t>new</a:t>
            </a:r>
            <a:r>
              <a:rPr lang="en-US" dirty="0"/>
              <a:t> RPR template that is issued with the </a:t>
            </a:r>
            <a:r>
              <a:rPr lang="en-US" i="1" dirty="0"/>
              <a:t>new</a:t>
            </a:r>
            <a:r>
              <a:rPr lang="en-US" dirty="0"/>
              <a:t> contract amendment for future request for reimbursement submissions. </a:t>
            </a:r>
          </a:p>
          <a:p>
            <a:pPr marL="0" indent="0">
              <a:buFont typeface="Arial" panose="020B0604020202020204" pitchFamily="34" charset="0"/>
              <a:buNone/>
            </a:pPr>
            <a:endParaRPr lang="en-US" sz="3000" b="1" u="sng" dirty="0"/>
          </a:p>
        </p:txBody>
      </p:sp>
    </p:spTree>
    <p:extLst>
      <p:ext uri="{BB962C8B-B14F-4D97-AF65-F5344CB8AC3E}">
        <p14:creationId xmlns:p14="http://schemas.microsoft.com/office/powerpoint/2010/main" val="299362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873" y="-172031"/>
            <a:ext cx="10515600" cy="1325563"/>
          </a:xfrm>
        </p:spPr>
        <p:txBody>
          <a:bodyPr/>
          <a:lstStyle/>
          <a:p>
            <a:r>
              <a:rPr lang="en-US" dirty="0">
                <a:solidFill>
                  <a:schemeClr val="bg1"/>
                </a:solidFill>
              </a:rPr>
              <a:t>Notes About Funding Availability</a:t>
            </a:r>
          </a:p>
        </p:txBody>
      </p:sp>
      <p:sp>
        <p:nvSpPr>
          <p:cNvPr id="3" name="Content Placeholder 2"/>
          <p:cNvSpPr>
            <a:spLocks noGrp="1"/>
          </p:cNvSpPr>
          <p:nvPr>
            <p:ph idx="1"/>
          </p:nvPr>
        </p:nvSpPr>
        <p:spPr>
          <a:xfrm>
            <a:off x="592873" y="1529846"/>
            <a:ext cx="10515600" cy="4351338"/>
          </a:xfrm>
        </p:spPr>
        <p:txBody>
          <a:bodyPr>
            <a:noAutofit/>
          </a:bodyPr>
          <a:lstStyle/>
          <a:p>
            <a:r>
              <a:rPr lang="en-US" sz="3600" dirty="0"/>
              <a:t>Award is for SFY 26 and SFY 27.</a:t>
            </a:r>
          </a:p>
          <a:p>
            <a:pPr marL="0" indent="0">
              <a:buNone/>
            </a:pPr>
            <a:endParaRPr lang="en-US" sz="2400" dirty="0"/>
          </a:p>
          <a:p>
            <a:r>
              <a:rPr lang="en-US" sz="3600" dirty="0"/>
              <a:t>First year contracts began on 10/1/25 and end 6/30/26 . Grant extensions may be requested, if necessary to expend all first-year funds. </a:t>
            </a:r>
          </a:p>
          <a:p>
            <a:pPr marL="0" indent="0">
              <a:buNone/>
            </a:pPr>
            <a:endParaRPr lang="en-US" sz="2400" dirty="0"/>
          </a:p>
          <a:p>
            <a:r>
              <a:rPr lang="en-US" sz="3600" dirty="0"/>
              <a:t>Second year award, for SFY 27, is available no earlier than 7/1/26.</a:t>
            </a:r>
          </a:p>
        </p:txBody>
      </p:sp>
      <p:pic>
        <p:nvPicPr>
          <p:cNvPr id="14" name="Audio 13">
            <a:hlinkClick r:id="" action="ppaction://media"/>
            <a:extLst>
              <a:ext uri="{FF2B5EF4-FFF2-40B4-BE49-F238E27FC236}">
                <a16:creationId xmlns:a16="http://schemas.microsoft.com/office/drawing/2014/main" id="{620AEDE2-507E-A41E-B671-A3858D80CA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6673221"/>
      </p:ext>
    </p:extLst>
  </p:cSld>
  <p:clrMapOvr>
    <a:masterClrMapping/>
  </p:clrMapOvr>
  <mc:AlternateContent xmlns:mc="http://schemas.openxmlformats.org/markup-compatibility/2006">
    <mc:Choice xmlns:p14="http://schemas.microsoft.com/office/powerpoint/2010/main" Requires="p14">
      <p:transition spd="slow" p14:dur="2000" advTm="36597"/>
    </mc:Choice>
    <mc:Fallback>
      <p:transition spd="slow" advTm="36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124CE-7CD9-85AD-A99F-A33969BCD5C3}"/>
              </a:ext>
            </a:extLst>
          </p:cNvPr>
          <p:cNvSpPr>
            <a:spLocks noGrp="1"/>
          </p:cNvSpPr>
          <p:nvPr>
            <p:ph type="title" idx="4294967295"/>
          </p:nvPr>
        </p:nvSpPr>
        <p:spPr>
          <a:xfrm>
            <a:off x="838200" y="-670152"/>
            <a:ext cx="10515600" cy="670152"/>
          </a:xfrm>
        </p:spPr>
        <p:txBody>
          <a:bodyPr vert="horz" lIns="91440" tIns="45720" rIns="91440" bIns="45720" rtlCol="0" anchor="b">
            <a:normAutofit fontScale="90000"/>
          </a:bodyPr>
          <a:lstStyle/>
          <a:p>
            <a:r>
              <a:rPr lang="en-US" dirty="0"/>
              <a:t>Reimbursement Payment Request</a:t>
            </a:r>
          </a:p>
        </p:txBody>
      </p:sp>
      <p:pic>
        <p:nvPicPr>
          <p:cNvPr id="2" name="Picture 1" descr="Image of the DEED Reimbursement Payment Request - RPR form.">
            <a:extLst>
              <a:ext uri="{FF2B5EF4-FFF2-40B4-BE49-F238E27FC236}">
                <a16:creationId xmlns:a16="http://schemas.microsoft.com/office/drawing/2014/main" id="{1A9AF621-246D-D4BA-B9DE-719660D0A672}"/>
              </a:ext>
            </a:extLst>
          </p:cNvPr>
          <p:cNvPicPr>
            <a:picLocks noChangeAspect="1"/>
          </p:cNvPicPr>
          <p:nvPr/>
        </p:nvPicPr>
        <p:blipFill>
          <a:blip r:embed="rId2"/>
          <a:stretch>
            <a:fillRect/>
          </a:stretch>
        </p:blipFill>
        <p:spPr>
          <a:xfrm>
            <a:off x="249455" y="108783"/>
            <a:ext cx="8406171" cy="6640434"/>
          </a:xfrm>
          <a:prstGeom prst="rect">
            <a:avLst/>
          </a:prstGeom>
        </p:spPr>
      </p:pic>
    </p:spTree>
    <p:extLst>
      <p:ext uri="{BB962C8B-B14F-4D97-AF65-F5344CB8AC3E}">
        <p14:creationId xmlns:p14="http://schemas.microsoft.com/office/powerpoint/2010/main" val="3121233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5B8220-0273-49A2-BF6D-2B6DCE91EBF8}"/>
              </a:ext>
            </a:extLst>
          </p:cNvPr>
          <p:cNvSpPr txBox="1">
            <a:spLocks noGrp="1"/>
          </p:cNvSpPr>
          <p:nvPr>
            <p:ph type="title" idx="4294967295"/>
          </p:nvPr>
        </p:nvSpPr>
        <p:spPr>
          <a:xfrm>
            <a:off x="960863" y="-23893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Reimbursements, continued</a:t>
            </a:r>
          </a:p>
        </p:txBody>
      </p:sp>
      <p:sp>
        <p:nvSpPr>
          <p:cNvPr id="7" name="Content Placeholder 2">
            <a:extLst>
              <a:ext uri="{FF2B5EF4-FFF2-40B4-BE49-F238E27FC236}">
                <a16:creationId xmlns:a16="http://schemas.microsoft.com/office/drawing/2014/main" id="{284A0573-575E-4474-AEF1-214933AEC964}"/>
              </a:ext>
            </a:extLst>
          </p:cNvPr>
          <p:cNvSpPr txBox="1">
            <a:spLocks/>
          </p:cNvSpPr>
          <p:nvPr/>
        </p:nvSpPr>
        <p:spPr>
          <a:xfrm>
            <a:off x="838200" y="1616927"/>
            <a:ext cx="10515600" cy="4917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Reimbursement Payment Requests (RPRs) must be submitted every month whether there are expenditures or not. </a:t>
            </a:r>
          </a:p>
          <a:p>
            <a:r>
              <a:rPr lang="en-US" dirty="0"/>
              <a:t>Use the form that DEED’s provides with your contract. PLEASE do not modify this spreadsheet or any of the prepopulated information on it.</a:t>
            </a:r>
          </a:p>
          <a:p>
            <a:pPr lvl="1"/>
            <a:r>
              <a:rPr lang="en-US" dirty="0"/>
              <a:t>Report expenditures by cost category according to approved budget</a:t>
            </a:r>
          </a:p>
          <a:p>
            <a:r>
              <a:rPr lang="en-US" dirty="0"/>
              <a:t>There must be a separation of duty. The person preparing and authorizing the form must be two different people. </a:t>
            </a:r>
            <a:r>
              <a:rPr lang="en-US" b="1" dirty="0"/>
              <a:t>Both the preparer and the authorizer must sign the form where indicated. </a:t>
            </a:r>
          </a:p>
          <a:p>
            <a:r>
              <a:rPr lang="en-US" dirty="0"/>
              <a:t>Label the first submitted RPR as invoice # 1 (and so on) in the “Invoice Number” box of Section 1.  If an RPR must be revised, for example #2, label the RPR “# 2 Revised”</a:t>
            </a:r>
          </a:p>
          <a:p>
            <a:pPr marL="0" indent="0">
              <a:buNone/>
            </a:pPr>
            <a:endParaRPr lang="en-US" dirty="0"/>
          </a:p>
          <a:p>
            <a:endParaRPr lang="en-US" sz="3000" b="1" u="sng" dirty="0"/>
          </a:p>
        </p:txBody>
      </p:sp>
    </p:spTree>
    <p:extLst>
      <p:ext uri="{BB962C8B-B14F-4D97-AF65-F5344CB8AC3E}">
        <p14:creationId xmlns:p14="http://schemas.microsoft.com/office/powerpoint/2010/main" val="1706344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84A0573-575E-4474-AEF1-214933AEC964}"/>
              </a:ext>
            </a:extLst>
          </p:cNvPr>
          <p:cNvSpPr txBox="1">
            <a:spLocks/>
          </p:cNvSpPr>
          <p:nvPr/>
        </p:nvSpPr>
        <p:spPr>
          <a:xfrm>
            <a:off x="602165" y="1226634"/>
            <a:ext cx="10694020" cy="507334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Expenditures in a cost category may not exceed the approved budget for that category.</a:t>
            </a:r>
          </a:p>
          <a:p>
            <a:r>
              <a:rPr lang="en-US" dirty="0"/>
              <a:t>The approved budget amounts on the RPR can only be changed through a budget modification to the contract, with prior DEED approval.</a:t>
            </a:r>
          </a:p>
          <a:p>
            <a:r>
              <a:rPr lang="en-US" dirty="0"/>
              <a:t>The completed RPR </a:t>
            </a:r>
            <a:r>
              <a:rPr lang="en-US" u="sng" dirty="0"/>
              <a:t>must</a:t>
            </a:r>
            <a:r>
              <a:rPr lang="en-US" dirty="0"/>
              <a:t> be submitted to the </a:t>
            </a:r>
            <a:r>
              <a:rPr lang="en-US" dirty="0">
                <a:hlinkClick r:id="rId3"/>
              </a:rPr>
              <a:t>DEED.FSR@state.mn.us</a:t>
            </a:r>
            <a:r>
              <a:rPr lang="en-US" dirty="0"/>
              <a:t> e-mail account on or before the 20</a:t>
            </a:r>
            <a:r>
              <a:rPr lang="en-US" baseline="30000" dirty="0"/>
              <a:t>th</a:t>
            </a:r>
            <a:r>
              <a:rPr lang="en-US" dirty="0"/>
              <a:t> of the month, for the previous month.  </a:t>
            </a:r>
          </a:p>
          <a:p>
            <a:pPr lvl="1"/>
            <a:r>
              <a:rPr lang="en-US" dirty="0"/>
              <a:t>Example: January RPR is due by February 20</a:t>
            </a:r>
            <a:r>
              <a:rPr lang="en-US" baseline="30000" dirty="0"/>
              <a:t>th</a:t>
            </a:r>
            <a:r>
              <a:rPr lang="en-US" dirty="0"/>
              <a:t> </a:t>
            </a:r>
          </a:p>
          <a:p>
            <a:r>
              <a:rPr lang="en-US" dirty="0"/>
              <a:t>Before submitting, check for correct sums, correct budget categories, and both authorized signatures. Column D of the previous RPR must exactly match Column B of the current RPR . </a:t>
            </a:r>
          </a:p>
          <a:p>
            <a:r>
              <a:rPr lang="en-US" dirty="0"/>
              <a:t>Only the final RPR should be marked as “Final”. Approved expenditures in a cost category may be exceeded if it accompanies a reduction in one or more cost categories on the final RPR; such that the final total reimbursement amount (Column D) equals the total grant amount (Column A).</a:t>
            </a:r>
          </a:p>
        </p:txBody>
      </p:sp>
      <p:sp>
        <p:nvSpPr>
          <p:cNvPr id="2" name="Title 1">
            <a:extLst>
              <a:ext uri="{FF2B5EF4-FFF2-40B4-BE49-F238E27FC236}">
                <a16:creationId xmlns:a16="http://schemas.microsoft.com/office/drawing/2014/main" id="{EEAE5DCE-A12A-5CD6-F078-482774731967}"/>
              </a:ext>
            </a:extLst>
          </p:cNvPr>
          <p:cNvSpPr txBox="1">
            <a:spLocks/>
          </p:cNvSpPr>
          <p:nvPr/>
        </p:nvSpPr>
        <p:spPr>
          <a:xfrm>
            <a:off x="1116981" y="-25009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a:defRPr/>
            </a:pPr>
            <a:r>
              <a:rPr lang="en-US" dirty="0">
                <a:solidFill>
                  <a:schemeClr val="bg1"/>
                </a:solidFill>
              </a:rPr>
              <a:t>Reimbursements, continued</a:t>
            </a:r>
          </a:p>
        </p:txBody>
      </p:sp>
    </p:spTree>
    <p:extLst>
      <p:ext uri="{BB962C8B-B14F-4D97-AF65-F5344CB8AC3E}">
        <p14:creationId xmlns:p14="http://schemas.microsoft.com/office/powerpoint/2010/main" val="3779820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32C78-0763-9DC2-B1EC-4D4D51C8BD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3A3F25-236E-7422-7E96-8F96C86281F9}"/>
              </a:ext>
            </a:extLst>
          </p:cNvPr>
          <p:cNvSpPr>
            <a:spLocks noGrp="1"/>
          </p:cNvSpPr>
          <p:nvPr>
            <p:ph type="title"/>
          </p:nvPr>
        </p:nvSpPr>
        <p:spPr/>
        <p:txBody>
          <a:bodyPr/>
          <a:lstStyle/>
          <a:p>
            <a:r>
              <a:rPr lang="en-US" dirty="0"/>
              <a:t>Monitoring</a:t>
            </a:r>
          </a:p>
        </p:txBody>
      </p:sp>
    </p:spTree>
    <p:extLst>
      <p:ext uri="{BB962C8B-B14F-4D97-AF65-F5344CB8AC3E}">
        <p14:creationId xmlns:p14="http://schemas.microsoft.com/office/powerpoint/2010/main" val="268551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BE312-044F-CB24-2D04-F45803C3A24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679D841-3F5C-26F9-B472-B8EF7AB68554}"/>
              </a:ext>
            </a:extLst>
          </p:cNvPr>
          <p:cNvSpPr txBox="1">
            <a:spLocks noGrp="1"/>
          </p:cNvSpPr>
          <p:nvPr>
            <p:ph type="title" idx="4294967295"/>
          </p:nvPr>
        </p:nvSpPr>
        <p:spPr>
          <a:xfrm>
            <a:off x="838200" y="-20548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Monitoring</a:t>
            </a:r>
          </a:p>
        </p:txBody>
      </p:sp>
      <p:sp>
        <p:nvSpPr>
          <p:cNvPr id="7" name="Content Placeholder 2">
            <a:extLst>
              <a:ext uri="{FF2B5EF4-FFF2-40B4-BE49-F238E27FC236}">
                <a16:creationId xmlns:a16="http://schemas.microsoft.com/office/drawing/2014/main" id="{D5620340-AB1D-C047-5CBE-773F38C5EEA0}"/>
              </a:ext>
            </a:extLst>
          </p:cNvPr>
          <p:cNvSpPr txBox="1">
            <a:spLocks/>
          </p:cNvSpPr>
          <p:nvPr/>
        </p:nvSpPr>
        <p:spPr>
          <a:xfrm>
            <a:off x="838200" y="1594624"/>
            <a:ext cx="10515600" cy="5051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DEED is required to conduct compliance monitoring of workforce development grantees receiving Federal or State funds over $50,000. </a:t>
            </a:r>
          </a:p>
          <a:p>
            <a:pPr marL="0" indent="0">
              <a:buNone/>
            </a:pPr>
            <a:r>
              <a:rPr lang="en-US" dirty="0"/>
              <a:t>This includes:</a:t>
            </a:r>
          </a:p>
          <a:p>
            <a:r>
              <a:rPr lang="en-US" dirty="0"/>
              <a:t>Programmatic</a:t>
            </a:r>
          </a:p>
          <a:p>
            <a:r>
              <a:rPr lang="en-US" dirty="0"/>
              <a:t>Fiscal</a:t>
            </a:r>
          </a:p>
          <a:p>
            <a:r>
              <a:rPr lang="en-US" dirty="0"/>
              <a:t>Administrative</a:t>
            </a:r>
          </a:p>
          <a:p>
            <a:pPr marL="0" indent="0">
              <a:buNone/>
            </a:pPr>
            <a:r>
              <a:rPr lang="en-US" dirty="0"/>
              <a:t>Monitoring ensures accountability, transparency, and proper use of public funds.</a:t>
            </a:r>
          </a:p>
        </p:txBody>
      </p:sp>
    </p:spTree>
    <p:extLst>
      <p:ext uri="{BB962C8B-B14F-4D97-AF65-F5344CB8AC3E}">
        <p14:creationId xmlns:p14="http://schemas.microsoft.com/office/powerpoint/2010/main" val="466663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7238-EFC7-7FDF-B000-9D44E6AA3095}"/>
              </a:ext>
            </a:extLst>
          </p:cNvPr>
          <p:cNvSpPr>
            <a:spLocks noGrp="1"/>
          </p:cNvSpPr>
          <p:nvPr>
            <p:ph type="title"/>
          </p:nvPr>
        </p:nvSpPr>
        <p:spPr>
          <a:xfrm>
            <a:off x="838200" y="-160881"/>
            <a:ext cx="10515600" cy="1325563"/>
          </a:xfrm>
        </p:spPr>
        <p:txBody>
          <a:bodyPr/>
          <a:lstStyle/>
          <a:p>
            <a:r>
              <a:rPr lang="en-US" dirty="0">
                <a:solidFill>
                  <a:schemeClr val="bg1"/>
                </a:solidFill>
              </a:rPr>
              <a:t>Monitoring Timeline</a:t>
            </a:r>
          </a:p>
        </p:txBody>
      </p:sp>
      <p:sp>
        <p:nvSpPr>
          <p:cNvPr id="3" name="Content Placeholder 2">
            <a:extLst>
              <a:ext uri="{FF2B5EF4-FFF2-40B4-BE49-F238E27FC236}">
                <a16:creationId xmlns:a16="http://schemas.microsoft.com/office/drawing/2014/main" id="{9A14E65C-B472-3509-22EE-6FDBEC4DACF8}"/>
              </a:ext>
            </a:extLst>
          </p:cNvPr>
          <p:cNvSpPr>
            <a:spLocks noGrp="1"/>
          </p:cNvSpPr>
          <p:nvPr>
            <p:ph idx="1"/>
          </p:nvPr>
        </p:nvSpPr>
        <p:spPr>
          <a:xfrm>
            <a:off x="838200" y="1516565"/>
            <a:ext cx="10647556" cy="5204909"/>
          </a:xfrm>
        </p:spPr>
        <p:txBody>
          <a:bodyPr/>
          <a:lstStyle/>
          <a:p>
            <a:pPr marL="12700">
              <a:spcBef>
                <a:spcPts val="700"/>
              </a:spcBef>
              <a:buClr>
                <a:srgbClr val="77923B"/>
              </a:buClr>
              <a:tabLst>
                <a:tab pos="469900" algn="l"/>
              </a:tabLst>
            </a:pPr>
            <a:r>
              <a:rPr lang="en-US" spc="-10" dirty="0">
                <a:cs typeface="Calibri"/>
              </a:rPr>
              <a:t>Email notification of visit and document request – 3 weeks prior to visit</a:t>
            </a:r>
          </a:p>
          <a:p>
            <a:pPr marL="234950" lvl="2" indent="0">
              <a:spcBef>
                <a:spcPts val="700"/>
              </a:spcBef>
              <a:buClr>
                <a:srgbClr val="77923B"/>
              </a:buClr>
              <a:buNone/>
            </a:pPr>
            <a:r>
              <a:rPr lang="en-US" sz="2800" spc="-10" dirty="0">
                <a:cs typeface="Calibri"/>
              </a:rPr>
              <a:t>(Monitoring guide, general ledgers, subgrantee contracts, list of current  participants, etc.) </a:t>
            </a:r>
          </a:p>
          <a:p>
            <a:pPr marL="12700">
              <a:spcBef>
                <a:spcPts val="700"/>
              </a:spcBef>
              <a:buClr>
                <a:srgbClr val="77923B"/>
              </a:buClr>
              <a:tabLst>
                <a:tab pos="469900" algn="l"/>
              </a:tabLst>
            </a:pPr>
            <a:r>
              <a:rPr lang="en-US" spc="-10" dirty="0">
                <a:cs typeface="Calibri"/>
              </a:rPr>
              <a:t>Document review and financial reconciliation conducted- 2-3 weeks</a:t>
            </a:r>
          </a:p>
          <a:p>
            <a:pPr marL="12700">
              <a:spcBef>
                <a:spcPts val="700"/>
              </a:spcBef>
              <a:buClr>
                <a:srgbClr val="77923B"/>
              </a:buClr>
              <a:tabLst>
                <a:tab pos="469900" algn="l"/>
              </a:tabLst>
            </a:pPr>
            <a:r>
              <a:rPr lang="en-US" spc="-10" dirty="0">
                <a:cs typeface="Calibri"/>
              </a:rPr>
              <a:t>Monitoring visit (usually virtual) – 1.5 – 2 hours</a:t>
            </a:r>
          </a:p>
          <a:p>
            <a:pPr marL="12700">
              <a:spcBef>
                <a:spcPts val="700"/>
              </a:spcBef>
              <a:buClr>
                <a:srgbClr val="77923B"/>
              </a:buClr>
              <a:tabLst>
                <a:tab pos="469900" algn="l"/>
              </a:tabLst>
            </a:pPr>
            <a:r>
              <a:rPr lang="en-US" spc="-10" dirty="0">
                <a:cs typeface="Calibri"/>
              </a:rPr>
              <a:t>Monitoring Report – 45 days after visit</a:t>
            </a:r>
          </a:p>
          <a:p>
            <a:pPr marL="12700">
              <a:spcBef>
                <a:spcPts val="700"/>
              </a:spcBef>
              <a:buClr>
                <a:srgbClr val="77923B"/>
              </a:buClr>
              <a:tabLst>
                <a:tab pos="469900" algn="l"/>
              </a:tabLst>
            </a:pPr>
            <a:r>
              <a:rPr lang="en-US" spc="-10" dirty="0">
                <a:cs typeface="Calibri"/>
              </a:rPr>
              <a:t>Corrective actions (if any) – 30 days after notification of action</a:t>
            </a:r>
          </a:p>
          <a:p>
            <a:pPr marL="12700">
              <a:spcBef>
                <a:spcPts val="700"/>
              </a:spcBef>
              <a:buClr>
                <a:srgbClr val="77923B"/>
              </a:buClr>
              <a:tabLst>
                <a:tab pos="469900" algn="l"/>
              </a:tabLst>
            </a:pPr>
            <a:endParaRPr lang="en-US" spc="-10" dirty="0">
              <a:cs typeface="Calibri"/>
            </a:endParaRPr>
          </a:p>
          <a:p>
            <a:pPr marL="12700" algn="ctr">
              <a:spcBef>
                <a:spcPts val="700"/>
              </a:spcBef>
              <a:buClr>
                <a:srgbClr val="77923B"/>
              </a:buClr>
              <a:tabLst>
                <a:tab pos="469900" algn="l"/>
              </a:tabLst>
            </a:pPr>
            <a:r>
              <a:rPr lang="en-US" i="1" spc="-10" dirty="0">
                <a:cs typeface="Calibri"/>
              </a:rPr>
              <a:t>If you need more time at any point, just ask!</a:t>
            </a:r>
          </a:p>
          <a:p>
            <a:endParaRPr lang="en-US" dirty="0"/>
          </a:p>
        </p:txBody>
      </p:sp>
    </p:spTree>
    <p:extLst>
      <p:ext uri="{BB962C8B-B14F-4D97-AF65-F5344CB8AC3E}">
        <p14:creationId xmlns:p14="http://schemas.microsoft.com/office/powerpoint/2010/main" val="3190325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3E391-1DA3-51AC-B50A-3D7DE33673D2}"/>
              </a:ext>
            </a:extLst>
          </p:cNvPr>
          <p:cNvSpPr>
            <a:spLocks noGrp="1"/>
          </p:cNvSpPr>
          <p:nvPr>
            <p:ph type="title"/>
          </p:nvPr>
        </p:nvSpPr>
        <p:spPr/>
        <p:txBody>
          <a:bodyPr>
            <a:normAutofit/>
          </a:bodyPr>
          <a:lstStyle/>
          <a:p>
            <a:r>
              <a:rPr lang="en-US" sz="3600" u="sng" dirty="0"/>
              <a:t>File Review</a:t>
            </a:r>
          </a:p>
        </p:txBody>
      </p:sp>
      <p:sp>
        <p:nvSpPr>
          <p:cNvPr id="3" name="Content Placeholder 2">
            <a:extLst>
              <a:ext uri="{FF2B5EF4-FFF2-40B4-BE49-F238E27FC236}">
                <a16:creationId xmlns:a16="http://schemas.microsoft.com/office/drawing/2014/main" id="{46DF16E6-2EC8-9698-77E8-F2FF84C24050}"/>
              </a:ext>
            </a:extLst>
          </p:cNvPr>
          <p:cNvSpPr>
            <a:spLocks noGrp="1"/>
          </p:cNvSpPr>
          <p:nvPr>
            <p:ph idx="1"/>
          </p:nvPr>
        </p:nvSpPr>
        <p:spPr>
          <a:xfrm>
            <a:off x="838200" y="2102508"/>
            <a:ext cx="10515600" cy="4351338"/>
          </a:xfrm>
        </p:spPr>
        <p:txBody>
          <a:bodyPr>
            <a:normAutofit/>
          </a:bodyPr>
          <a:lstStyle/>
          <a:p>
            <a:pPr marL="0" indent="0">
              <a:buNone/>
            </a:pPr>
            <a:r>
              <a:rPr lang="en-US" dirty="0"/>
              <a:t>Monitor will choose 5 participant files to review (from a current list of all participants submitted  by the grantee to the monitor):</a:t>
            </a:r>
          </a:p>
          <a:p>
            <a:pPr lvl="1"/>
            <a:r>
              <a:rPr lang="en-US" dirty="0"/>
              <a:t>Proof of program eligibility - see Youthbuild policy </a:t>
            </a:r>
          </a:p>
          <a:p>
            <a:pPr lvl="2"/>
            <a:r>
              <a:rPr lang="en-US" dirty="0"/>
              <a:t>Best Practice: ask these questions on your application form, this counts as proof </a:t>
            </a:r>
            <a:r>
              <a:rPr lang="en-US" dirty="0" err="1"/>
              <a:t>wjhen</a:t>
            </a:r>
            <a:r>
              <a:rPr lang="en-US" dirty="0"/>
              <a:t> participants signs application.</a:t>
            </a:r>
          </a:p>
          <a:p>
            <a:pPr lvl="1"/>
            <a:r>
              <a:rPr lang="en-US" dirty="0"/>
              <a:t>Support services – provide documentation </a:t>
            </a:r>
          </a:p>
          <a:p>
            <a:pPr lvl="1"/>
            <a:r>
              <a:rPr lang="en-US" dirty="0"/>
              <a:t>Equal Opportunity/Tennessen Warning</a:t>
            </a:r>
          </a:p>
          <a:p>
            <a:pPr lvl="1"/>
            <a:r>
              <a:rPr lang="en-US" dirty="0"/>
              <a:t>Work Experience</a:t>
            </a:r>
          </a:p>
          <a:p>
            <a:pPr lvl="2"/>
            <a:r>
              <a:rPr lang="en-US" dirty="0"/>
              <a:t>I9 documentation</a:t>
            </a:r>
          </a:p>
          <a:p>
            <a:pPr lvl="2"/>
            <a:r>
              <a:rPr lang="en-US" dirty="0"/>
              <a:t>Right to Work documentation </a:t>
            </a:r>
          </a:p>
        </p:txBody>
      </p:sp>
      <p:sp>
        <p:nvSpPr>
          <p:cNvPr id="4" name="Title 1">
            <a:extLst>
              <a:ext uri="{FF2B5EF4-FFF2-40B4-BE49-F238E27FC236}">
                <a16:creationId xmlns:a16="http://schemas.microsoft.com/office/drawing/2014/main" id="{69F75AD5-FC78-7AD3-63DB-3B22DFD8527F}"/>
              </a:ext>
            </a:extLst>
          </p:cNvPr>
          <p:cNvSpPr txBox="1">
            <a:spLocks/>
          </p:cNvSpPr>
          <p:nvPr/>
        </p:nvSpPr>
        <p:spPr>
          <a:xfrm>
            <a:off x="838200" y="-20548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a:defRPr/>
            </a:pPr>
            <a:r>
              <a:rPr lang="en-US" dirty="0">
                <a:solidFill>
                  <a:schemeClr val="bg1"/>
                </a:solidFill>
              </a:rPr>
              <a:t>Monitoring</a:t>
            </a:r>
          </a:p>
        </p:txBody>
      </p:sp>
    </p:spTree>
    <p:extLst>
      <p:ext uri="{BB962C8B-B14F-4D97-AF65-F5344CB8AC3E}">
        <p14:creationId xmlns:p14="http://schemas.microsoft.com/office/powerpoint/2010/main" val="2712524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9411-D0DC-93C7-1ADB-70DAAB65BAC6}"/>
              </a:ext>
            </a:extLst>
          </p:cNvPr>
          <p:cNvSpPr>
            <a:spLocks noGrp="1"/>
          </p:cNvSpPr>
          <p:nvPr>
            <p:ph type="title"/>
          </p:nvPr>
        </p:nvSpPr>
        <p:spPr>
          <a:xfrm>
            <a:off x="3815576" y="-233638"/>
            <a:ext cx="5729868" cy="1325563"/>
          </a:xfrm>
        </p:spPr>
        <p:txBody>
          <a:bodyPr/>
          <a:lstStyle/>
          <a:p>
            <a:r>
              <a:rPr lang="en-US" u="sng" dirty="0">
                <a:solidFill>
                  <a:schemeClr val="bg1"/>
                </a:solidFill>
              </a:rPr>
              <a:t>Financial Reconciliation</a:t>
            </a:r>
          </a:p>
        </p:txBody>
      </p:sp>
      <p:sp>
        <p:nvSpPr>
          <p:cNvPr id="3" name="Content Placeholder 2">
            <a:extLst>
              <a:ext uri="{FF2B5EF4-FFF2-40B4-BE49-F238E27FC236}">
                <a16:creationId xmlns:a16="http://schemas.microsoft.com/office/drawing/2014/main" id="{F6EAFCC2-06CD-683F-8F7F-A483F416A61D}"/>
              </a:ext>
            </a:extLst>
          </p:cNvPr>
          <p:cNvSpPr>
            <a:spLocks noGrp="1"/>
          </p:cNvSpPr>
          <p:nvPr>
            <p:ph idx="1"/>
          </p:nvPr>
        </p:nvSpPr>
        <p:spPr>
          <a:xfrm>
            <a:off x="838200" y="1499564"/>
            <a:ext cx="10515600" cy="4351338"/>
          </a:xfrm>
        </p:spPr>
        <p:txBody>
          <a:bodyPr>
            <a:normAutofit/>
          </a:bodyPr>
          <a:lstStyle/>
          <a:p>
            <a:pPr marL="0" indent="0">
              <a:buNone/>
            </a:pPr>
            <a:r>
              <a:rPr lang="en-US" sz="2400" dirty="0"/>
              <a:t>In the notice the monitor will request a general ledger for one month of the grant and from the start of the grant. A general ledger is the central recordkeeping system in accounting where a company’s financial transactions are recorded.</a:t>
            </a:r>
          </a:p>
          <a:p>
            <a:pPr marL="0" indent="0">
              <a:buNone/>
            </a:pPr>
            <a:r>
              <a:rPr lang="en-US" sz="2400" dirty="0"/>
              <a:t>A system-generated General Ledger is required and must include: </a:t>
            </a:r>
          </a:p>
          <a:p>
            <a:r>
              <a:rPr lang="en-US" sz="2400" dirty="0"/>
              <a:t>Grant identifier(s) clearly assigned and used to track all grant-related transactions. </a:t>
            </a:r>
          </a:p>
          <a:p>
            <a:r>
              <a:rPr lang="en-US" sz="2400" dirty="0"/>
              <a:t>Detailed expenditure records by chart of accounts (e.g., wages, supplies, rent). </a:t>
            </a:r>
          </a:p>
          <a:p>
            <a:r>
              <a:rPr lang="en-US" sz="2400" dirty="0"/>
              <a:t>Clear distinction between revenue and expenditures. </a:t>
            </a:r>
          </a:p>
          <a:p>
            <a:r>
              <a:rPr lang="en-US" sz="2400" dirty="0"/>
              <a:t>Transaction descriptions that are color coded to explain the nature of each entry. </a:t>
            </a:r>
          </a:p>
          <a:p>
            <a:r>
              <a:rPr lang="en-US" sz="2400" dirty="0"/>
              <a:t>Accurate dates indicating when costs were incurred</a:t>
            </a:r>
          </a:p>
        </p:txBody>
      </p:sp>
      <p:sp>
        <p:nvSpPr>
          <p:cNvPr id="4" name="Title 1">
            <a:extLst>
              <a:ext uri="{FF2B5EF4-FFF2-40B4-BE49-F238E27FC236}">
                <a16:creationId xmlns:a16="http://schemas.microsoft.com/office/drawing/2014/main" id="{33D3E34E-9380-27F9-0F77-F060361099AA}"/>
              </a:ext>
            </a:extLst>
          </p:cNvPr>
          <p:cNvSpPr txBox="1">
            <a:spLocks/>
          </p:cNvSpPr>
          <p:nvPr/>
        </p:nvSpPr>
        <p:spPr>
          <a:xfrm>
            <a:off x="838200" y="-20548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a:defRPr/>
            </a:pPr>
            <a:r>
              <a:rPr lang="en-US" dirty="0">
                <a:solidFill>
                  <a:schemeClr val="bg1"/>
                </a:solidFill>
              </a:rPr>
              <a:t>Monitoring:</a:t>
            </a:r>
          </a:p>
        </p:txBody>
      </p:sp>
    </p:spTree>
    <p:extLst>
      <p:ext uri="{BB962C8B-B14F-4D97-AF65-F5344CB8AC3E}">
        <p14:creationId xmlns:p14="http://schemas.microsoft.com/office/powerpoint/2010/main" val="2241914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98CA6-82FB-CA38-589A-0BB340E30839}"/>
              </a:ext>
            </a:extLst>
          </p:cNvPr>
          <p:cNvSpPr>
            <a:spLocks noGrp="1"/>
          </p:cNvSpPr>
          <p:nvPr>
            <p:ph type="title"/>
          </p:nvPr>
        </p:nvSpPr>
        <p:spPr>
          <a:xfrm>
            <a:off x="737839" y="-194334"/>
            <a:ext cx="10515600" cy="1325563"/>
          </a:xfrm>
        </p:spPr>
        <p:txBody>
          <a:bodyPr/>
          <a:lstStyle/>
          <a:p>
            <a:r>
              <a:rPr lang="en-US" u="sng" dirty="0">
                <a:solidFill>
                  <a:schemeClr val="bg1"/>
                </a:solidFill>
              </a:rPr>
              <a:t>Financial Reconciliation, continued</a:t>
            </a:r>
          </a:p>
        </p:txBody>
      </p:sp>
      <p:sp>
        <p:nvSpPr>
          <p:cNvPr id="3" name="Content Placeholder 2">
            <a:extLst>
              <a:ext uri="{FF2B5EF4-FFF2-40B4-BE49-F238E27FC236}">
                <a16:creationId xmlns:a16="http://schemas.microsoft.com/office/drawing/2014/main" id="{B62745FC-424C-F57D-FC8D-EE7B0F4D6AAD}"/>
              </a:ext>
            </a:extLst>
          </p:cNvPr>
          <p:cNvSpPr>
            <a:spLocks noGrp="1"/>
          </p:cNvSpPr>
          <p:nvPr>
            <p:ph idx="1"/>
          </p:nvPr>
        </p:nvSpPr>
        <p:spPr>
          <a:xfrm>
            <a:off x="737839" y="1555320"/>
            <a:ext cx="10515600" cy="4351338"/>
          </a:xfrm>
        </p:spPr>
        <p:txBody>
          <a:bodyPr>
            <a:normAutofit/>
          </a:bodyPr>
          <a:lstStyle/>
          <a:p>
            <a:pPr marL="12700" indent="0">
              <a:spcBef>
                <a:spcPts val="700"/>
              </a:spcBef>
              <a:buClr>
                <a:srgbClr val="77923B"/>
              </a:buClr>
              <a:buNone/>
              <a:tabLst>
                <a:tab pos="469900" algn="l"/>
              </a:tabLst>
            </a:pPr>
            <a:r>
              <a:rPr lang="en-US" spc="-10" dirty="0">
                <a:cs typeface="Calibri"/>
              </a:rPr>
              <a:t>The general ledgers must match the RPR. If not, grantee must explain the variance with back up documentation. </a:t>
            </a:r>
          </a:p>
          <a:p>
            <a:pPr marL="12700" indent="0">
              <a:spcBef>
                <a:spcPts val="700"/>
              </a:spcBef>
              <a:buClr>
                <a:srgbClr val="77923B"/>
              </a:buClr>
              <a:buNone/>
              <a:tabLst>
                <a:tab pos="469900" algn="l"/>
              </a:tabLst>
            </a:pPr>
            <a:r>
              <a:rPr lang="en-US" spc="-10" dirty="0">
                <a:cs typeface="Calibri"/>
              </a:rPr>
              <a:t>Monitor will then select a sample of transactions and request source documentation:</a:t>
            </a:r>
          </a:p>
          <a:p>
            <a:pPr marL="12700" indent="0">
              <a:spcBef>
                <a:spcPts val="700"/>
              </a:spcBef>
              <a:buClr>
                <a:srgbClr val="77923B"/>
              </a:buClr>
              <a:buNone/>
              <a:tabLst>
                <a:tab pos="469900" algn="l"/>
              </a:tabLst>
            </a:pPr>
            <a:r>
              <a:rPr lang="en-US" spc="-10" dirty="0">
                <a:cs typeface="Calibri"/>
              </a:rPr>
              <a:t>	1.     Request for payment (Invoice, staff timesheet, support services 		request, purchase order)</a:t>
            </a:r>
          </a:p>
          <a:p>
            <a:pPr marL="12700" indent="0">
              <a:spcBef>
                <a:spcPts val="700"/>
              </a:spcBef>
              <a:buClr>
                <a:srgbClr val="77923B"/>
              </a:buClr>
              <a:buNone/>
              <a:tabLst>
                <a:tab pos="469900" algn="l"/>
              </a:tabLst>
            </a:pPr>
            <a:r>
              <a:rPr lang="en-US" spc="-10" dirty="0">
                <a:cs typeface="Calibri"/>
              </a:rPr>
              <a:t>	2.     How cost is allocated to grant (from the general ledger or other 	      document)</a:t>
            </a:r>
          </a:p>
          <a:p>
            <a:pPr marL="12700" indent="0">
              <a:spcBef>
                <a:spcPts val="700"/>
              </a:spcBef>
              <a:buClr>
                <a:srgbClr val="77923B"/>
              </a:buClr>
              <a:buNone/>
              <a:tabLst>
                <a:tab pos="469900" algn="l"/>
              </a:tabLst>
            </a:pPr>
            <a:r>
              <a:rPr lang="en-US" spc="-10" dirty="0">
                <a:cs typeface="Calibri"/>
              </a:rPr>
              <a:t>	3.     Proof of payment (canceled check, bank/system ACH voucher, email acknowledgement of payment – if paid online)</a:t>
            </a:r>
          </a:p>
          <a:p>
            <a:endParaRPr lang="en-US" dirty="0"/>
          </a:p>
        </p:txBody>
      </p:sp>
    </p:spTree>
    <p:extLst>
      <p:ext uri="{BB962C8B-B14F-4D97-AF65-F5344CB8AC3E}">
        <p14:creationId xmlns:p14="http://schemas.microsoft.com/office/powerpoint/2010/main" val="1723088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6156-A1D3-AF75-BBE6-9A86AB1F90CA}"/>
              </a:ext>
            </a:extLst>
          </p:cNvPr>
          <p:cNvSpPr>
            <a:spLocks noGrp="1"/>
          </p:cNvSpPr>
          <p:nvPr>
            <p:ph type="title"/>
          </p:nvPr>
        </p:nvSpPr>
        <p:spPr/>
        <p:txBody>
          <a:bodyPr/>
          <a:lstStyle/>
          <a:p>
            <a:r>
              <a:rPr lang="en-US" dirty="0"/>
              <a:t>General ledger example</a:t>
            </a:r>
          </a:p>
        </p:txBody>
      </p:sp>
      <p:pic>
        <p:nvPicPr>
          <p:cNvPr id="4" name="Content Placeholder 3" descr="Image of an example general ledger color coded by cost category.">
            <a:extLst>
              <a:ext uri="{FF2B5EF4-FFF2-40B4-BE49-F238E27FC236}">
                <a16:creationId xmlns:a16="http://schemas.microsoft.com/office/drawing/2014/main" id="{1937D456-D7A4-48A7-3A43-EFF908212B85}"/>
              </a:ext>
            </a:extLst>
          </p:cNvPr>
          <p:cNvPicPr>
            <a:picLocks noGrp="1" noChangeAspect="1"/>
          </p:cNvPicPr>
          <p:nvPr>
            <p:ph idx="1"/>
          </p:nvPr>
        </p:nvPicPr>
        <p:blipFill>
          <a:blip r:embed="rId2"/>
          <a:stretch>
            <a:fillRect/>
          </a:stretch>
        </p:blipFill>
        <p:spPr>
          <a:xfrm>
            <a:off x="417684" y="1071780"/>
            <a:ext cx="11356632" cy="5162105"/>
          </a:xfrm>
          <a:prstGeom prst="rect">
            <a:avLst/>
          </a:prstGeom>
        </p:spPr>
      </p:pic>
    </p:spTree>
    <p:extLst>
      <p:ext uri="{BB962C8B-B14F-4D97-AF65-F5344CB8AC3E}">
        <p14:creationId xmlns:p14="http://schemas.microsoft.com/office/powerpoint/2010/main" val="3965530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Legal and Statutory Requirements of the MN Youthbuild Program</a:t>
            </a:r>
          </a:p>
        </p:txBody>
      </p:sp>
      <p:sp>
        <p:nvSpPr>
          <p:cNvPr id="5" name="Text Placeholder 4"/>
          <p:cNvSpPr>
            <a:spLocks noGrp="1"/>
          </p:cNvSpPr>
          <p:nvPr>
            <p:ph type="body" idx="1"/>
          </p:nvPr>
        </p:nvSpPr>
        <p:spPr/>
        <p:txBody>
          <a:bodyPr/>
          <a:lstStyle/>
          <a:p>
            <a:r>
              <a:rPr lang="en-US" dirty="0"/>
              <a:t>SFY 26 – SFY 27 MN Youthbuild Grants</a:t>
            </a:r>
          </a:p>
        </p:txBody>
      </p:sp>
    </p:spTree>
    <p:extLst>
      <p:ext uri="{BB962C8B-B14F-4D97-AF65-F5344CB8AC3E}">
        <p14:creationId xmlns:p14="http://schemas.microsoft.com/office/powerpoint/2010/main" val="3663744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B3255-16BC-7ACF-228D-5615FB03532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04C9ED7-977F-C38A-F2F5-4A24A2D72944}"/>
              </a:ext>
            </a:extLst>
          </p:cNvPr>
          <p:cNvSpPr txBox="1">
            <a:spLocks noGrp="1"/>
          </p:cNvSpPr>
          <p:nvPr>
            <p:ph type="title" idx="4294967295"/>
          </p:nvPr>
        </p:nvSpPr>
        <p:spPr>
          <a:xfrm>
            <a:off x="838200" y="90963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mj-lt"/>
                <a:ea typeface="+mj-ea"/>
                <a:cs typeface="+mj-cs"/>
              </a:rPr>
              <a:t>Subgrantee Monitoring</a:t>
            </a:r>
          </a:p>
        </p:txBody>
      </p:sp>
      <p:sp>
        <p:nvSpPr>
          <p:cNvPr id="7" name="Content Placeholder 2">
            <a:extLst>
              <a:ext uri="{FF2B5EF4-FFF2-40B4-BE49-F238E27FC236}">
                <a16:creationId xmlns:a16="http://schemas.microsoft.com/office/drawing/2014/main" id="{1C3C2B88-8428-0677-1236-41782835EB6E}"/>
              </a:ext>
            </a:extLst>
          </p:cNvPr>
          <p:cNvSpPr txBox="1">
            <a:spLocks/>
          </p:cNvSpPr>
          <p:nvPr/>
        </p:nvSpPr>
        <p:spPr>
          <a:xfrm>
            <a:off x="838200" y="1972976"/>
            <a:ext cx="10515600" cy="45611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If your organization subgrants your DEED award, you are responsible for monitoring your subgrantees both programmatically and fiscally.</a:t>
            </a:r>
          </a:p>
          <a:p>
            <a:pPr marL="0" indent="0">
              <a:buNone/>
            </a:pPr>
            <a:endParaRPr lang="en-US" dirty="0"/>
          </a:p>
          <a:p>
            <a:pPr marL="0" indent="0">
              <a:buNone/>
            </a:pPr>
            <a:r>
              <a:rPr lang="en-US" dirty="0"/>
              <a:t>Subgrants over $50,000: must be monitored at least once during the grant period</a:t>
            </a:r>
          </a:p>
          <a:p>
            <a:pPr marL="0" indent="0">
              <a:lnSpc>
                <a:spcPct val="100000"/>
              </a:lnSpc>
              <a:buNone/>
            </a:pPr>
            <a:r>
              <a:rPr lang="en-US" dirty="0"/>
              <a:t>Subgrants over $250,000: must be monitored annually</a:t>
            </a:r>
          </a:p>
          <a:p>
            <a:pPr marL="0" indent="0">
              <a:buNone/>
            </a:pPr>
            <a:endParaRPr lang="en-US" dirty="0"/>
          </a:p>
          <a:p>
            <a:pPr marL="0" indent="0">
              <a:buNone/>
            </a:pPr>
            <a:r>
              <a:rPr lang="en-US" dirty="0"/>
              <a:t>Compliance team can help!</a:t>
            </a:r>
          </a:p>
          <a:p>
            <a:pPr marL="0" indent="0">
              <a:buNone/>
            </a:pPr>
            <a:endParaRPr lang="en-US" dirty="0"/>
          </a:p>
        </p:txBody>
      </p:sp>
    </p:spTree>
    <p:extLst>
      <p:ext uri="{BB962C8B-B14F-4D97-AF65-F5344CB8AC3E}">
        <p14:creationId xmlns:p14="http://schemas.microsoft.com/office/powerpoint/2010/main" val="2064900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1E898-01DC-C518-E1FA-E297E73A2CA3}"/>
              </a:ext>
            </a:extLst>
          </p:cNvPr>
          <p:cNvSpPr>
            <a:spLocks noGrp="1"/>
          </p:cNvSpPr>
          <p:nvPr>
            <p:ph type="title"/>
          </p:nvPr>
        </p:nvSpPr>
        <p:spPr/>
        <p:txBody>
          <a:bodyPr/>
          <a:lstStyle/>
          <a:p>
            <a:r>
              <a:rPr lang="en-US" dirty="0"/>
              <a:t>Youth Monitoring Team</a:t>
            </a:r>
          </a:p>
        </p:txBody>
      </p:sp>
      <p:sp>
        <p:nvSpPr>
          <p:cNvPr id="3" name="Content Placeholder 2">
            <a:extLst>
              <a:ext uri="{FF2B5EF4-FFF2-40B4-BE49-F238E27FC236}">
                <a16:creationId xmlns:a16="http://schemas.microsoft.com/office/drawing/2014/main" id="{FD8CCABE-881E-7589-A484-ED1966F678E9}"/>
              </a:ext>
            </a:extLst>
          </p:cNvPr>
          <p:cNvSpPr>
            <a:spLocks noGrp="1"/>
          </p:cNvSpPr>
          <p:nvPr>
            <p:ph idx="1"/>
          </p:nvPr>
        </p:nvSpPr>
        <p:spPr/>
        <p:txBody>
          <a:bodyPr/>
          <a:lstStyle/>
          <a:p>
            <a:pPr marL="0" indent="0">
              <a:buNone/>
            </a:pPr>
            <a:r>
              <a:rPr lang="en-US" dirty="0"/>
              <a:t>Janelle Bane: </a:t>
            </a:r>
            <a:r>
              <a:rPr lang="en-US" dirty="0">
                <a:hlinkClick r:id="rId2"/>
              </a:rPr>
              <a:t>Janelle.Bane@state.mn.us</a:t>
            </a:r>
            <a:endParaRPr lang="en-US" dirty="0"/>
          </a:p>
          <a:p>
            <a:pPr marL="0" indent="0">
              <a:buNone/>
            </a:pPr>
            <a:r>
              <a:rPr lang="en-US" dirty="0"/>
              <a:t>Isaac Mixon: </a:t>
            </a:r>
            <a:r>
              <a:rPr lang="en-US" dirty="0">
                <a:hlinkClick r:id="rId3"/>
              </a:rPr>
              <a:t>Isaac.mixon@state.mn.us</a:t>
            </a:r>
            <a:r>
              <a:rPr lang="en-US" dirty="0"/>
              <a:t>	</a:t>
            </a:r>
          </a:p>
          <a:p>
            <a:pPr marL="0" indent="0">
              <a:buNone/>
            </a:pPr>
            <a:r>
              <a:rPr lang="en-US" dirty="0"/>
              <a:t>Erin Jeske: </a:t>
            </a:r>
            <a:r>
              <a:rPr lang="en-US" dirty="0">
                <a:hlinkClick r:id="rId4"/>
              </a:rPr>
              <a:t>Erin.Jeske@state.mn.us</a:t>
            </a:r>
            <a:r>
              <a:rPr lang="en-US" dirty="0"/>
              <a:t>	</a:t>
            </a:r>
          </a:p>
          <a:p>
            <a:endParaRPr lang="en-US" dirty="0"/>
          </a:p>
          <a:p>
            <a:pPr marL="0" indent="0">
              <a:buNone/>
            </a:pPr>
            <a:r>
              <a:rPr lang="en-US" dirty="0"/>
              <a:t>Compliance Manager:</a:t>
            </a:r>
          </a:p>
          <a:p>
            <a:pPr marL="0" indent="0">
              <a:buNone/>
            </a:pPr>
            <a:r>
              <a:rPr lang="en-US" dirty="0"/>
              <a:t>Shannon Rolf: Shannon.Rolf@state.mn.us</a:t>
            </a:r>
          </a:p>
        </p:txBody>
      </p:sp>
    </p:spTree>
    <p:extLst>
      <p:ext uri="{BB962C8B-B14F-4D97-AF65-F5344CB8AC3E}">
        <p14:creationId xmlns:p14="http://schemas.microsoft.com/office/powerpoint/2010/main" val="381109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Technical Assistance</a:t>
            </a:r>
          </a:p>
        </p:txBody>
      </p:sp>
    </p:spTree>
    <p:extLst>
      <p:ext uri="{BB962C8B-B14F-4D97-AF65-F5344CB8AC3E}">
        <p14:creationId xmlns:p14="http://schemas.microsoft.com/office/powerpoint/2010/main" val="1122076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838200" y="2027711"/>
            <a:ext cx="10429875" cy="4351338"/>
          </a:xfrm>
        </p:spPr>
        <p:txBody>
          <a:bodyPr>
            <a:normAutofit/>
          </a:bodyPr>
          <a:lstStyle/>
          <a:p>
            <a:r>
              <a:rPr lang="en-US" sz="2800" dirty="0"/>
              <a:t>Ongoing technical assistance available from the Program Coordinator</a:t>
            </a:r>
          </a:p>
          <a:p>
            <a:pPr lvl="1"/>
            <a:r>
              <a:rPr lang="en-US" sz="2400" dirty="0"/>
              <a:t>Data reporting questions</a:t>
            </a:r>
          </a:p>
          <a:p>
            <a:pPr lvl="1"/>
            <a:r>
              <a:rPr lang="en-US" sz="2400" dirty="0"/>
              <a:t>RPRs and expenditure reporting questions</a:t>
            </a:r>
          </a:p>
          <a:p>
            <a:pPr lvl="1"/>
            <a:r>
              <a:rPr lang="en-US" dirty="0"/>
              <a:t>G</a:t>
            </a:r>
            <a:r>
              <a:rPr lang="en-US" sz="2400" dirty="0"/>
              <a:t>rant overview for new staff</a:t>
            </a:r>
          </a:p>
          <a:p>
            <a:r>
              <a:rPr lang="en-US" sz="2600" dirty="0"/>
              <a:t>Important to contact your DEED program coordinator with any issues that may impact your grant and potentially require a contract modification</a:t>
            </a:r>
          </a:p>
          <a:p>
            <a:r>
              <a:rPr lang="en-US" sz="2600" dirty="0"/>
              <a:t>Potential reasons for a contract modification could include:</a:t>
            </a:r>
            <a:endParaRPr lang="en-US" sz="2200" dirty="0"/>
          </a:p>
          <a:p>
            <a:pPr lvl="1"/>
            <a:r>
              <a:rPr lang="en-US" sz="2200" dirty="0"/>
              <a:t>Need to move funds between cost categories </a:t>
            </a:r>
          </a:p>
          <a:p>
            <a:pPr lvl="1"/>
            <a:r>
              <a:rPr lang="en-US" sz="2200" dirty="0"/>
              <a:t>Changes to previously approved work plans</a:t>
            </a:r>
          </a:p>
          <a:p>
            <a:pPr lvl="1"/>
            <a:r>
              <a:rPr lang="en-US" sz="2200" dirty="0"/>
              <a:t>Change in organization name or change in personnel of authorized signatory</a:t>
            </a:r>
          </a:p>
        </p:txBody>
      </p:sp>
      <p:sp>
        <p:nvSpPr>
          <p:cNvPr id="10" name="Title 1">
            <a:extLst>
              <a:ext uri="{FF2B5EF4-FFF2-40B4-BE49-F238E27FC236}">
                <a16:creationId xmlns:a16="http://schemas.microsoft.com/office/drawing/2014/main" id="{D57B5833-2DD6-4464-A924-6E3E7DCACA1A}"/>
              </a:ext>
            </a:extLst>
          </p:cNvPr>
          <p:cNvSpPr txBox="1">
            <a:spLocks noGrp="1"/>
          </p:cNvSpPr>
          <p:nvPr>
            <p:ph type="title" idx="4294967295"/>
          </p:nvPr>
        </p:nvSpPr>
        <p:spPr>
          <a:xfrm>
            <a:off x="838200" y="1071562"/>
            <a:ext cx="10515600" cy="9191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mj-lt"/>
                <a:ea typeface="+mj-ea"/>
                <a:cs typeface="+mj-cs"/>
              </a:rPr>
              <a:t>Technical Assistance</a:t>
            </a:r>
          </a:p>
        </p:txBody>
      </p:sp>
      <p:pic>
        <p:nvPicPr>
          <p:cNvPr id="11" name="Audio 10">
            <a:hlinkClick r:id="" action="ppaction://media"/>
            <a:extLst>
              <a:ext uri="{FF2B5EF4-FFF2-40B4-BE49-F238E27FC236}">
                <a16:creationId xmlns:a16="http://schemas.microsoft.com/office/drawing/2014/main" id="{54832C42-7C5E-16ED-83FB-386B723037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8699283"/>
      </p:ext>
    </p:extLst>
  </p:cSld>
  <p:clrMapOvr>
    <a:masterClrMapping/>
  </p:clrMapOvr>
  <mc:AlternateContent xmlns:mc="http://schemas.openxmlformats.org/markup-compatibility/2006">
    <mc:Choice xmlns:p14="http://schemas.microsoft.com/office/powerpoint/2010/main" Requires="p14">
      <p:transition spd="slow" p14:dur="2000" advTm="37599"/>
    </mc:Choice>
    <mc:Fallback>
      <p:transition spd="slow" advTm="37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561" y="-183357"/>
            <a:ext cx="10515600" cy="1325563"/>
          </a:xfrm>
        </p:spPr>
        <p:txBody>
          <a:bodyPr/>
          <a:lstStyle/>
          <a:p>
            <a:r>
              <a:rPr lang="en-US" dirty="0">
                <a:solidFill>
                  <a:schemeClr val="bg1"/>
                </a:solidFill>
              </a:rPr>
              <a:t>Technical Assistance</a:t>
            </a:r>
          </a:p>
        </p:txBody>
      </p:sp>
      <p:sp>
        <p:nvSpPr>
          <p:cNvPr id="3" name="Content Placeholder 2"/>
          <p:cNvSpPr>
            <a:spLocks noGrp="1"/>
          </p:cNvSpPr>
          <p:nvPr>
            <p:ph idx="1"/>
          </p:nvPr>
        </p:nvSpPr>
        <p:spPr>
          <a:xfrm>
            <a:off x="838200" y="1717288"/>
            <a:ext cx="10515600" cy="4661287"/>
          </a:xfrm>
        </p:spPr>
        <p:txBody>
          <a:bodyPr>
            <a:normAutofit/>
          </a:bodyPr>
          <a:lstStyle/>
          <a:p>
            <a:r>
              <a:rPr lang="en-US" dirty="0"/>
              <a:t>Resources for Grantees are posted on MN Youthbuild webpage </a:t>
            </a:r>
            <a:r>
              <a:rPr lang="en-US" dirty="0">
                <a:hlinkClick r:id="rId4"/>
              </a:rPr>
              <a:t>MN Youthbuild Program/ Minnesota Department of Employment and Economic Development (mn.gov)</a:t>
            </a:r>
            <a:endParaRPr lang="en-US" dirty="0"/>
          </a:p>
          <a:p>
            <a:r>
              <a:rPr lang="en-US" dirty="0"/>
              <a:t>If you have any questions about your grant or the information presented today, please email Nancy Waisanen at </a:t>
            </a:r>
            <a:r>
              <a:rPr lang="en-US" dirty="0">
                <a:hlinkClick r:id="rId5"/>
              </a:rPr>
              <a:t>Nancy.Waisanen@state.mn.us</a:t>
            </a:r>
            <a:endParaRPr lang="en-US" dirty="0"/>
          </a:p>
          <a:p>
            <a:pPr marL="0" indent="0" algn="ctr">
              <a:buNone/>
            </a:pPr>
            <a:endParaRPr lang="en-US" sz="2800" b="1" dirty="0"/>
          </a:p>
          <a:p>
            <a:pPr marL="0" indent="0" algn="ctr">
              <a:buNone/>
            </a:pPr>
            <a:r>
              <a:rPr lang="en-US" sz="2800" b="1" dirty="0"/>
              <a:t>We look forward to working with you as you implement your MN Youthbuild Project!</a:t>
            </a:r>
          </a:p>
          <a:p>
            <a:endParaRPr lang="en-US" dirty="0"/>
          </a:p>
        </p:txBody>
      </p:sp>
      <p:pic>
        <p:nvPicPr>
          <p:cNvPr id="8" name="Audio 7">
            <a:hlinkClick r:id="" action="ppaction://media"/>
            <a:extLst>
              <a:ext uri="{FF2B5EF4-FFF2-40B4-BE49-F238E27FC236}">
                <a16:creationId xmlns:a16="http://schemas.microsoft.com/office/drawing/2014/main" id="{E5BC9B5F-787A-F56C-17F1-D1917F29A42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1072734"/>
      </p:ext>
    </p:extLst>
  </p:cSld>
  <p:clrMapOvr>
    <a:masterClrMapping/>
  </p:clrMapOvr>
  <mc:AlternateContent xmlns:mc="http://schemas.openxmlformats.org/markup-compatibility/2006">
    <mc:Choice xmlns:p14="http://schemas.microsoft.com/office/powerpoint/2010/main" Requires="p14">
      <p:transition spd="slow" p14:dur="2000" advTm="37487"/>
    </mc:Choice>
    <mc:Fallback>
      <p:transition spd="slow" advTm="3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0880"/>
            <a:ext cx="10515600" cy="1325563"/>
          </a:xfrm>
        </p:spPr>
        <p:txBody>
          <a:bodyPr/>
          <a:lstStyle/>
          <a:p>
            <a:r>
              <a:rPr lang="en-US" dirty="0">
                <a:solidFill>
                  <a:schemeClr val="bg1"/>
                </a:solidFill>
              </a:rPr>
              <a:t>Eligible Youth Population to be Served</a:t>
            </a:r>
          </a:p>
        </p:txBody>
      </p:sp>
      <p:sp>
        <p:nvSpPr>
          <p:cNvPr id="3" name="Content Placeholder 2"/>
          <p:cNvSpPr>
            <a:spLocks noGrp="1"/>
          </p:cNvSpPr>
          <p:nvPr>
            <p:ph idx="1"/>
          </p:nvPr>
        </p:nvSpPr>
        <p:spPr>
          <a:xfrm>
            <a:off x="468351" y="1229905"/>
            <a:ext cx="11063869" cy="5628095"/>
          </a:xfrm>
        </p:spPr>
        <p:txBody>
          <a:bodyPr>
            <a:normAutofit lnSpcReduction="10000"/>
          </a:bodyPr>
          <a:lstStyle/>
          <a:p>
            <a:pPr marL="0" indent="0">
              <a:buNone/>
            </a:pPr>
            <a:r>
              <a:rPr lang="en-US" dirty="0"/>
              <a:t>Eligible participants, at the time of enrollment:</a:t>
            </a:r>
          </a:p>
          <a:p>
            <a:pPr lvl="1"/>
            <a:r>
              <a:rPr lang="en-US" dirty="0"/>
              <a:t>Are between the ages of 16 and 24 </a:t>
            </a:r>
            <a:r>
              <a:rPr lang="en-US" b="1" u="sng" dirty="0"/>
              <a:t>and</a:t>
            </a:r>
            <a:r>
              <a:rPr lang="en-US" dirty="0"/>
              <a:t>,  </a:t>
            </a:r>
          </a:p>
          <a:p>
            <a:pPr lvl="1"/>
            <a:r>
              <a:rPr lang="en-US" dirty="0"/>
              <a:t>Are at-risk of dropping out of school or are a high school dropout, </a:t>
            </a:r>
            <a:r>
              <a:rPr lang="en-US" b="1" u="sng" dirty="0"/>
              <a:t>and</a:t>
            </a:r>
          </a:p>
          <a:p>
            <a:pPr lvl="1"/>
            <a:r>
              <a:rPr lang="en-US" dirty="0"/>
              <a:t>Are economically disadvantaged or eligible for the </a:t>
            </a:r>
            <a:r>
              <a:rPr lang="en-US" i="1" dirty="0"/>
              <a:t>Graduation Incentives Program </a:t>
            </a:r>
            <a:r>
              <a:rPr lang="en-US" sz="1900" dirty="0"/>
              <a:t>(defined in next slide).</a:t>
            </a:r>
          </a:p>
          <a:p>
            <a:pPr marL="457200" lvl="1" indent="0">
              <a:buNone/>
            </a:pPr>
            <a:endParaRPr lang="en-US" sz="1300" dirty="0"/>
          </a:p>
          <a:p>
            <a:pPr marL="457200" lvl="1" indent="0">
              <a:buNone/>
            </a:pPr>
            <a:r>
              <a:rPr lang="en-US" dirty="0"/>
              <a:t>Participants, who at-risk of dropping out of school, are determined by the opinion of a school official. At-risk youth may include offenders, youth in group homes or aging out of foster care, youth with disabilities, previous dropout, and children of drug or alcohol abusers/dependents.</a:t>
            </a:r>
          </a:p>
          <a:p>
            <a:pPr marL="457200" lvl="1" indent="0">
              <a:buNone/>
            </a:pPr>
            <a:endParaRPr lang="en-US" sz="1300" dirty="0"/>
          </a:p>
          <a:p>
            <a:pPr marL="457200" lvl="1" indent="0">
              <a:buNone/>
            </a:pPr>
            <a:r>
              <a:rPr lang="en-US" dirty="0"/>
              <a:t>Youth who have dropped out of school are defined as “not attending school at enrollment and have not received a secondary school diploma or its equivalent”.</a:t>
            </a:r>
          </a:p>
          <a:p>
            <a:pPr marL="457200" lvl="1" indent="0">
              <a:buNone/>
            </a:pPr>
            <a:endParaRPr lang="en-US" sz="1300" dirty="0"/>
          </a:p>
          <a:p>
            <a:pPr marL="457200" lvl="1" indent="0">
              <a:buNone/>
            </a:pPr>
            <a:r>
              <a:rPr lang="en-US" dirty="0"/>
              <a:t>NOTE: No participant, at enrollment, shall have a high school diploma or its equivalent.  All enrollees must be working towards their high school diploma or GED or have earned these credentials during Youthbuild enrollment.</a:t>
            </a:r>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6</a:t>
            </a:fld>
            <a:endParaRPr lang="en-US" dirty="0">
              <a:solidFill>
                <a:schemeClr val="tx1"/>
              </a:solidFill>
            </a:endParaRPr>
          </a:p>
        </p:txBody>
      </p:sp>
      <p:pic>
        <p:nvPicPr>
          <p:cNvPr id="7" name="Audio 6">
            <a:hlinkClick r:id="" action="ppaction://media"/>
            <a:extLst>
              <a:ext uri="{FF2B5EF4-FFF2-40B4-BE49-F238E27FC236}">
                <a16:creationId xmlns:a16="http://schemas.microsoft.com/office/drawing/2014/main" id="{78B6EBF0-875D-5F87-8F8F-B35D5F102D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8444237"/>
      </p:ext>
    </p:extLst>
  </p:cSld>
  <p:clrMapOvr>
    <a:masterClrMapping/>
  </p:clrMapOvr>
  <mc:AlternateContent xmlns:mc="http://schemas.openxmlformats.org/markup-compatibility/2006">
    <mc:Choice xmlns:p14="http://schemas.microsoft.com/office/powerpoint/2010/main" Requires="p14">
      <p:transition spd="slow" p14:dur="2000" advTm="73319"/>
    </mc:Choice>
    <mc:Fallback>
      <p:transition spd="slow" advTm="7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149729"/>
            <a:ext cx="10515600" cy="1325563"/>
          </a:xfrm>
        </p:spPr>
        <p:txBody>
          <a:bodyPr/>
          <a:lstStyle/>
          <a:p>
            <a:r>
              <a:rPr lang="en-US" dirty="0">
                <a:solidFill>
                  <a:schemeClr val="bg1"/>
                </a:solidFill>
              </a:rPr>
              <a:t>Economically disadvantaged, defined</a:t>
            </a:r>
          </a:p>
        </p:txBody>
      </p:sp>
      <p:sp>
        <p:nvSpPr>
          <p:cNvPr id="3" name="Content Placeholder 2"/>
          <p:cNvSpPr>
            <a:spLocks noGrp="1"/>
          </p:cNvSpPr>
          <p:nvPr>
            <p:ph idx="1"/>
          </p:nvPr>
        </p:nvSpPr>
        <p:spPr>
          <a:xfrm>
            <a:off x="819150" y="1418334"/>
            <a:ext cx="10515600" cy="4351338"/>
          </a:xfrm>
        </p:spPr>
        <p:txBody>
          <a:bodyPr>
            <a:normAutofit fontScale="92500" lnSpcReduction="10000"/>
          </a:bodyPr>
          <a:lstStyle/>
          <a:p>
            <a:r>
              <a:rPr lang="en-US" dirty="0"/>
              <a:t>Federal Free/Reduced Lunch Eligibility </a:t>
            </a:r>
          </a:p>
          <a:p>
            <a:pPr lvl="1"/>
            <a:r>
              <a:rPr lang="en-US" dirty="0"/>
              <a:t>With recent law changes, using F/R Lunch eligibility is more challenging.</a:t>
            </a:r>
          </a:p>
          <a:p>
            <a:pPr lvl="1"/>
            <a:r>
              <a:rPr lang="en-US" dirty="0"/>
              <a:t>If school district is able to provide a F/R lunch verification, this will still qualify the youth to be eligible.</a:t>
            </a:r>
          </a:p>
          <a:p>
            <a:pPr marL="457200" lvl="1" indent="0">
              <a:buNone/>
            </a:pPr>
            <a:endParaRPr lang="en-US" sz="900" dirty="0"/>
          </a:p>
          <a:p>
            <a:r>
              <a:rPr lang="en-US" dirty="0"/>
              <a:t>FAFSA</a:t>
            </a:r>
          </a:p>
          <a:p>
            <a:pPr lvl="1"/>
            <a:r>
              <a:rPr lang="en-US" dirty="0"/>
              <a:t>An Expected Family Contribution (EFC) of “0” counts as low-income.</a:t>
            </a:r>
          </a:p>
          <a:p>
            <a:pPr marL="457200" lvl="1" indent="0">
              <a:buNone/>
            </a:pPr>
            <a:endParaRPr lang="en-US" sz="800" dirty="0"/>
          </a:p>
          <a:p>
            <a:r>
              <a:rPr lang="en-US" dirty="0"/>
              <a:t>Public Assistance Recipient</a:t>
            </a:r>
          </a:p>
          <a:p>
            <a:pPr lvl="1"/>
            <a:r>
              <a:rPr lang="en-US" dirty="0"/>
              <a:t>If youth is from a family, or is receiving public assistance benefits themselves, this qualifies as meeting the economically disadvantaged eligibility.</a:t>
            </a:r>
          </a:p>
          <a:p>
            <a:pPr marL="457200" lvl="1" indent="0">
              <a:buNone/>
            </a:pPr>
            <a:endParaRPr lang="en-US" sz="800" dirty="0"/>
          </a:p>
          <a:p>
            <a:pPr marL="0" lvl="1" indent="222250"/>
            <a:r>
              <a:rPr lang="en-US" sz="2800" dirty="0"/>
              <a:t>Emancipated youth who report “0” income.</a:t>
            </a:r>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7</a:t>
            </a:fld>
            <a:endParaRPr lang="en-US" dirty="0">
              <a:solidFill>
                <a:schemeClr val="tx1"/>
              </a:solidFill>
            </a:endParaRPr>
          </a:p>
        </p:txBody>
      </p:sp>
      <p:pic>
        <p:nvPicPr>
          <p:cNvPr id="8" name="Audio 7">
            <a:hlinkClick r:id="" action="ppaction://media"/>
            <a:extLst>
              <a:ext uri="{FF2B5EF4-FFF2-40B4-BE49-F238E27FC236}">
                <a16:creationId xmlns:a16="http://schemas.microsoft.com/office/drawing/2014/main" id="{4F5B597B-2D1C-B7EA-6892-A4B70CEB4C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10202297"/>
      </p:ext>
    </p:extLst>
  </p:cSld>
  <p:clrMapOvr>
    <a:masterClrMapping/>
  </p:clrMapOvr>
  <mc:AlternateContent xmlns:mc="http://schemas.openxmlformats.org/markup-compatibility/2006">
    <mc:Choice xmlns:p14="http://schemas.microsoft.com/office/powerpoint/2010/main" Requires="p14">
      <p:transition spd="slow" p14:dur="2000" advTm="28359"/>
    </mc:Choice>
    <mc:Fallback>
      <p:transition spd="slow" advTm="28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10" y="-197161"/>
            <a:ext cx="11251580" cy="1325563"/>
          </a:xfrm>
        </p:spPr>
        <p:txBody>
          <a:bodyPr>
            <a:normAutofit/>
          </a:bodyPr>
          <a:lstStyle/>
          <a:p>
            <a:r>
              <a:rPr lang="en-US" sz="4000" dirty="0">
                <a:solidFill>
                  <a:schemeClr val="bg1"/>
                </a:solidFill>
              </a:rPr>
              <a:t>Students Eligible for the Graduation Incentives Program</a:t>
            </a:r>
          </a:p>
        </p:txBody>
      </p:sp>
      <p:sp>
        <p:nvSpPr>
          <p:cNvPr id="3" name="Content Placeholder 2"/>
          <p:cNvSpPr>
            <a:spLocks noGrp="1"/>
          </p:cNvSpPr>
          <p:nvPr>
            <p:ph idx="1"/>
          </p:nvPr>
        </p:nvSpPr>
        <p:spPr>
          <a:xfrm>
            <a:off x="607276" y="1128402"/>
            <a:ext cx="11251579" cy="5593073"/>
          </a:xfrm>
        </p:spPr>
        <p:txBody>
          <a:bodyPr>
            <a:normAutofit fontScale="62500" lnSpcReduction="20000"/>
          </a:bodyPr>
          <a:lstStyle/>
          <a:p>
            <a:pPr marL="0" indent="0">
              <a:buNone/>
            </a:pPr>
            <a:r>
              <a:rPr lang="en-US" sz="3600" dirty="0"/>
              <a:t> A pupil, under the age of 21, if the pupil: </a:t>
            </a:r>
          </a:p>
          <a:p>
            <a:r>
              <a:rPr lang="en-US" dirty="0"/>
              <a:t>Performs substantially below the performance level for pupils of the same age in a locally determined achievement test; </a:t>
            </a:r>
          </a:p>
          <a:p>
            <a:r>
              <a:rPr lang="en-US" dirty="0"/>
              <a:t>Is behind in satisfactorily completing coursework or obtaining credits for graduation; </a:t>
            </a:r>
          </a:p>
          <a:p>
            <a:r>
              <a:rPr lang="en-US" dirty="0"/>
              <a:t>Has been referred by a school district for enrollment or is enrolled in an eligible program or a program pursuant to section 124D.69; (i.e. alternative schools or ALCs)</a:t>
            </a:r>
          </a:p>
          <a:p>
            <a:r>
              <a:rPr lang="en-US" dirty="0"/>
              <a:t>Is pregnant or is a parent; </a:t>
            </a:r>
          </a:p>
          <a:p>
            <a:r>
              <a:rPr lang="en-US" dirty="0"/>
              <a:t>Has been assessed as chemically dependent; </a:t>
            </a:r>
          </a:p>
          <a:p>
            <a:r>
              <a:rPr lang="en-US" dirty="0"/>
              <a:t>Has been excluded or expelled according to sections 121A.40 to 121A.56; </a:t>
            </a:r>
          </a:p>
          <a:p>
            <a:r>
              <a:rPr lang="en-US" dirty="0"/>
              <a:t>Is a victim of physical or sexual abuse; </a:t>
            </a:r>
          </a:p>
          <a:p>
            <a:r>
              <a:rPr lang="en-US" dirty="0"/>
              <a:t> Has experienced mental health problems; </a:t>
            </a:r>
          </a:p>
          <a:p>
            <a:r>
              <a:rPr lang="en-US" dirty="0"/>
              <a:t>Has experienced homelessness sometime within six months before requesting a transfer to an eligible program; </a:t>
            </a:r>
          </a:p>
          <a:p>
            <a:r>
              <a:rPr lang="en-US" dirty="0"/>
              <a:t>Speaks English as a second language or has limited English proficiency; or </a:t>
            </a:r>
          </a:p>
          <a:p>
            <a:r>
              <a:rPr lang="en-US" dirty="0"/>
              <a:t>Has been chronically truant; or has withdrawn from school</a:t>
            </a:r>
          </a:p>
          <a:p>
            <a:r>
              <a:rPr lang="en-US" dirty="0"/>
              <a:t>Is being treated in a hospital in the seven-county metropolitan area for cancer or other life threatening illness or is the sibling of an eligible pupil who is being currently treated, and resides with the pupil's family at least 60 miles beyond the outside boundary of the seven-county metropolitan area.</a:t>
            </a:r>
          </a:p>
          <a:p>
            <a:pPr marL="0" indent="0">
              <a:buNone/>
            </a:pPr>
            <a:endParaRPr lang="en-US" sz="1300" dirty="0"/>
          </a:p>
          <a:p>
            <a:pPr marL="0" indent="0">
              <a:buNone/>
            </a:pPr>
            <a:r>
              <a:rPr lang="en-US" dirty="0"/>
              <a:t>Per State Statute: (</a:t>
            </a:r>
            <a:r>
              <a:rPr lang="en-US" dirty="0">
                <a:hlinkClick r:id="rId5"/>
              </a:rPr>
              <a:t>https://www.revisor.mn.gov/statutes/cite/124D.68#stat.124D.68.2</a:t>
            </a:r>
            <a:r>
              <a:rPr lang="en-US" dirty="0"/>
              <a:t> ) </a:t>
            </a:r>
          </a:p>
          <a:p>
            <a:endParaRPr lang="en-US" dirty="0"/>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8</a:t>
            </a:fld>
            <a:endParaRPr lang="en-US" dirty="0">
              <a:solidFill>
                <a:schemeClr val="tx1"/>
              </a:solidFill>
            </a:endParaRPr>
          </a:p>
        </p:txBody>
      </p:sp>
      <p:pic>
        <p:nvPicPr>
          <p:cNvPr id="14" name="Audio 13">
            <a:hlinkClick r:id="" action="ppaction://media"/>
            <a:extLst>
              <a:ext uri="{FF2B5EF4-FFF2-40B4-BE49-F238E27FC236}">
                <a16:creationId xmlns:a16="http://schemas.microsoft.com/office/drawing/2014/main" id="{B90C1E41-37B5-D51C-D750-87BBF0A81C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7810217"/>
      </p:ext>
    </p:extLst>
  </p:cSld>
  <p:clrMapOvr>
    <a:masterClrMapping/>
  </p:clrMapOvr>
  <mc:AlternateContent xmlns:mc="http://schemas.openxmlformats.org/markup-compatibility/2006">
    <mc:Choice xmlns:p14="http://schemas.microsoft.com/office/powerpoint/2010/main" Requires="p14">
      <p:transition spd="slow" p14:dur="2000" advTm="38952"/>
    </mc:Choice>
    <mc:Fallback>
      <p:transition spd="slow" advTm="38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454" y="-149728"/>
            <a:ext cx="10515600" cy="1325563"/>
          </a:xfrm>
        </p:spPr>
        <p:txBody>
          <a:bodyPr/>
          <a:lstStyle/>
          <a:p>
            <a:r>
              <a:rPr lang="en-US" dirty="0">
                <a:solidFill>
                  <a:schemeClr val="bg1"/>
                </a:solidFill>
              </a:rPr>
              <a:t>Required Program Services to Youth</a:t>
            </a:r>
          </a:p>
        </p:txBody>
      </p:sp>
      <p:sp>
        <p:nvSpPr>
          <p:cNvPr id="4" name="Slide Number Placeholder 3"/>
          <p:cNvSpPr>
            <a:spLocks noGrp="1"/>
          </p:cNvSpPr>
          <p:nvPr>
            <p:ph type="sldNum" sz="quarter" idx="12"/>
          </p:nvPr>
        </p:nvSpPr>
        <p:spPr/>
        <p:txBody>
          <a:bodyPr/>
          <a:lstStyle/>
          <a:p>
            <a:fld id="{DC0CDB00-2D61-4BF6-AFF9-4B5C11325907}" type="slidenum">
              <a:rPr lang="en-US" smtClean="0">
                <a:solidFill>
                  <a:schemeClr val="tx1"/>
                </a:solidFill>
              </a:rPr>
              <a:t>9</a:t>
            </a:fld>
            <a:endParaRPr lang="en-US" dirty="0">
              <a:solidFill>
                <a:schemeClr val="tx1"/>
              </a:solidFill>
            </a:endParaRPr>
          </a:p>
        </p:txBody>
      </p:sp>
      <p:sp>
        <p:nvSpPr>
          <p:cNvPr id="5" name="Content Placeholder 2">
            <a:extLst>
              <a:ext uri="{FF2B5EF4-FFF2-40B4-BE49-F238E27FC236}">
                <a16:creationId xmlns:a16="http://schemas.microsoft.com/office/drawing/2014/main" id="{1E17F265-1A5D-443E-A594-2A7D4ED60A6E}"/>
              </a:ext>
            </a:extLst>
          </p:cNvPr>
          <p:cNvSpPr txBox="1">
            <a:spLocks/>
          </p:cNvSpPr>
          <p:nvPr/>
        </p:nvSpPr>
        <p:spPr>
          <a:xfrm>
            <a:off x="289931" y="1139671"/>
            <a:ext cx="11285036" cy="5662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Provide </a:t>
            </a:r>
            <a:r>
              <a:rPr lang="en-US" sz="1900" dirty="0">
                <a:latin typeface="Calibri" panose="020F0502020204030204" pitchFamily="34" charset="0"/>
                <a:ea typeface="Calibri" panose="020F0502020204030204" pitchFamily="34" charset="0"/>
                <a:cs typeface="Times New Roman" panose="02020603050405020304" pitchFamily="18" charset="0"/>
              </a:rPr>
              <a:t>construction work experience and training as well as safety training. Certified training is recommended but optional; such as Home Builders Institute Pre-Apprenticeship Training (HBI PACT), National Center for Construction Education and Research (NCCER), Multi-Core Craft curriculum (MC3), OSHA 10, OSHA 30, and S/P2 safety certification.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Provide work preparation </a:t>
            </a:r>
            <a:r>
              <a:rPr lang="en-US" sz="1900" dirty="0">
                <a:ea typeface="Calibri" panose="020F0502020204030204" pitchFamily="34" charset="0"/>
                <a:cs typeface="Calibri" panose="020F0502020204030204" pitchFamily="34" charset="0"/>
              </a:rPr>
              <a:t>services and activities that include work readiness training, leadership development, peer support, career planning/guidance and exploration, and job search skills.  Services may also include life skills, financial literacy, and post-secondary education support.  </a:t>
            </a:r>
            <a:r>
              <a:rPr lang="en-US" sz="1900" dirty="0">
                <a:latin typeface="Calibri" panose="020F0502020204030204" pitchFamily="34" charset="0"/>
                <a:ea typeface="Calibri" panose="020F0502020204030204" pitchFamily="34" charset="0"/>
                <a:cs typeface="Times New Roman" panose="02020603050405020304" pitchFamily="18" charset="0"/>
              </a:rPr>
              <a:t>Mastery of work readiness competencies and 21</a:t>
            </a:r>
            <a:r>
              <a:rPr lang="en-US" sz="1900" baseline="30000" dirty="0">
                <a:latin typeface="Calibri" panose="020F0502020204030204" pitchFamily="34" charset="0"/>
                <a:ea typeface="Calibri" panose="020F0502020204030204" pitchFamily="34" charset="0"/>
                <a:cs typeface="Times New Roman" panose="02020603050405020304" pitchFamily="18" charset="0"/>
              </a:rPr>
              <a:t>st</a:t>
            </a:r>
            <a:r>
              <a:rPr lang="en-US" sz="1900" dirty="0">
                <a:latin typeface="Calibri" panose="020F0502020204030204" pitchFamily="34" charset="0"/>
                <a:ea typeface="Calibri" panose="020F0502020204030204" pitchFamily="34" charset="0"/>
                <a:cs typeface="Times New Roman" panose="02020603050405020304" pitchFamily="18" charset="0"/>
              </a:rPr>
              <a:t> Century skills can be demonstrated through workplace portfolios and other assessments.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buFont typeface="Symbol" panose="05050102010706020507" pitchFamily="18" charset="2"/>
              <a:buChar char=""/>
            </a:pPr>
            <a:r>
              <a:rPr lang="en-US" sz="1900" dirty="0">
                <a:ea typeface="Calibri" panose="020F0502020204030204" pitchFamily="34" charset="0"/>
                <a:cs typeface="Calibri" panose="020F0502020204030204" pitchFamily="34" charset="0"/>
              </a:rPr>
              <a:t>Provide case management, counseling, and support services to reduce barriers to successful completion and placement.  For youth interested in the building trades, goals should include obtaining a driver’s license and access to an insured reliable vehicle.</a:t>
            </a:r>
          </a:p>
          <a:p>
            <a:pPr marL="342900" indent="-342900">
              <a:spcBef>
                <a:spcPts val="0"/>
              </a:spcBef>
              <a:buFont typeface="Symbol" panose="05050102010706020507" pitchFamily="18" charset="2"/>
              <a:buChar char=""/>
            </a:pPr>
            <a:endParaRPr lang="en-US" sz="800" dirty="0">
              <a:ea typeface="Calibri" panose="020F0502020204030204" pitchFamily="34" charset="0"/>
              <a:cs typeface="Calibri" panose="020F0502020204030204" pitchFamily="34" charset="0"/>
            </a:endParaRPr>
          </a:p>
          <a:p>
            <a:pPr marL="342900" indent="-342900">
              <a:spcBef>
                <a:spcPts val="0"/>
              </a:spcBef>
              <a:buFont typeface="Symbol" panose="05050102010706020507" pitchFamily="18" charset="2"/>
              <a:buChar char=""/>
            </a:pPr>
            <a:r>
              <a:rPr lang="en-US" sz="1900" dirty="0">
                <a:ea typeface="Calibri" panose="020F0502020204030204" pitchFamily="34" charset="0"/>
                <a:cs typeface="Calibri" panose="020F0502020204030204" pitchFamily="34" charset="0"/>
              </a:rPr>
              <a:t>Promote completion of a secondary education and attainment of a diploma or GED/alternative diploma.  Grantee or partner school or education entity may provide academic instruction.  Youthbuild staff must track academic progress and provide tutoring and support, as needed, for successful completion of diploma or GED.   </a:t>
            </a:r>
          </a:p>
          <a:p>
            <a:pPr marL="0" indent="0">
              <a:spcBef>
                <a:spcPts val="0"/>
              </a:spcBef>
              <a:buNone/>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buFont typeface="Symbol" panose="05050102010706020507" pitchFamily="18" charset="2"/>
              <a:buChar char=""/>
            </a:pPr>
            <a:r>
              <a:rPr lang="en-US" sz="1900" dirty="0">
                <a:ea typeface="Calibri" panose="020F0502020204030204" pitchFamily="34" charset="0"/>
                <a:cs typeface="Times New Roman" panose="02020603050405020304" pitchFamily="18" charset="0"/>
              </a:rPr>
              <a:t>P</a:t>
            </a:r>
            <a:r>
              <a:rPr lang="en-US" sz="1900" dirty="0">
                <a:ea typeface="Calibri" panose="020F0502020204030204" pitchFamily="34" charset="0"/>
                <a:cs typeface="Calibri" panose="020F0502020204030204" pitchFamily="34" charset="0"/>
              </a:rPr>
              <a:t>lacement assistance and support for employment in the registered apprenticeship and the building trades; alternatively, placement assistance in post-secondary education, occupational training, or employment in a career or occupational field of interest may also be pursued. </a:t>
            </a:r>
          </a:p>
        </p:txBody>
      </p:sp>
      <p:pic>
        <p:nvPicPr>
          <p:cNvPr id="15" name="Audio 14">
            <a:hlinkClick r:id="" action="ppaction://media"/>
            <a:extLst>
              <a:ext uri="{FF2B5EF4-FFF2-40B4-BE49-F238E27FC236}">
                <a16:creationId xmlns:a16="http://schemas.microsoft.com/office/drawing/2014/main" id="{08711522-A532-7893-B45D-66A8E7E144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0471646"/>
      </p:ext>
    </p:extLst>
  </p:cSld>
  <p:clrMapOvr>
    <a:masterClrMapping/>
  </p:clrMapOvr>
  <mc:AlternateContent xmlns:mc="http://schemas.openxmlformats.org/markup-compatibility/2006">
    <mc:Choice xmlns:p14="http://schemas.microsoft.com/office/powerpoint/2010/main" Requires="p14">
      <p:transition spd="slow" p14:dur="2000" advTm="75176"/>
    </mc:Choice>
    <mc:Fallback>
      <p:transition spd="slow" advTm="7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8E07AC92A0654782145F583119C152" ma:contentTypeVersion="8" ma:contentTypeDescription="Create a new document." ma:contentTypeScope="" ma:versionID="1c2f7253e30cc7237a544a551ed1ba68">
  <xsd:schema xmlns:xsd="http://www.w3.org/2001/XMLSchema" xmlns:xs="http://www.w3.org/2001/XMLSchema" xmlns:p="http://schemas.microsoft.com/office/2006/metadata/properties" xmlns:ns2="aac484fb-ad6e-41f5-bbc5-da77b3b45843" targetNamespace="http://schemas.microsoft.com/office/2006/metadata/properties" ma:root="true" ma:fieldsID="c704cb1d10e8e9aa7e264cf8035da880" ns2:_="">
    <xsd:import namespace="aac484fb-ad6e-41f5-bbc5-da77b3b458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c484fb-ad6e-41f5-bbc5-da77b3b458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A8CE8D-AC2D-4041-AA3F-998C508CD7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c484fb-ad6e-41f5-bbc5-da77b3b458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811994-D017-4B8F-B209-978F51752D93}">
  <ds:schemaRefs>
    <ds:schemaRef ds:uri="http://schemas.microsoft.com/sharepoint/v3/contenttype/forms"/>
  </ds:schemaRefs>
</ds:datastoreItem>
</file>

<file path=customXml/itemProps3.xml><?xml version="1.0" encoding="utf-8"?>
<ds:datastoreItem xmlns:ds="http://schemas.openxmlformats.org/officeDocument/2006/customXml" ds:itemID="{7F7FD382-E97A-4C99-8AF0-3ADD36BF7F10}">
  <ds:schemaRefs>
    <ds:schemaRef ds:uri="http://schemas.microsoft.com/office/infopath/2007/PartnerControls"/>
    <ds:schemaRef ds:uri="http://schemas.microsoft.com/office/2006/documentManagement/types"/>
    <ds:schemaRef ds:uri="http://schemas.microsoft.com/office/2006/metadata/properties"/>
    <ds:schemaRef ds:uri="aac484fb-ad6e-41f5-bbc5-da77b3b45843"/>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
  <TotalTime>52016</TotalTime>
  <Words>5249</Words>
  <Application>Microsoft Office PowerPoint</Application>
  <PresentationFormat>Widescreen</PresentationFormat>
  <Paragraphs>440</Paragraphs>
  <Slides>54</Slides>
  <Notes>13</Notes>
  <HiddenSlides>0</HiddenSlides>
  <MMClips>27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Calibri Light</vt:lpstr>
      <vt:lpstr>Helvetica Neue</vt:lpstr>
      <vt:lpstr>Symbol</vt:lpstr>
      <vt:lpstr>Times New Roman</vt:lpstr>
      <vt:lpstr>Office Theme</vt:lpstr>
      <vt:lpstr>Welcome</vt:lpstr>
      <vt:lpstr>Outline of Today’s Webinar</vt:lpstr>
      <vt:lpstr>DEED Overview</vt:lpstr>
      <vt:lpstr>Notes About Funding Availability</vt:lpstr>
      <vt:lpstr>Legal and Statutory Requirements of the MN Youthbuild Program</vt:lpstr>
      <vt:lpstr>Eligible Youth Population to be Served</vt:lpstr>
      <vt:lpstr>Economically disadvantaged, defined</vt:lpstr>
      <vt:lpstr>Students Eligible for the Graduation Incentives Program</vt:lpstr>
      <vt:lpstr>Required Program Services to Youth</vt:lpstr>
      <vt:lpstr>Eligible Construction and Rehabilitation Projects  under M.S. 116L.361-116L.366</vt:lpstr>
      <vt:lpstr>Local Partnerships</vt:lpstr>
      <vt:lpstr> Wage Payments and  Child Labor Laws and Davis Bacon Act</vt:lpstr>
      <vt:lpstr>The MN Youthbuild Program is recognized by MN Department of Labor and Industry (DLI) as an approved training program under MN Rules 5200.0930. This currently exempts 16- and 17-year-old Youthbuild participants from certain prohibited work activities under state law.  However, grantees must meet hazardous occupation exemptions under federal child labor law.  Applicants who wish to serve 16- and 17-year-old youth and pay youth wages for construction training/work experience must understand and comply with state and federal child labor laws concerning hazardous occupations and equipment.   </vt:lpstr>
      <vt:lpstr>PowerPoint Presentation</vt:lpstr>
      <vt:lpstr>Stipend Payments to Youth</vt:lpstr>
      <vt:lpstr>Incentive or Bonus Payments to Youth</vt:lpstr>
      <vt:lpstr>MN Youthbuild Website</vt:lpstr>
      <vt:lpstr>Reporting Requirements</vt:lpstr>
      <vt:lpstr>Required Reporting by Grantees</vt:lpstr>
      <vt:lpstr>Quarterly Report Requirements</vt:lpstr>
      <vt:lpstr>Quarterly Report Narrative</vt:lpstr>
      <vt:lpstr>Quarterly Reporting of Data</vt:lpstr>
      <vt:lpstr>Individual Participant Database Reporting</vt:lpstr>
      <vt:lpstr>Individual Database Reporting Requirements:</vt:lpstr>
      <vt:lpstr>Data Privacy and Equal Opportunity</vt:lpstr>
      <vt:lpstr>Financial Expectations</vt:lpstr>
      <vt:lpstr>Required Matching Funds  </vt:lpstr>
      <vt:lpstr>Required Matching Funds continued </vt:lpstr>
      <vt:lpstr>General Cost Guidance</vt:lpstr>
      <vt:lpstr>General Cost Guidance, continued</vt:lpstr>
      <vt:lpstr>Cost Allocation</vt:lpstr>
      <vt:lpstr>MN Youthbuild Program Cost Categories</vt:lpstr>
      <vt:lpstr>MN Youthbuild Program Cost Categories</vt:lpstr>
      <vt:lpstr>MN Youthbuild Cost Categories</vt:lpstr>
      <vt:lpstr>MN Youthbuild Cost Categories (2)</vt:lpstr>
      <vt:lpstr>MN Youthbuild Cost Categories</vt:lpstr>
      <vt:lpstr>MN Youthbuild Cost Categories</vt:lpstr>
      <vt:lpstr>PowerPoint Presentation</vt:lpstr>
      <vt:lpstr>Reimbursements</vt:lpstr>
      <vt:lpstr>Reimbursement Payment Request</vt:lpstr>
      <vt:lpstr>Reimbursements, continued</vt:lpstr>
      <vt:lpstr>PowerPoint Presentation</vt:lpstr>
      <vt:lpstr>Monitoring</vt:lpstr>
      <vt:lpstr>Monitoring</vt:lpstr>
      <vt:lpstr>Monitoring Timeline</vt:lpstr>
      <vt:lpstr>File Review</vt:lpstr>
      <vt:lpstr>Financial Reconciliation</vt:lpstr>
      <vt:lpstr>Financial Reconciliation, continued</vt:lpstr>
      <vt:lpstr>General ledger example</vt:lpstr>
      <vt:lpstr>Subgrantee Monitoring</vt:lpstr>
      <vt:lpstr>Youth Monitoring Team</vt:lpstr>
      <vt:lpstr>Technical Assistance</vt:lpstr>
      <vt:lpstr>Technical Assistance</vt:lpstr>
      <vt:lpstr>Technical Assistance</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DEED PowerPoint Presentation</dc:title>
  <dc:creator>Heidi A Johnson</dc:creator>
  <cp:lastModifiedBy>Riviera, David (He/They) (DEED)</cp:lastModifiedBy>
  <cp:revision>124</cp:revision>
  <cp:lastPrinted>2019-10-16T16:36:10Z</cp:lastPrinted>
  <dcterms:created xsi:type="dcterms:W3CDTF">2018-05-09T16:28:15Z</dcterms:created>
  <dcterms:modified xsi:type="dcterms:W3CDTF">2026-07-08T19:56:16Z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0x010100518E07AC92A0654782145F583119C152</vt:lpwstr>
  </property>
</Properties>
</file>