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56" r:id="rId2"/>
    <p:sldId id="258" r:id="rId3"/>
    <p:sldId id="260" r:id="rId4"/>
    <p:sldId id="261" r:id="rId5"/>
    <p:sldId id="262" r:id="rId6"/>
    <p:sldId id="316" r:id="rId7"/>
    <p:sldId id="376" r:id="rId8"/>
    <p:sldId id="348" r:id="rId9"/>
    <p:sldId id="368" r:id="rId10"/>
    <p:sldId id="347" r:id="rId11"/>
    <p:sldId id="374" r:id="rId12"/>
    <p:sldId id="362" r:id="rId13"/>
    <p:sldId id="317" r:id="rId14"/>
    <p:sldId id="356" r:id="rId15"/>
    <p:sldId id="365" r:id="rId16"/>
    <p:sldId id="279" r:id="rId17"/>
    <p:sldId id="384" r:id="rId18"/>
    <p:sldId id="366" r:id="rId19"/>
    <p:sldId id="383" r:id="rId20"/>
    <p:sldId id="378" r:id="rId21"/>
    <p:sldId id="341" r:id="rId22"/>
    <p:sldId id="375" r:id="rId23"/>
    <p:sldId id="286" r:id="rId24"/>
    <p:sldId id="288" r:id="rId25"/>
    <p:sldId id="327" r:id="rId26"/>
    <p:sldId id="385" r:id="rId27"/>
    <p:sldId id="369" r:id="rId28"/>
    <p:sldId id="370" r:id="rId29"/>
    <p:sldId id="386" r:id="rId30"/>
    <p:sldId id="307" r:id="rId31"/>
    <p:sldId id="328" r:id="rId32"/>
    <p:sldId id="303" r:id="rId33"/>
    <p:sldId id="323" r:id="rId34"/>
    <p:sldId id="324" r:id="rId35"/>
    <p:sldId id="363" r:id="rId36"/>
    <p:sldId id="367" r:id="rId37"/>
    <p:sldId id="391" r:id="rId3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65"/>
    <a:srgbClr val="0000CC"/>
    <a:srgbClr val="E46C0A"/>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3CFDBC-8363-4244-9C29-B45E6FE677F9}" v="138" dt="2025-06-27T17:23:40.6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06" autoAdjust="0"/>
    <p:restoredTop sz="94660"/>
  </p:normalViewPr>
  <p:slideViewPr>
    <p:cSldViewPr snapToGrid="0">
      <p:cViewPr varScale="1">
        <p:scale>
          <a:sx n="79" d="100"/>
          <a:sy n="79" d="100"/>
        </p:scale>
        <p:origin x="974" y="72"/>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002" cy="462721"/>
          </a:xfrm>
          <a:prstGeom prst="rect">
            <a:avLst/>
          </a:prstGeom>
        </p:spPr>
        <p:txBody>
          <a:bodyPr vert="horz" lIns="87487" tIns="43744" rIns="87487" bIns="43744" rtlCol="0"/>
          <a:lstStyle>
            <a:lvl1pPr algn="l">
              <a:defRPr sz="1200"/>
            </a:lvl1pPr>
          </a:lstStyle>
          <a:p>
            <a:endParaRPr lang="en-US" dirty="0"/>
          </a:p>
        </p:txBody>
      </p:sp>
      <p:sp>
        <p:nvSpPr>
          <p:cNvPr id="3" name="Date Placeholder 2"/>
          <p:cNvSpPr>
            <a:spLocks noGrp="1"/>
          </p:cNvSpPr>
          <p:nvPr>
            <p:ph type="dt" sz="quarter" idx="1"/>
          </p:nvPr>
        </p:nvSpPr>
        <p:spPr>
          <a:xfrm>
            <a:off x="3936566" y="0"/>
            <a:ext cx="3012002" cy="462721"/>
          </a:xfrm>
          <a:prstGeom prst="rect">
            <a:avLst/>
          </a:prstGeom>
        </p:spPr>
        <p:txBody>
          <a:bodyPr vert="horz" lIns="87487" tIns="43744" rIns="87487" bIns="43744" rtlCol="0"/>
          <a:lstStyle>
            <a:lvl1pPr algn="r">
              <a:defRPr sz="1200"/>
            </a:lvl1pPr>
          </a:lstStyle>
          <a:p>
            <a:fld id="{7A795C9A-5EA2-475A-8CB7-64717C3057A4}" type="datetimeFigureOut">
              <a:rPr lang="en-US" smtClean="0"/>
              <a:t>6/26/2025</a:t>
            </a:fld>
            <a:endParaRPr lang="en-US" dirty="0"/>
          </a:p>
        </p:txBody>
      </p:sp>
      <p:sp>
        <p:nvSpPr>
          <p:cNvPr id="4" name="Footer Placeholder 3"/>
          <p:cNvSpPr>
            <a:spLocks noGrp="1"/>
          </p:cNvSpPr>
          <p:nvPr>
            <p:ph type="ftr" sz="quarter" idx="2"/>
          </p:nvPr>
        </p:nvSpPr>
        <p:spPr>
          <a:xfrm>
            <a:off x="0" y="8773355"/>
            <a:ext cx="3012002" cy="462720"/>
          </a:xfrm>
          <a:prstGeom prst="rect">
            <a:avLst/>
          </a:prstGeom>
        </p:spPr>
        <p:txBody>
          <a:bodyPr vert="horz" lIns="87487" tIns="43744" rIns="87487" bIns="437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566" y="8773355"/>
            <a:ext cx="3012002" cy="462720"/>
          </a:xfrm>
          <a:prstGeom prst="rect">
            <a:avLst/>
          </a:prstGeom>
        </p:spPr>
        <p:txBody>
          <a:bodyPr vert="horz" lIns="87487" tIns="43744" rIns="87487" bIns="43744" rtlCol="0" anchor="b"/>
          <a:lstStyle>
            <a:lvl1pPr algn="r">
              <a:defRPr sz="1200"/>
            </a:lvl1pPr>
          </a:lstStyle>
          <a:p>
            <a:fld id="{17935555-5090-4A25-9181-562246BE223C}" type="slidenum">
              <a:rPr lang="en-US" smtClean="0"/>
              <a:t>‹#›</a:t>
            </a:fld>
            <a:endParaRPr lang="en-US" dirty="0"/>
          </a:p>
        </p:txBody>
      </p:sp>
    </p:spTree>
    <p:extLst>
      <p:ext uri="{BB962C8B-B14F-4D97-AF65-F5344CB8AC3E}">
        <p14:creationId xmlns:p14="http://schemas.microsoft.com/office/powerpoint/2010/main" val="3101509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329" cy="463696"/>
          </a:xfrm>
          <a:prstGeom prst="rect">
            <a:avLst/>
          </a:prstGeom>
        </p:spPr>
        <p:txBody>
          <a:bodyPr vert="horz" lIns="90763" tIns="45382" rIns="90763" bIns="45382" rtlCol="0"/>
          <a:lstStyle>
            <a:lvl1pPr algn="l">
              <a:defRPr sz="1200"/>
            </a:lvl1pPr>
          </a:lstStyle>
          <a:p>
            <a:endParaRPr lang="en-US" dirty="0"/>
          </a:p>
        </p:txBody>
      </p:sp>
      <p:sp>
        <p:nvSpPr>
          <p:cNvPr id="3" name="Date Placeholder 2"/>
          <p:cNvSpPr>
            <a:spLocks noGrp="1"/>
          </p:cNvSpPr>
          <p:nvPr>
            <p:ph type="dt" idx="1"/>
          </p:nvPr>
        </p:nvSpPr>
        <p:spPr>
          <a:xfrm>
            <a:off x="3936173" y="1"/>
            <a:ext cx="3012329" cy="463696"/>
          </a:xfrm>
          <a:prstGeom prst="rect">
            <a:avLst/>
          </a:prstGeom>
        </p:spPr>
        <p:txBody>
          <a:bodyPr vert="horz" lIns="90763" tIns="45382" rIns="90763" bIns="45382" rtlCol="0"/>
          <a:lstStyle>
            <a:lvl1pPr algn="r">
              <a:defRPr sz="1200"/>
            </a:lvl1pPr>
          </a:lstStyle>
          <a:p>
            <a:fld id="{1201207C-CFE0-4811-BAE2-1739153980E0}" type="datetimeFigureOut">
              <a:rPr lang="en-US" smtClean="0"/>
              <a:t>6/26/2025</a:t>
            </a:fld>
            <a:endParaRPr lang="en-US" dirty="0"/>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0763" tIns="45382" rIns="90763" bIns="45382" rtlCol="0" anchor="ctr"/>
          <a:lstStyle/>
          <a:p>
            <a:endParaRPr lang="en-US" dirty="0"/>
          </a:p>
        </p:txBody>
      </p:sp>
      <p:sp>
        <p:nvSpPr>
          <p:cNvPr id="5" name="Notes Placeholder 4"/>
          <p:cNvSpPr>
            <a:spLocks noGrp="1"/>
          </p:cNvSpPr>
          <p:nvPr>
            <p:ph type="body" sz="quarter" idx="3"/>
          </p:nvPr>
        </p:nvSpPr>
        <p:spPr>
          <a:xfrm>
            <a:off x="695637" y="4444546"/>
            <a:ext cx="5558801" cy="3637020"/>
          </a:xfrm>
          <a:prstGeom prst="rect">
            <a:avLst/>
          </a:prstGeom>
        </p:spPr>
        <p:txBody>
          <a:bodyPr vert="horz" lIns="90763" tIns="45382" rIns="90763" bIns="453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379"/>
            <a:ext cx="3012329" cy="463696"/>
          </a:xfrm>
          <a:prstGeom prst="rect">
            <a:avLst/>
          </a:prstGeom>
        </p:spPr>
        <p:txBody>
          <a:bodyPr vert="horz" lIns="90763" tIns="45382" rIns="90763" bIns="453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173" y="8772379"/>
            <a:ext cx="3012329" cy="463696"/>
          </a:xfrm>
          <a:prstGeom prst="rect">
            <a:avLst/>
          </a:prstGeom>
        </p:spPr>
        <p:txBody>
          <a:bodyPr vert="horz" lIns="90763" tIns="45382" rIns="90763" bIns="45382" rtlCol="0" anchor="b"/>
          <a:lstStyle>
            <a:lvl1pPr algn="r">
              <a:defRPr sz="1200"/>
            </a:lvl1pPr>
          </a:lstStyle>
          <a:p>
            <a:fld id="{A388F102-E8D4-4AB7-B1BE-9B68D8414F31}" type="slidenum">
              <a:rPr lang="en-US" smtClean="0"/>
              <a:t>‹#›</a:t>
            </a:fld>
            <a:endParaRPr lang="en-US" dirty="0"/>
          </a:p>
        </p:txBody>
      </p:sp>
    </p:spTree>
    <p:extLst>
      <p:ext uri="{BB962C8B-B14F-4D97-AF65-F5344CB8AC3E}">
        <p14:creationId xmlns:p14="http://schemas.microsoft.com/office/powerpoint/2010/main" val="201944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1</a:t>
            </a:fld>
            <a:endParaRPr lang="en-US" dirty="0"/>
          </a:p>
        </p:txBody>
      </p:sp>
    </p:spTree>
    <p:extLst>
      <p:ext uri="{BB962C8B-B14F-4D97-AF65-F5344CB8AC3E}">
        <p14:creationId xmlns:p14="http://schemas.microsoft.com/office/powerpoint/2010/main" val="2994132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12</a:t>
            </a:fld>
            <a:endParaRPr lang="en-US" dirty="0"/>
          </a:p>
        </p:txBody>
      </p:sp>
      <p:sp>
        <p:nvSpPr>
          <p:cNvPr id="5" name="Date Placeholder 4"/>
          <p:cNvSpPr>
            <a:spLocks noGrp="1"/>
          </p:cNvSpPr>
          <p:nvPr>
            <p:ph type="dt" idx="11"/>
          </p:nvPr>
        </p:nvSpPr>
        <p:spPr/>
        <p:txBody>
          <a:bodyPr/>
          <a:lstStyle/>
          <a:p>
            <a:fld id="{0003E6CB-0C38-421F-8E25-EED98C991EDE}" type="datetime1">
              <a:rPr lang="en-US" smtClean="0"/>
              <a:t>6/26/2025</a:t>
            </a:fld>
            <a:endParaRPr lang="en-US" dirty="0"/>
          </a:p>
        </p:txBody>
      </p:sp>
    </p:spTree>
    <p:extLst>
      <p:ext uri="{BB962C8B-B14F-4D97-AF65-F5344CB8AC3E}">
        <p14:creationId xmlns:p14="http://schemas.microsoft.com/office/powerpoint/2010/main" val="322359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13</a:t>
            </a:fld>
            <a:endParaRPr lang="en-US" dirty="0"/>
          </a:p>
        </p:txBody>
      </p:sp>
      <p:sp>
        <p:nvSpPr>
          <p:cNvPr id="5" name="Date Placeholder 4"/>
          <p:cNvSpPr>
            <a:spLocks noGrp="1"/>
          </p:cNvSpPr>
          <p:nvPr>
            <p:ph type="dt" idx="11"/>
          </p:nvPr>
        </p:nvSpPr>
        <p:spPr/>
        <p:txBody>
          <a:bodyPr/>
          <a:lstStyle/>
          <a:p>
            <a:fld id="{9AA25077-E12D-4E78-B39D-60926DE27B83}" type="datetime1">
              <a:rPr lang="en-US" smtClean="0"/>
              <a:t>6/26/2025</a:t>
            </a:fld>
            <a:endParaRPr lang="en-US" dirty="0"/>
          </a:p>
        </p:txBody>
      </p:sp>
    </p:spTree>
    <p:extLst>
      <p:ext uri="{BB962C8B-B14F-4D97-AF65-F5344CB8AC3E}">
        <p14:creationId xmlns:p14="http://schemas.microsoft.com/office/powerpoint/2010/main" val="235683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16</a:t>
            </a:fld>
            <a:endParaRPr lang="en-US" dirty="0"/>
          </a:p>
        </p:txBody>
      </p:sp>
    </p:spTree>
    <p:extLst>
      <p:ext uri="{BB962C8B-B14F-4D97-AF65-F5344CB8AC3E}">
        <p14:creationId xmlns:p14="http://schemas.microsoft.com/office/powerpoint/2010/main" val="2012914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17</a:t>
            </a:fld>
            <a:endParaRPr lang="en-US" dirty="0"/>
          </a:p>
        </p:txBody>
      </p:sp>
    </p:spTree>
    <p:extLst>
      <p:ext uri="{BB962C8B-B14F-4D97-AF65-F5344CB8AC3E}">
        <p14:creationId xmlns:p14="http://schemas.microsoft.com/office/powerpoint/2010/main" val="1091251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22</a:t>
            </a:fld>
            <a:endParaRPr lang="en-US" dirty="0"/>
          </a:p>
        </p:txBody>
      </p:sp>
    </p:spTree>
    <p:extLst>
      <p:ext uri="{BB962C8B-B14F-4D97-AF65-F5344CB8AC3E}">
        <p14:creationId xmlns:p14="http://schemas.microsoft.com/office/powerpoint/2010/main" val="2875849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23</a:t>
            </a:fld>
            <a:endParaRPr lang="en-US" dirty="0"/>
          </a:p>
        </p:txBody>
      </p:sp>
    </p:spTree>
    <p:extLst>
      <p:ext uri="{BB962C8B-B14F-4D97-AF65-F5344CB8AC3E}">
        <p14:creationId xmlns:p14="http://schemas.microsoft.com/office/powerpoint/2010/main" val="101961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24</a:t>
            </a:fld>
            <a:endParaRPr lang="en-US" dirty="0"/>
          </a:p>
        </p:txBody>
      </p:sp>
    </p:spTree>
    <p:extLst>
      <p:ext uri="{BB962C8B-B14F-4D97-AF65-F5344CB8AC3E}">
        <p14:creationId xmlns:p14="http://schemas.microsoft.com/office/powerpoint/2010/main" val="3498829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25</a:t>
            </a:fld>
            <a:endParaRPr lang="en-US" dirty="0"/>
          </a:p>
        </p:txBody>
      </p:sp>
    </p:spTree>
    <p:extLst>
      <p:ext uri="{BB962C8B-B14F-4D97-AF65-F5344CB8AC3E}">
        <p14:creationId xmlns:p14="http://schemas.microsoft.com/office/powerpoint/2010/main" val="109222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26</a:t>
            </a:fld>
            <a:endParaRPr lang="en-US" dirty="0"/>
          </a:p>
        </p:txBody>
      </p:sp>
    </p:spTree>
    <p:extLst>
      <p:ext uri="{BB962C8B-B14F-4D97-AF65-F5344CB8AC3E}">
        <p14:creationId xmlns:p14="http://schemas.microsoft.com/office/powerpoint/2010/main" val="290273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27</a:t>
            </a:fld>
            <a:endParaRPr lang="en-US" dirty="0"/>
          </a:p>
        </p:txBody>
      </p:sp>
    </p:spTree>
    <p:extLst>
      <p:ext uri="{BB962C8B-B14F-4D97-AF65-F5344CB8AC3E}">
        <p14:creationId xmlns:p14="http://schemas.microsoft.com/office/powerpoint/2010/main" val="239851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2</a:t>
            </a:fld>
            <a:endParaRPr lang="en-US" dirty="0"/>
          </a:p>
        </p:txBody>
      </p:sp>
    </p:spTree>
    <p:extLst>
      <p:ext uri="{BB962C8B-B14F-4D97-AF65-F5344CB8AC3E}">
        <p14:creationId xmlns:p14="http://schemas.microsoft.com/office/powerpoint/2010/main" val="1708200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28</a:t>
            </a:fld>
            <a:endParaRPr lang="en-US" dirty="0"/>
          </a:p>
        </p:txBody>
      </p:sp>
    </p:spTree>
    <p:extLst>
      <p:ext uri="{BB962C8B-B14F-4D97-AF65-F5344CB8AC3E}">
        <p14:creationId xmlns:p14="http://schemas.microsoft.com/office/powerpoint/2010/main" val="1589877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29</a:t>
            </a:fld>
            <a:endParaRPr lang="en-US" dirty="0"/>
          </a:p>
        </p:txBody>
      </p:sp>
    </p:spTree>
    <p:extLst>
      <p:ext uri="{BB962C8B-B14F-4D97-AF65-F5344CB8AC3E}">
        <p14:creationId xmlns:p14="http://schemas.microsoft.com/office/powerpoint/2010/main" val="2380466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30</a:t>
            </a:fld>
            <a:endParaRPr lang="en-US" dirty="0"/>
          </a:p>
        </p:txBody>
      </p:sp>
    </p:spTree>
    <p:extLst>
      <p:ext uri="{BB962C8B-B14F-4D97-AF65-F5344CB8AC3E}">
        <p14:creationId xmlns:p14="http://schemas.microsoft.com/office/powerpoint/2010/main" val="2335306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31</a:t>
            </a:fld>
            <a:endParaRPr lang="en-US" dirty="0"/>
          </a:p>
        </p:txBody>
      </p:sp>
    </p:spTree>
    <p:extLst>
      <p:ext uri="{BB962C8B-B14F-4D97-AF65-F5344CB8AC3E}">
        <p14:creationId xmlns:p14="http://schemas.microsoft.com/office/powerpoint/2010/main" val="3688186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32</a:t>
            </a:fld>
            <a:endParaRPr lang="en-US" dirty="0"/>
          </a:p>
        </p:txBody>
      </p:sp>
    </p:spTree>
    <p:extLst>
      <p:ext uri="{BB962C8B-B14F-4D97-AF65-F5344CB8AC3E}">
        <p14:creationId xmlns:p14="http://schemas.microsoft.com/office/powerpoint/2010/main" val="4046851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33</a:t>
            </a:fld>
            <a:endParaRPr lang="en-US" dirty="0"/>
          </a:p>
        </p:txBody>
      </p:sp>
    </p:spTree>
    <p:extLst>
      <p:ext uri="{BB962C8B-B14F-4D97-AF65-F5344CB8AC3E}">
        <p14:creationId xmlns:p14="http://schemas.microsoft.com/office/powerpoint/2010/main" val="588371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34</a:t>
            </a:fld>
            <a:endParaRPr lang="en-US" dirty="0"/>
          </a:p>
        </p:txBody>
      </p:sp>
      <p:sp>
        <p:nvSpPr>
          <p:cNvPr id="5" name="Date Placeholder 4"/>
          <p:cNvSpPr>
            <a:spLocks noGrp="1"/>
          </p:cNvSpPr>
          <p:nvPr>
            <p:ph type="dt" idx="11"/>
          </p:nvPr>
        </p:nvSpPr>
        <p:spPr/>
        <p:txBody>
          <a:bodyPr/>
          <a:lstStyle/>
          <a:p>
            <a:fld id="{AF2A4122-8C67-4632-8271-1D8F133E6966}" type="datetime1">
              <a:rPr lang="en-US" smtClean="0"/>
              <a:t>6/26/2025</a:t>
            </a:fld>
            <a:endParaRPr lang="en-US" dirty="0"/>
          </a:p>
        </p:txBody>
      </p:sp>
    </p:spTree>
    <p:extLst>
      <p:ext uri="{BB962C8B-B14F-4D97-AF65-F5344CB8AC3E}">
        <p14:creationId xmlns:p14="http://schemas.microsoft.com/office/powerpoint/2010/main" val="1184971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35</a:t>
            </a:fld>
            <a:endParaRPr lang="en-US" dirty="0"/>
          </a:p>
        </p:txBody>
      </p:sp>
      <p:sp>
        <p:nvSpPr>
          <p:cNvPr id="5" name="Date Placeholder 4"/>
          <p:cNvSpPr>
            <a:spLocks noGrp="1"/>
          </p:cNvSpPr>
          <p:nvPr>
            <p:ph type="dt" idx="11"/>
          </p:nvPr>
        </p:nvSpPr>
        <p:spPr/>
        <p:txBody>
          <a:bodyPr/>
          <a:lstStyle/>
          <a:p>
            <a:fld id="{0003E6CB-0C38-421F-8E25-EED98C991EDE}" type="datetime1">
              <a:rPr lang="en-US" smtClean="0"/>
              <a:t>6/26/2025</a:t>
            </a:fld>
            <a:endParaRPr lang="en-US" dirty="0"/>
          </a:p>
        </p:txBody>
      </p:sp>
    </p:spTree>
    <p:extLst>
      <p:ext uri="{BB962C8B-B14F-4D97-AF65-F5344CB8AC3E}">
        <p14:creationId xmlns:p14="http://schemas.microsoft.com/office/powerpoint/2010/main" val="1125221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36</a:t>
            </a:fld>
            <a:endParaRPr lang="en-US" dirty="0"/>
          </a:p>
        </p:txBody>
      </p:sp>
      <p:sp>
        <p:nvSpPr>
          <p:cNvPr id="5" name="Date Placeholder 4"/>
          <p:cNvSpPr>
            <a:spLocks noGrp="1"/>
          </p:cNvSpPr>
          <p:nvPr>
            <p:ph type="dt" idx="11"/>
          </p:nvPr>
        </p:nvSpPr>
        <p:spPr/>
        <p:txBody>
          <a:bodyPr/>
          <a:lstStyle/>
          <a:p>
            <a:fld id="{78A9FBC8-99F2-41AA-B2AC-F4F71DF50CFB}" type="datetime1">
              <a:rPr lang="en-US" smtClean="0"/>
              <a:t>6/26/2025</a:t>
            </a:fld>
            <a:endParaRPr lang="en-US" dirty="0"/>
          </a:p>
        </p:txBody>
      </p:sp>
    </p:spTree>
    <p:extLst>
      <p:ext uri="{BB962C8B-B14F-4D97-AF65-F5344CB8AC3E}">
        <p14:creationId xmlns:p14="http://schemas.microsoft.com/office/powerpoint/2010/main" val="3302273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3</a:t>
            </a:fld>
            <a:endParaRPr lang="en-US" dirty="0"/>
          </a:p>
        </p:txBody>
      </p:sp>
    </p:spTree>
    <p:extLst>
      <p:ext uri="{BB962C8B-B14F-4D97-AF65-F5344CB8AC3E}">
        <p14:creationId xmlns:p14="http://schemas.microsoft.com/office/powerpoint/2010/main" val="181825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4</a:t>
            </a:fld>
            <a:endParaRPr lang="en-US" dirty="0"/>
          </a:p>
        </p:txBody>
      </p:sp>
    </p:spTree>
    <p:extLst>
      <p:ext uri="{BB962C8B-B14F-4D97-AF65-F5344CB8AC3E}">
        <p14:creationId xmlns:p14="http://schemas.microsoft.com/office/powerpoint/2010/main" val="2231507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5</a:t>
            </a:fld>
            <a:endParaRPr lang="en-US" dirty="0"/>
          </a:p>
        </p:txBody>
      </p:sp>
    </p:spTree>
    <p:extLst>
      <p:ext uri="{BB962C8B-B14F-4D97-AF65-F5344CB8AC3E}">
        <p14:creationId xmlns:p14="http://schemas.microsoft.com/office/powerpoint/2010/main" val="298317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6</a:t>
            </a:fld>
            <a:endParaRPr lang="en-US" dirty="0"/>
          </a:p>
        </p:txBody>
      </p:sp>
    </p:spTree>
    <p:extLst>
      <p:ext uri="{BB962C8B-B14F-4D97-AF65-F5344CB8AC3E}">
        <p14:creationId xmlns:p14="http://schemas.microsoft.com/office/powerpoint/2010/main" val="73899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7</a:t>
            </a:fld>
            <a:endParaRPr lang="en-US" dirty="0"/>
          </a:p>
        </p:txBody>
      </p:sp>
    </p:spTree>
    <p:extLst>
      <p:ext uri="{BB962C8B-B14F-4D97-AF65-F5344CB8AC3E}">
        <p14:creationId xmlns:p14="http://schemas.microsoft.com/office/powerpoint/2010/main" val="168315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8</a:t>
            </a:fld>
            <a:endParaRPr lang="en-US" dirty="0"/>
          </a:p>
        </p:txBody>
      </p:sp>
      <p:sp>
        <p:nvSpPr>
          <p:cNvPr id="5" name="Date Placeholder 4"/>
          <p:cNvSpPr>
            <a:spLocks noGrp="1"/>
          </p:cNvSpPr>
          <p:nvPr>
            <p:ph type="dt" idx="11"/>
          </p:nvPr>
        </p:nvSpPr>
        <p:spPr/>
        <p:txBody>
          <a:bodyPr/>
          <a:lstStyle/>
          <a:p>
            <a:fld id="{4A519E3C-D55E-4611-A09F-2AFDE3951A11}" type="datetime1">
              <a:rPr lang="en-US" smtClean="0"/>
              <a:t>6/26/2025</a:t>
            </a:fld>
            <a:endParaRPr lang="en-US" dirty="0"/>
          </a:p>
        </p:txBody>
      </p:sp>
    </p:spTree>
    <p:extLst>
      <p:ext uri="{BB962C8B-B14F-4D97-AF65-F5344CB8AC3E}">
        <p14:creationId xmlns:p14="http://schemas.microsoft.com/office/powerpoint/2010/main" val="2627592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88F102-E8D4-4AB7-B1BE-9B68D8414F31}" type="slidenum">
              <a:rPr lang="en-US" smtClean="0"/>
              <a:t>9</a:t>
            </a:fld>
            <a:endParaRPr lang="en-US" dirty="0"/>
          </a:p>
        </p:txBody>
      </p:sp>
    </p:spTree>
    <p:extLst>
      <p:ext uri="{BB962C8B-B14F-4D97-AF65-F5344CB8AC3E}">
        <p14:creationId xmlns:p14="http://schemas.microsoft.com/office/powerpoint/2010/main" val="2528402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Official logo and cover slide of Minnesota Employment and Economic Development." title="Minnesota Employment and Economic Develop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itle 1"/>
          <p:cNvSpPr>
            <a:spLocks noGrp="1"/>
          </p:cNvSpPr>
          <p:nvPr>
            <p:ph type="ctrTitle"/>
          </p:nvPr>
        </p:nvSpPr>
        <p:spPr>
          <a:xfrm>
            <a:off x="609600" y="3276600"/>
            <a:ext cx="10769600" cy="800100"/>
          </a:xfrm>
        </p:spPr>
        <p:txBody>
          <a:bodyPr>
            <a:normAutofit/>
          </a:bodyPr>
          <a:lstStyle>
            <a:lvl1pPr algn="ctr">
              <a:defRPr sz="3600" b="1">
                <a:solidFill>
                  <a:srgbClr val="003865"/>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4319868"/>
            <a:ext cx="10769600" cy="762000"/>
          </a:xfrm>
        </p:spPr>
        <p:txBody>
          <a:bodyPr>
            <a:normAutofit/>
          </a:bodyPr>
          <a:lstStyle>
            <a:lvl1pPr marL="0" indent="0" algn="ctr">
              <a:buNone/>
              <a:defRPr sz="2400">
                <a:solidFill>
                  <a:srgbClr val="0038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72B20D-ACEF-4712-AED5-40B0BE659A9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0CDB00-2D61-4BF6-AFF9-4B5C11325907}" type="slidenum">
              <a:rPr lang="en-US" smtClean="0"/>
              <a:t>‹#›</a:t>
            </a:fld>
            <a:endParaRPr lang="en-US" dirty="0"/>
          </a:p>
        </p:txBody>
      </p:sp>
    </p:spTree>
    <p:extLst>
      <p:ext uri="{BB962C8B-B14F-4D97-AF65-F5344CB8AC3E}">
        <p14:creationId xmlns:p14="http://schemas.microsoft.com/office/powerpoint/2010/main" val="3814277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72B20D-ACEF-4712-AED5-40B0BE659A9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0CDB00-2D61-4BF6-AFF9-4B5C11325907}" type="slidenum">
              <a:rPr lang="en-US" smtClean="0"/>
              <a:t>‹#›</a:t>
            </a:fld>
            <a:endParaRPr lang="en-US" dirty="0"/>
          </a:p>
        </p:txBody>
      </p:sp>
    </p:spTree>
    <p:extLst>
      <p:ext uri="{BB962C8B-B14F-4D97-AF65-F5344CB8AC3E}">
        <p14:creationId xmlns:p14="http://schemas.microsoft.com/office/powerpoint/2010/main" val="190659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72B20D-ACEF-4712-AED5-40B0BE659A9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0CDB00-2D61-4BF6-AFF9-4B5C11325907}" type="slidenum">
              <a:rPr lang="en-US" smtClean="0"/>
              <a:t>‹#›</a:t>
            </a:fld>
            <a:endParaRPr lang="en-US" dirty="0"/>
          </a:p>
        </p:txBody>
      </p:sp>
    </p:spTree>
    <p:extLst>
      <p:ext uri="{BB962C8B-B14F-4D97-AF65-F5344CB8AC3E}">
        <p14:creationId xmlns:p14="http://schemas.microsoft.com/office/powerpoint/2010/main" val="2259491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Background slide image with Minnesota Employment and Economic Development logo in lower right corner" title="Background image and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itle 1"/>
          <p:cNvSpPr>
            <a:spLocks noGrp="1"/>
          </p:cNvSpPr>
          <p:nvPr>
            <p:ph type="title"/>
          </p:nvPr>
        </p:nvSpPr>
        <p:spPr>
          <a:xfrm>
            <a:off x="609600" y="609600"/>
            <a:ext cx="10972800" cy="990600"/>
          </a:xfrm>
        </p:spPr>
        <p:txBody>
          <a:bodyPr>
            <a:normAutofit/>
          </a:bodyPr>
          <a:lstStyle>
            <a:lvl1pPr algn="l">
              <a:defRPr sz="38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2057401"/>
            <a:ext cx="10972800" cy="4826267"/>
          </a:xfrm>
        </p:spPr>
        <p:txBody>
          <a:bodyPr/>
          <a:lstStyle>
            <a:lvl1pPr>
              <a:buClr>
                <a:schemeClr val="accent3"/>
              </a:buClr>
              <a:defRPr>
                <a:solidFill>
                  <a:srgbClr val="003865"/>
                </a:solidFill>
              </a:defRPr>
            </a:lvl1pPr>
            <a:lvl2pPr>
              <a:buClr>
                <a:schemeClr val="accent3"/>
              </a:buClr>
              <a:defRPr>
                <a:solidFill>
                  <a:srgbClr val="003865"/>
                </a:solidFill>
              </a:defRPr>
            </a:lvl2pPr>
            <a:lvl3pPr>
              <a:buClr>
                <a:schemeClr val="accent3"/>
              </a:buClr>
              <a:defRPr>
                <a:solidFill>
                  <a:srgbClr val="003865"/>
                </a:solidFill>
              </a:defRPr>
            </a:lvl3pPr>
            <a:lvl4pPr>
              <a:buClr>
                <a:schemeClr val="accent3"/>
              </a:buClr>
              <a:defRPr>
                <a:solidFill>
                  <a:srgbClr val="003865"/>
                </a:solidFill>
              </a:defRPr>
            </a:lvl4pPr>
            <a:lvl5pPr>
              <a:buClr>
                <a:schemeClr val="accent3"/>
              </a:buClr>
              <a:defRPr>
                <a:solidFill>
                  <a:srgbClr val="00386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65600" y="6492876"/>
            <a:ext cx="3860800" cy="365125"/>
          </a:xfrm>
        </p:spPr>
        <p:txBody>
          <a:bodyPr/>
          <a:lstStyle/>
          <a:p>
            <a:endParaRPr lang="en-US" dirty="0"/>
          </a:p>
        </p:txBody>
      </p:sp>
      <p:sp>
        <p:nvSpPr>
          <p:cNvPr id="6" name="Slide Number Placeholder 5"/>
          <p:cNvSpPr>
            <a:spLocks noGrp="1"/>
          </p:cNvSpPr>
          <p:nvPr>
            <p:ph type="sldNum" sz="quarter" idx="12"/>
          </p:nvPr>
        </p:nvSpPr>
        <p:spPr>
          <a:xfrm>
            <a:off x="101600" y="6492876"/>
            <a:ext cx="3556000" cy="365125"/>
          </a:xfrm>
        </p:spPr>
        <p:txBody>
          <a:bodyPr/>
          <a:lstStyle>
            <a:lvl1pPr algn="l">
              <a:defRPr/>
            </a:lvl1pPr>
          </a:lstStyle>
          <a:p>
            <a:fld id="{DC0CDB00-2D61-4BF6-AFF9-4B5C11325907}" type="slidenum">
              <a:rPr lang="en-US" smtClean="0"/>
              <a:t>‹#›</a:t>
            </a:fld>
            <a:endParaRPr lang="en-US" dirty="0"/>
          </a:p>
        </p:txBody>
      </p:sp>
    </p:spTree>
    <p:extLst>
      <p:ext uri="{BB962C8B-B14F-4D97-AF65-F5344CB8AC3E}">
        <p14:creationId xmlns:p14="http://schemas.microsoft.com/office/powerpoint/2010/main" val="2915696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72B20D-ACEF-4712-AED5-40B0BE659A9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0CDB00-2D61-4BF6-AFF9-4B5C11325907}" type="slidenum">
              <a:rPr lang="en-US" smtClean="0"/>
              <a:t>‹#›</a:t>
            </a:fld>
            <a:endParaRPr lang="en-US" dirty="0"/>
          </a:p>
        </p:txBody>
      </p:sp>
    </p:spTree>
    <p:extLst>
      <p:ext uri="{BB962C8B-B14F-4D97-AF65-F5344CB8AC3E}">
        <p14:creationId xmlns:p14="http://schemas.microsoft.com/office/powerpoint/2010/main" val="31193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72B20D-ACEF-4712-AED5-40B0BE659A9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0CDB00-2D61-4BF6-AFF9-4B5C11325907}" type="slidenum">
              <a:rPr lang="en-US" smtClean="0"/>
              <a:t>‹#›</a:t>
            </a:fld>
            <a:endParaRPr lang="en-US" dirty="0"/>
          </a:p>
        </p:txBody>
      </p:sp>
    </p:spTree>
    <p:extLst>
      <p:ext uri="{BB962C8B-B14F-4D97-AF65-F5344CB8AC3E}">
        <p14:creationId xmlns:p14="http://schemas.microsoft.com/office/powerpoint/2010/main" val="295074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72B20D-ACEF-4712-AED5-40B0BE659A90}" type="datetimeFigureOut">
              <a:rPr lang="en-US" smtClean="0"/>
              <a:t>6/26/2025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0CDB00-2D61-4BF6-AFF9-4B5C11325907}" type="slidenum">
              <a:rPr lang="en-US" smtClean="0"/>
              <a:t>‹#›</a:t>
            </a:fld>
            <a:endParaRPr lang="en-US" dirty="0"/>
          </a:p>
        </p:txBody>
      </p:sp>
    </p:spTree>
    <p:extLst>
      <p:ext uri="{BB962C8B-B14F-4D97-AF65-F5344CB8AC3E}">
        <p14:creationId xmlns:p14="http://schemas.microsoft.com/office/powerpoint/2010/main" val="1467469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72B20D-ACEF-4712-AED5-40B0BE659A90}" type="datetimeFigureOut">
              <a:rPr lang="en-US" smtClean="0"/>
              <a:t>6/26/2025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0CDB00-2D61-4BF6-AFF9-4B5C11325907}" type="slidenum">
              <a:rPr lang="en-US" smtClean="0"/>
              <a:t>‹#›</a:t>
            </a:fld>
            <a:endParaRPr lang="en-US" dirty="0"/>
          </a:p>
        </p:txBody>
      </p:sp>
    </p:spTree>
    <p:extLst>
      <p:ext uri="{BB962C8B-B14F-4D97-AF65-F5344CB8AC3E}">
        <p14:creationId xmlns:p14="http://schemas.microsoft.com/office/powerpoint/2010/main" val="2002174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2B20D-ACEF-4712-AED5-40B0BE659A90}" type="datetimeFigureOut">
              <a:rPr lang="en-US" smtClean="0"/>
              <a:t>6/26/2025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0CDB00-2D61-4BF6-AFF9-4B5C11325907}" type="slidenum">
              <a:rPr lang="en-US" smtClean="0"/>
              <a:t>‹#›</a:t>
            </a:fld>
            <a:endParaRPr lang="en-US" dirty="0"/>
          </a:p>
        </p:txBody>
      </p:sp>
    </p:spTree>
    <p:extLst>
      <p:ext uri="{BB962C8B-B14F-4D97-AF65-F5344CB8AC3E}">
        <p14:creationId xmlns:p14="http://schemas.microsoft.com/office/powerpoint/2010/main" val="132129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72B20D-ACEF-4712-AED5-40B0BE659A9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0CDB00-2D61-4BF6-AFF9-4B5C11325907}" type="slidenum">
              <a:rPr lang="en-US" smtClean="0"/>
              <a:t>‹#›</a:t>
            </a:fld>
            <a:endParaRPr lang="en-US" dirty="0"/>
          </a:p>
        </p:txBody>
      </p:sp>
    </p:spTree>
    <p:extLst>
      <p:ext uri="{BB962C8B-B14F-4D97-AF65-F5344CB8AC3E}">
        <p14:creationId xmlns:p14="http://schemas.microsoft.com/office/powerpoint/2010/main" val="169652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72B20D-ACEF-4712-AED5-40B0BE659A9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0CDB00-2D61-4BF6-AFF9-4B5C11325907}" type="slidenum">
              <a:rPr lang="en-US" smtClean="0"/>
              <a:t>‹#›</a:t>
            </a:fld>
            <a:endParaRPr lang="en-US" dirty="0"/>
          </a:p>
        </p:txBody>
      </p:sp>
    </p:spTree>
    <p:extLst>
      <p:ext uri="{BB962C8B-B14F-4D97-AF65-F5344CB8AC3E}">
        <p14:creationId xmlns:p14="http://schemas.microsoft.com/office/powerpoint/2010/main" val="420868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2B20D-ACEF-4712-AED5-40B0BE659A90}" type="datetimeFigureOut">
              <a:rPr lang="en-US" smtClean="0"/>
              <a:t>6/26/2025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CDB00-2D61-4BF6-AFF9-4B5C11325907}" type="slidenum">
              <a:rPr lang="en-US" smtClean="0"/>
              <a:t>‹#›</a:t>
            </a:fld>
            <a:endParaRPr lang="en-US" dirty="0"/>
          </a:p>
        </p:txBody>
      </p:sp>
    </p:spTree>
    <p:extLst>
      <p:ext uri="{BB962C8B-B14F-4D97-AF65-F5344CB8AC3E}">
        <p14:creationId xmlns:p14="http://schemas.microsoft.com/office/powerpoint/2010/main" val="416041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4a"/><Relationship Id="rId7"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5" Type="http://schemas.microsoft.com/office/2007/relationships/media" Target="../media/media3.m4a"/><Relationship Id="rId4" Type="http://schemas.openxmlformats.org/officeDocument/2006/relationships/audio" Target="../media/media2.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hyperlink" Target="mailto:Youth.Team.DEED@state.mn.u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_Form_3._Objectives"/><Relationship Id="rId3" Type="http://schemas.openxmlformats.org/officeDocument/2006/relationships/slideLayout" Target="../slideLayouts/slideLayout2.xml"/><Relationship Id="rId7" Type="http://schemas.openxmlformats.org/officeDocument/2006/relationships/hyperlink" Target="#_Form_2._Narrative"/><Relationship Id="rId12"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_Youth_at_Work"/><Relationship Id="rId11" Type="http://schemas.openxmlformats.org/officeDocument/2006/relationships/hyperlink" Target="#_Form_5._Partnership"/><Relationship Id="rId5" Type="http://schemas.openxmlformats.org/officeDocument/2006/relationships/hyperlink" Target="#_Form_1._Cover"/><Relationship Id="rId10" Type="http://schemas.openxmlformats.org/officeDocument/2006/relationships/hyperlink" Target="#_Form_4b._Budget SFY27"/><Relationship Id="rId4" Type="http://schemas.openxmlformats.org/officeDocument/2006/relationships/notesSlide" Target="../notesSlides/notesSlide12.xml"/><Relationship Id="rId9" Type="http://schemas.openxmlformats.org/officeDocument/2006/relationships/hyperlink" Target="#_Form_4a._Budget SFY26"/></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5.tm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6.tmp"/><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7.tmp"/><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8.tmp"/><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mn.gov/deed/about/contracts/open-rfp.jsp"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mailto:Youth.Team.DEED@state.mn" TargetMode="External"/><Relationship Id="rId5" Type="http://schemas.openxmlformats.org/officeDocument/2006/relationships/hyperlink" Target="mailto:Nancy.Waisanen@state.mn.us"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8" Type="http://schemas.openxmlformats.org/officeDocument/2006/relationships/hyperlink" Target="#_Form_9._Performance"/><Relationship Id="rId3" Type="http://schemas.openxmlformats.org/officeDocument/2006/relationships/slideLayout" Target="../slideLayouts/slideLayout2.xml"/><Relationship Id="rId7" Type="http://schemas.openxmlformats.org/officeDocument/2006/relationships/hyperlink" Target="https://mn.gov/admin/assets/OGM%20Policy%2008-01%20Conflict%20of%20Interest%20in%20State%20Grant-Making%20effective%20date%20January%201%2C%202021_tcm36-442645.docx" TargetMode="External"/><Relationship Id="rId12"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_Form_7._Conflict"/><Relationship Id="rId11" Type="http://schemas.openxmlformats.org/officeDocument/2006/relationships/hyperlink" Target="#_Form_12._Required"/><Relationship Id="rId5" Type="http://schemas.openxmlformats.org/officeDocument/2006/relationships/hyperlink" Target="#_Form_6._Unemployment"/><Relationship Id="rId10" Type="http://schemas.openxmlformats.org/officeDocument/2006/relationships/hyperlink" Target="#_Form_11._Evidence"/><Relationship Id="rId4" Type="http://schemas.openxmlformats.org/officeDocument/2006/relationships/notesSlide" Target="../notesSlides/notesSlide24.xml"/><Relationship Id="rId9" Type="http://schemas.openxmlformats.org/officeDocument/2006/relationships/hyperlink" Target="#_Form_10._No"/></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hyperlink" Target="https://mn.gov/admin/assets/grants_policy_08-06_tcm36-207113.pdf" TargetMode="External"/><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Youth.Team.DEED@state.mn"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s://mn.gov/deed/about/contracts/open-rfp.jsp" TargetMode="External"/><Relationship Id="rId5" Type="http://schemas.openxmlformats.org/officeDocument/2006/relationships/hyperlink" Target="mailto:Youth.Team.DEED@state.mn.us" TargetMode="External"/><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mn.gov/deed/about/contracts/open-rfp.jsp"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www.revisor.mn.gov/statutes/cite/116L.365" TargetMode="External"/><Relationship Id="rId3" Type="http://schemas.openxmlformats.org/officeDocument/2006/relationships/slideLayout" Target="../slideLayouts/slideLayout2.xml"/><Relationship Id="rId7" Type="http://schemas.openxmlformats.org/officeDocument/2006/relationships/hyperlink" Target="https://www.revisor.mn.gov/statutes/cite/116L.361" TargetMode="External"/><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uscode.house.gov/view.xhtml?req=granuleid:USC-1999-title29-section1503&amp;num=0&amp;edition=1999" TargetMode="External"/><Relationship Id="rId5" Type="http://schemas.openxmlformats.org/officeDocument/2006/relationships/hyperlink" Target="https://www.revisor.mn.gov/statutes/cite/124d.68"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scode.house.gov/view.xhtml?req=granuleid:USC-1999-title29-section1503&amp;num=0&amp;edition=1999#1503_2_target"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revisor.mn.gov/statutes/cite/116L.362"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revisor.mn.gov/statutes/cite/116L.364" TargetMode="External"/><Relationship Id="rId5" Type="http://schemas.openxmlformats.org/officeDocument/2006/relationships/hyperlink" Target="mailto:Youth.Team.DEED@state.mn.u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769600" cy="1337733"/>
          </a:xfrm>
        </p:spPr>
        <p:txBody>
          <a:bodyPr>
            <a:normAutofit fontScale="90000"/>
          </a:bodyPr>
          <a:lstStyle/>
          <a:p>
            <a:r>
              <a:rPr lang="en-US" dirty="0"/>
              <a:t>SFY 2026-27</a:t>
            </a:r>
            <a:br>
              <a:rPr lang="en-US" dirty="0"/>
            </a:br>
            <a:r>
              <a:rPr lang="en-US" dirty="0"/>
              <a:t>MN Youthbuild Program Competitive Grants</a:t>
            </a:r>
            <a:br>
              <a:rPr lang="en-US" dirty="0"/>
            </a:br>
            <a:r>
              <a:rPr lang="en-US" dirty="0"/>
              <a:t>Interested Parties Webinar</a:t>
            </a:r>
          </a:p>
        </p:txBody>
      </p:sp>
      <p:sp>
        <p:nvSpPr>
          <p:cNvPr id="3" name="Subtitle 2"/>
          <p:cNvSpPr>
            <a:spLocks noGrp="1"/>
          </p:cNvSpPr>
          <p:nvPr>
            <p:ph type="subTitle" idx="1"/>
          </p:nvPr>
        </p:nvSpPr>
        <p:spPr>
          <a:xfrm>
            <a:off x="609600" y="5318935"/>
            <a:ext cx="10769600" cy="762000"/>
          </a:xfrm>
        </p:spPr>
        <p:txBody>
          <a:bodyPr>
            <a:normAutofit fontScale="92500" lnSpcReduction="10000"/>
          </a:bodyPr>
          <a:lstStyle/>
          <a:p>
            <a:r>
              <a:rPr lang="en-US" dirty="0"/>
              <a:t>DEED Office of Youth Development</a:t>
            </a:r>
          </a:p>
          <a:p>
            <a:r>
              <a:rPr lang="en-US" dirty="0"/>
              <a:t>June 2025</a:t>
            </a:r>
          </a:p>
        </p:txBody>
      </p:sp>
      <p:pic>
        <p:nvPicPr>
          <p:cNvPr id="4" name="MN YB RFP Webinar">
            <a:hlinkClick r:id="" action="ppaction://media"/>
            <a:extLst>
              <a:ext uri="{FF2B5EF4-FFF2-40B4-BE49-F238E27FC236}">
                <a16:creationId xmlns:a16="http://schemas.microsoft.com/office/drawing/2014/main" id="{93BE3E2A-5C30-10F5-86AF-DB270A2149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pic>
        <p:nvPicPr>
          <p:cNvPr id="7" name="Recorded Sound">
            <a:hlinkClick r:id="" action="ppaction://media"/>
            <a:extLst>
              <a:ext uri="{FF2B5EF4-FFF2-40B4-BE49-F238E27FC236}">
                <a16:creationId xmlns:a16="http://schemas.microsoft.com/office/drawing/2014/main" id="{C1910B17-49DA-2C54-8973-8A90B627731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51525" y="3184525"/>
            <a:ext cx="487363" cy="487363"/>
          </a:xfrm>
          <a:prstGeom prst="rect">
            <a:avLst/>
          </a:prstGeom>
        </p:spPr>
      </p:pic>
      <p:pic>
        <p:nvPicPr>
          <p:cNvPr id="19" name="Audio 18">
            <a:hlinkClick r:id="" action="ppaction://media"/>
            <a:extLst>
              <a:ext uri="{FF2B5EF4-FFF2-40B4-BE49-F238E27FC236}">
                <a16:creationId xmlns:a16="http://schemas.microsoft.com/office/drawing/2014/main" id="{44221B4E-7D42-800F-7F36-A26CD626E769}"/>
              </a:ext>
            </a:extLst>
          </p:cNvPr>
          <p:cNvPicPr>
            <a:picLocks noChangeAspect="1"/>
          </p:cNvPicPr>
          <p:nvPr>
            <a:audioFile r:link="rId6"/>
            <p:extLst>
              <p:ext uri="{DAA4B4D4-6D71-4841-9C94-3DE7FCFB9230}">
                <p14:media xmlns:p14="http://schemas.microsoft.com/office/powerpoint/2010/main" r:embed="rId5"/>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0783957"/>
      </p:ext>
    </p:extLst>
  </p:cSld>
  <p:clrMapOvr>
    <a:masterClrMapping/>
  </p:clrMapOvr>
  <mc:AlternateContent xmlns:mc="http://schemas.openxmlformats.org/markup-compatibility/2006">
    <mc:Choice xmlns:p14="http://schemas.microsoft.com/office/powerpoint/2010/main" Requires="p14">
      <p:transition spd="slow" p14:dur="2000" advTm="14286"/>
    </mc:Choice>
    <mc:Fallback>
      <p:transition spd="slow" advTm="1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435" fill="hold"/>
                                        <p:tgtEl>
                                          <p:spTgt spid="4"/>
                                        </p:tgtEl>
                                      </p:cBhvr>
                                    </p:cmd>
                                  </p:childTnLst>
                                </p:cTn>
                              </p:par>
                            </p:childTnLst>
                          </p:cTn>
                        </p:par>
                        <p:par>
                          <p:cTn id="10" fill="hold">
                            <p:stCondLst>
                              <p:cond delay="10435"/>
                            </p:stCondLst>
                            <p:childTnLst>
                              <p:par>
                                <p:cTn id="11" presetID="1" presetClass="mediacall" presetSubtype="0" fill="hold" nodeType="afterEffect">
                                  <p:stCondLst>
                                    <p:cond delay="0"/>
                                  </p:stCondLst>
                                  <p:childTnLst>
                                    <p:cmd type="call" cmd="playFrom(0.0)">
                                      <p:cBhvr>
                                        <p:cTn id="12" dur="39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audio>
              <p:cMediaNode vol="80000">
                <p:cTn id="14" fill="hold" display="0">
                  <p:stCondLst>
                    <p:cond delay="indefinite"/>
                  </p:stCondLst>
                  <p:endCondLst>
                    <p:cond evt="onStopAudio" delay="0">
                      <p:tgtEl>
                        <p:sldTgt/>
                      </p:tgtEl>
                    </p:cond>
                  </p:endCondLst>
                </p:cTn>
                <p:tgtEl>
                  <p:spTgt spid="7"/>
                </p:tgtEl>
              </p:cMediaNode>
            </p:audio>
            <p:audio isNarration="1">
              <p:cMediaNode vol="80000" showWhenStopped="0">
                <p:cTn id="15"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756" objId="4"/>
        <p14:playEvt time="10474" objId="7"/>
        <p14:stopEvt time="11264" objId="4"/>
        <p14:stopEvt time="14286"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534" y="677647"/>
            <a:ext cx="9810045" cy="795881"/>
          </a:xfrm>
        </p:spPr>
        <p:txBody>
          <a:bodyPr>
            <a:normAutofit fontScale="90000"/>
          </a:bodyPr>
          <a:lstStyle/>
          <a:p>
            <a:pPr algn="ctr"/>
            <a:r>
              <a:rPr lang="en-US" sz="3800" b="1" dirty="0">
                <a:solidFill>
                  <a:schemeClr val="bg1"/>
                </a:solidFill>
              </a:rPr>
              <a:t>MN Youthbuild Statute </a:t>
            </a:r>
            <a:r>
              <a:rPr lang="en-US" sz="4000" b="1" dirty="0">
                <a:solidFill>
                  <a:schemeClr val="bg1"/>
                </a:solidFill>
              </a:rPr>
              <a:t>116L.363:  Program Design</a:t>
            </a:r>
            <a:br>
              <a:rPr lang="en-US" sz="4000" b="1" dirty="0">
                <a:solidFill>
                  <a:schemeClr val="bg1"/>
                </a:solidFill>
              </a:rPr>
            </a:br>
            <a:endParaRPr lang="en-US" dirty="0"/>
          </a:p>
        </p:txBody>
      </p:sp>
      <p:sp>
        <p:nvSpPr>
          <p:cNvPr id="3" name="Content Placeholder 2"/>
          <p:cNvSpPr>
            <a:spLocks noGrp="1"/>
          </p:cNvSpPr>
          <p:nvPr>
            <p:ph idx="1"/>
          </p:nvPr>
        </p:nvSpPr>
        <p:spPr>
          <a:xfrm>
            <a:off x="101601" y="1781299"/>
            <a:ext cx="11848661" cy="5076701"/>
          </a:xfrm>
        </p:spPr>
        <p:txBody>
          <a:bodyPr>
            <a:normAutofit fontScale="40000" lnSpcReduction="20000"/>
          </a:bodyPr>
          <a:lstStyle/>
          <a:p>
            <a:pPr marL="0" indent="0" algn="l">
              <a:buNone/>
            </a:pPr>
            <a:r>
              <a:rPr lang="en-US" sz="4300" b="1" i="0" dirty="0">
                <a:effectLst/>
              </a:rPr>
              <a:t>Each program must include the following six components: </a:t>
            </a:r>
          </a:p>
          <a:p>
            <a:pPr marL="0" indent="0" algn="l">
              <a:buNone/>
            </a:pPr>
            <a:endParaRPr lang="en-US" sz="1000" b="1" i="0" dirty="0">
              <a:effectLst/>
            </a:endParaRPr>
          </a:p>
          <a:p>
            <a:pPr marL="233363" indent="0">
              <a:buNone/>
            </a:pPr>
            <a:endParaRPr lang="en-US" sz="1300" b="1" dirty="0"/>
          </a:p>
          <a:p>
            <a:pPr marL="346075"/>
            <a:r>
              <a:rPr lang="en-US" sz="4300" b="1" dirty="0"/>
              <a:t>Orientation, Goal Planning, and Assessment, </a:t>
            </a:r>
            <a:r>
              <a:rPr lang="en-US" sz="4300" dirty="0"/>
              <a:t>at enrollment, to understand the Youthbuild model and program policies, develop an individualized education and employment goal plan or career plan, and assess academic and work skills and career interests of each participant. </a:t>
            </a:r>
            <a:r>
              <a:rPr lang="en-US" sz="4300" i="1" dirty="0">
                <a:effectLst/>
                <a:ea typeface="Calibri" panose="020F0502020204030204" pitchFamily="34" charset="0"/>
              </a:rPr>
              <a:t>Evidence or data of past success in recruiting and retaining youth is encouraged</a:t>
            </a:r>
            <a:r>
              <a:rPr lang="en-US" sz="4300" dirty="0">
                <a:effectLst/>
                <a:ea typeface="Calibri" panose="020F0502020204030204" pitchFamily="34" charset="0"/>
              </a:rPr>
              <a:t>. </a:t>
            </a:r>
            <a:endParaRPr lang="en-US" sz="4300" dirty="0"/>
          </a:p>
          <a:p>
            <a:pPr marL="346075"/>
            <a:endParaRPr lang="en-US" sz="1300" dirty="0"/>
          </a:p>
          <a:p>
            <a:pPr algn="l"/>
            <a:r>
              <a:rPr lang="en-US" sz="4300" b="1" i="0" dirty="0">
                <a:effectLst/>
              </a:rPr>
              <a:t>Education component </a:t>
            </a:r>
            <a:r>
              <a:rPr lang="en-US" sz="4300" b="0" i="0" dirty="0">
                <a:effectLst/>
              </a:rPr>
              <a:t>requires participants to be progressing towards their diploma or GED, or literacy advancement. </a:t>
            </a:r>
            <a:r>
              <a:rPr lang="en-US" sz="4300" b="0" i="1" dirty="0">
                <a:effectLst/>
              </a:rPr>
              <a:t>PSEO, CIS, or dual-college course credit are encouraged.</a:t>
            </a:r>
          </a:p>
          <a:p>
            <a:pPr algn="l"/>
            <a:endParaRPr lang="en-US" sz="1300" b="0" i="0" dirty="0">
              <a:effectLst/>
            </a:endParaRPr>
          </a:p>
          <a:p>
            <a:r>
              <a:rPr lang="en-US" sz="4300" b="1" i="0" dirty="0">
                <a:effectLst/>
              </a:rPr>
              <a:t>Work experience, Construction Training, and Housing component</a:t>
            </a:r>
            <a:r>
              <a:rPr lang="en-US" sz="4300" i="0" dirty="0">
                <a:effectLst/>
              </a:rPr>
              <a:t> must </a:t>
            </a:r>
            <a:r>
              <a:rPr lang="en-US" sz="4300" b="0" i="0" dirty="0">
                <a:effectLst/>
              </a:rPr>
              <a:t>provide meaningful vocational skills training in construction and result in the expansion of affordable residential housing </a:t>
            </a:r>
            <a:r>
              <a:rPr lang="en-US" sz="4300" dirty="0"/>
              <a:t>or other </a:t>
            </a:r>
            <a:r>
              <a:rPr lang="en-US" sz="4300" b="0" i="0" dirty="0">
                <a:effectLst/>
              </a:rPr>
              <a:t>eligible building structures targeted to</a:t>
            </a:r>
            <a:r>
              <a:rPr lang="en-US" sz="4300" dirty="0"/>
              <a:t> low-income families and individuals</a:t>
            </a:r>
            <a:r>
              <a:rPr lang="en-US" sz="4300" b="0" i="0" dirty="0">
                <a:effectLst/>
              </a:rPr>
              <a:t>. Projects must be directly supervised by individuals skilled in construction and must emphasize participant worksite and tool use safety. Note, a training wage or stipend may be provided to participants, but must not reduce their public assistance benefits, where applicabl</a:t>
            </a:r>
            <a:r>
              <a:rPr lang="en-US" sz="4300" dirty="0"/>
              <a:t>e</a:t>
            </a:r>
            <a:r>
              <a:rPr lang="en-US" sz="4300" b="0" i="0" dirty="0">
                <a:effectLst/>
              </a:rPr>
              <a:t>. Participants may also earn high school credits from their work experience and training participation. </a:t>
            </a:r>
            <a:r>
              <a:rPr lang="en-US" sz="4300" b="0" i="1" dirty="0">
                <a:ea typeface="Calibri" panose="020F0502020204030204" pitchFamily="34" charset="0"/>
              </a:rPr>
              <a:t>An explanation of why this training is best for youth and e</a:t>
            </a:r>
            <a:r>
              <a:rPr lang="en-US" sz="4300" i="1" dirty="0">
                <a:effectLst/>
                <a:ea typeface="Calibri" panose="020F0502020204030204" pitchFamily="34" charset="0"/>
              </a:rPr>
              <a:t>vidence or data of past success </a:t>
            </a:r>
            <a:r>
              <a:rPr lang="en-US" sz="4300" i="1" dirty="0">
                <a:ea typeface="Calibri" panose="020F0502020204030204" pitchFamily="34" charset="0"/>
              </a:rPr>
              <a:t>are encouraged.</a:t>
            </a:r>
            <a:r>
              <a:rPr lang="en-US" sz="4300" i="1" dirty="0">
                <a:effectLst/>
                <a:ea typeface="Calibri" panose="020F0502020204030204" pitchFamily="34" charset="0"/>
              </a:rPr>
              <a:t> </a:t>
            </a:r>
            <a:endParaRPr lang="en-US" sz="4300" b="0" i="0" dirty="0">
              <a:effectLst/>
            </a:endParaRPr>
          </a:p>
          <a:p>
            <a:pPr algn="l"/>
            <a:endParaRPr lang="en-US" sz="1300" b="0" i="0" dirty="0">
              <a:effectLst/>
            </a:endParaRPr>
          </a:p>
          <a:p>
            <a:pPr algn="l"/>
            <a:r>
              <a:rPr lang="en-US" sz="4300" b="1" i="0" dirty="0">
                <a:effectLst/>
              </a:rPr>
              <a:t>Job Readiness, Career Exploration, Leadership, and Mentoring component </a:t>
            </a:r>
            <a:r>
              <a:rPr lang="en-US" sz="4300" b="0" i="0" dirty="0">
                <a:effectLst/>
              </a:rPr>
              <a:t>must comprise at least 20 percent of the program, providing skills such as work readiness/soft skills (especially on-time, everyday attendance), financial literacy, interviewing skills, </a:t>
            </a:r>
            <a:r>
              <a:rPr lang="en-US" sz="4300" dirty="0"/>
              <a:t>navigating on-line resources, job search skills, </a:t>
            </a:r>
            <a:r>
              <a:rPr lang="en-US" sz="4300" b="0" i="0" dirty="0">
                <a:effectLst/>
              </a:rPr>
              <a:t>and an understanding of the building trades, unions, self-employment, and other employment opportunities.</a:t>
            </a:r>
            <a:r>
              <a:rPr lang="en-US" sz="4300" dirty="0"/>
              <a:t> It is highly recommended that c</a:t>
            </a:r>
            <a:r>
              <a:rPr lang="en-US" sz="4300" i="0" dirty="0">
                <a:effectLst/>
              </a:rPr>
              <a:t>areer </a:t>
            </a:r>
            <a:r>
              <a:rPr lang="en-US" sz="4300" dirty="0"/>
              <a:t>e</a:t>
            </a:r>
            <a:r>
              <a:rPr lang="en-US" sz="4300" i="0" dirty="0">
                <a:effectLst/>
              </a:rPr>
              <a:t>xploration includes </a:t>
            </a:r>
            <a:r>
              <a:rPr lang="en-US" sz="4300" b="0" i="0" dirty="0">
                <a:effectLst/>
              </a:rPr>
              <a:t>workshops and online resources, and f</a:t>
            </a:r>
            <a:r>
              <a:rPr lang="en-US" sz="4300" dirty="0"/>
              <a:t>ield trips or tours of colleges, construction contractors, businesses, and apprenticeship training centers.  </a:t>
            </a:r>
            <a:r>
              <a:rPr lang="en-US" sz="4300" i="0" dirty="0">
                <a:effectLst/>
              </a:rPr>
              <a:t>Leadership, mentoring, and peer support activities must </a:t>
            </a:r>
            <a:r>
              <a:rPr lang="en-US" sz="4300" b="0" i="0" dirty="0">
                <a:effectLst/>
              </a:rPr>
              <a:t>provide participants with meaningful opportunities to develop leadership skills such as decision making, problem solving, and negotiating, offer opportunities to mentor and be mentored by peers and adults, and encourage strong peer group ties that support their pursuit of </a:t>
            </a:r>
            <a:r>
              <a:rPr lang="en-US" sz="4300" dirty="0"/>
              <a:t>work </a:t>
            </a:r>
            <a:r>
              <a:rPr lang="en-US" sz="4300" b="0" i="0" dirty="0">
                <a:effectLst/>
              </a:rPr>
              <a:t>skills and values.</a:t>
            </a:r>
          </a:p>
          <a:p>
            <a:endParaRPr lang="en-US" sz="800" b="0" i="0" dirty="0">
              <a:effectLst/>
            </a:endParaRPr>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10</a:t>
            </a:fld>
            <a:endParaRPr lang="en-US" dirty="0">
              <a:solidFill>
                <a:schemeClr val="tx1"/>
              </a:solidFill>
            </a:endParaRPr>
          </a:p>
        </p:txBody>
      </p:sp>
      <p:pic>
        <p:nvPicPr>
          <p:cNvPr id="55" name="Audio 54">
            <a:hlinkClick r:id="" action="ppaction://media"/>
            <a:extLst>
              <a:ext uri="{FF2B5EF4-FFF2-40B4-BE49-F238E27FC236}">
                <a16:creationId xmlns:a16="http://schemas.microsoft.com/office/drawing/2014/main" id="{8DE0D138-DB1A-5DBB-3E3B-E588DA5039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0471646"/>
      </p:ext>
    </p:extLst>
  </p:cSld>
  <p:clrMapOvr>
    <a:masterClrMapping/>
  </p:clrMapOvr>
  <mc:AlternateContent xmlns:mc="http://schemas.openxmlformats.org/markup-compatibility/2006" xmlns:p14="http://schemas.microsoft.com/office/powerpoint/2010/main">
    <mc:Choice Requires="p14">
      <p:transition spd="slow" p14:dur="2000" advTm="158187"/>
    </mc:Choice>
    <mc:Fallback xmlns="">
      <p:transition spd="slow" advTm="15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7784" y="337307"/>
            <a:ext cx="4966409" cy="990600"/>
          </a:xfrm>
        </p:spPr>
        <p:txBody>
          <a:bodyPr>
            <a:normAutofit/>
          </a:bodyPr>
          <a:lstStyle/>
          <a:p>
            <a:r>
              <a:rPr lang="en-US" sz="3400" dirty="0"/>
              <a:t>Program Design cont. </a:t>
            </a:r>
          </a:p>
        </p:txBody>
      </p:sp>
      <p:sp>
        <p:nvSpPr>
          <p:cNvPr id="3" name="Content Placeholder 2"/>
          <p:cNvSpPr>
            <a:spLocks noGrp="1"/>
          </p:cNvSpPr>
          <p:nvPr>
            <p:ph idx="1"/>
          </p:nvPr>
        </p:nvSpPr>
        <p:spPr>
          <a:xfrm>
            <a:off x="0" y="1839310"/>
            <a:ext cx="12192000" cy="5018690"/>
          </a:xfrm>
        </p:spPr>
        <p:txBody>
          <a:bodyPr>
            <a:normAutofit fontScale="47500" lnSpcReduction="20000"/>
          </a:bodyPr>
          <a:lstStyle/>
          <a:p>
            <a:r>
              <a:rPr lang="en-US" sz="3600" b="1" i="0" dirty="0">
                <a:effectLst/>
              </a:rPr>
              <a:t>Case Management, Guidance Counseling and Support Services </a:t>
            </a:r>
            <a:r>
              <a:rPr lang="en-US" sz="3600" b="0" i="0" dirty="0">
                <a:effectLst/>
              </a:rPr>
              <a:t>must be provided to participants to identify and overcome barriers (as needed) that might interfere with successful program completion. </a:t>
            </a:r>
            <a:r>
              <a:rPr lang="en-US" sz="3600" dirty="0"/>
              <a:t>Career guidance, planning, and development of individualized education and employment goal plans and </a:t>
            </a:r>
            <a:r>
              <a:rPr lang="en-US" sz="3600" dirty="0">
                <a:effectLst/>
                <a:ea typeface="Calibri" panose="020F0502020204030204" pitchFamily="34" charset="0"/>
              </a:rPr>
              <a:t>Driver’s License support for construction-bound youth are also highly recommended.</a:t>
            </a:r>
          </a:p>
          <a:p>
            <a:pPr marL="0" indent="0">
              <a:buNone/>
            </a:pPr>
            <a:endParaRPr lang="en-US" sz="1100" dirty="0">
              <a:effectLst/>
              <a:ea typeface="Calibri" panose="020F0502020204030204" pitchFamily="34" charset="0"/>
            </a:endParaRPr>
          </a:p>
          <a:p>
            <a:r>
              <a:rPr lang="en-US" sz="3600" b="1" i="0" dirty="0">
                <a:ea typeface="Calibri" panose="020F0502020204030204" pitchFamily="34" charset="0"/>
              </a:rPr>
              <a:t>Placement Assistance and Follow Up Services </a:t>
            </a:r>
            <a:r>
              <a:rPr lang="en-US" sz="3600" i="0" dirty="0">
                <a:ea typeface="Calibri" panose="020F0502020204030204" pitchFamily="34" charset="0"/>
              </a:rPr>
              <a:t>must be provided to </a:t>
            </a:r>
            <a:r>
              <a:rPr lang="en-US" sz="3600" b="0" i="0" dirty="0">
                <a:ea typeface="Calibri" panose="020F0502020204030204" pitchFamily="34" charset="0"/>
              </a:rPr>
              <a:t>participants during enrollment or the </a:t>
            </a:r>
            <a:r>
              <a:rPr lang="en-US" sz="3600" dirty="0">
                <a:effectLst/>
                <a:ea typeface="Calibri" panose="020F0502020204030204" pitchFamily="34" charset="0"/>
              </a:rPr>
              <a:t>12-month follow-up period (after exit), as needed. Priority for placement in </a:t>
            </a:r>
            <a:r>
              <a:rPr lang="en-US" sz="3600" b="0" i="0" dirty="0">
                <a:ea typeface="Calibri" panose="020F0502020204030204" pitchFamily="34" charset="0"/>
              </a:rPr>
              <a:t>registered apprenticeship, career </a:t>
            </a:r>
            <a:r>
              <a:rPr lang="en-US" sz="3600" dirty="0">
                <a:ea typeface="Calibri" panose="020F0502020204030204" pitchFamily="34" charset="0"/>
              </a:rPr>
              <a:t>pathways </a:t>
            </a:r>
            <a:r>
              <a:rPr lang="en-US" sz="3600" b="0" i="0" dirty="0">
                <a:ea typeface="Calibri" panose="020F0502020204030204" pitchFamily="34" charset="0"/>
              </a:rPr>
              <a:t>employment, or post-secondary education is encouraged. Follow-up also allows for more complete </a:t>
            </a:r>
            <a:r>
              <a:rPr lang="en-US" sz="3600" dirty="0">
                <a:ea typeface="Calibri" panose="020F0502020204030204" pitchFamily="34" charset="0"/>
              </a:rPr>
              <a:t>diploma and </a:t>
            </a:r>
            <a:r>
              <a:rPr lang="en-US" sz="3600" dirty="0">
                <a:effectLst/>
                <a:ea typeface="Calibri" panose="020F0502020204030204" pitchFamily="34" charset="0"/>
              </a:rPr>
              <a:t>placement data.  Incentives may be provided to past participants to report performance outcomes.</a:t>
            </a:r>
            <a:endParaRPr lang="en-US" sz="3600" b="0" i="0" dirty="0">
              <a:effectLst/>
            </a:endParaRPr>
          </a:p>
          <a:p>
            <a:pPr marL="233363" indent="0">
              <a:buNone/>
            </a:pPr>
            <a:endParaRPr lang="en-US" sz="1100" b="1" i="0" dirty="0">
              <a:effectLst/>
            </a:endParaRPr>
          </a:p>
          <a:p>
            <a:pPr marL="233363" indent="0">
              <a:buNone/>
            </a:pPr>
            <a:r>
              <a:rPr lang="en-US" sz="3600" b="1" i="0" dirty="0">
                <a:effectLst/>
              </a:rPr>
              <a:t>The following components </a:t>
            </a:r>
            <a:r>
              <a:rPr lang="en-US" sz="3600" b="1" dirty="0"/>
              <a:t>(or services/activities) align with the Department of Labor YouthBuild program, add value to the program, and are recommended and encouraged:</a:t>
            </a:r>
          </a:p>
          <a:p>
            <a:pPr marL="233363" indent="0">
              <a:buNone/>
            </a:pPr>
            <a:endParaRPr lang="en-US" sz="1700" b="1" dirty="0"/>
          </a:p>
          <a:p>
            <a:pPr marL="576263"/>
            <a:r>
              <a:rPr lang="en-US" sz="3800" dirty="0"/>
              <a:t>Other occupational training and work experience in one or more higher-wage occupations or in-demand, high growth career pathways (such as healthcare, welding, arborist tree care, law enforcement, auto mechanics, manufacturing).</a:t>
            </a:r>
          </a:p>
          <a:p>
            <a:pPr marL="233363" indent="0">
              <a:buNone/>
            </a:pPr>
            <a:endParaRPr lang="en-US" sz="1100" dirty="0"/>
          </a:p>
          <a:p>
            <a:pPr marL="576263"/>
            <a:r>
              <a:rPr lang="en-US" sz="3800" dirty="0"/>
              <a:t>Support to obtain industry-recognized safety and occupational credentials, certificates, or post-secondary credit (under occupational training and work experience component)</a:t>
            </a:r>
          </a:p>
          <a:p>
            <a:pPr marL="576263"/>
            <a:endParaRPr lang="en-US" sz="1100" dirty="0"/>
          </a:p>
          <a:p>
            <a:pPr marL="576263"/>
            <a:r>
              <a:rPr lang="en-US" sz="3800" dirty="0">
                <a:effectLst/>
                <a:ea typeface="Calibri" panose="020F0502020204030204" pitchFamily="34" charset="0"/>
                <a:cs typeface="Times New Roman" panose="02020603050405020304" pitchFamily="18" charset="0"/>
              </a:rPr>
              <a:t>Stipends and incentives to participants to increase attendance, accomplish milestones, and/or performance outcomes (under applicable component).</a:t>
            </a:r>
            <a:endParaRPr lang="en-US" sz="3800" dirty="0"/>
          </a:p>
          <a:p>
            <a:pPr marL="233363" indent="0">
              <a:buNone/>
            </a:pPr>
            <a:r>
              <a:rPr lang="en-US" sz="1300" dirty="0"/>
              <a:t> </a:t>
            </a:r>
          </a:p>
          <a:p>
            <a:pPr marL="576263"/>
            <a:r>
              <a:rPr lang="en-US" sz="3800" dirty="0"/>
              <a:t>Community Service activities and/or service projects. </a:t>
            </a:r>
          </a:p>
          <a:p>
            <a:pPr marL="233363" indent="0">
              <a:buNone/>
            </a:pPr>
            <a:endParaRPr lang="en-US" sz="1300" dirty="0"/>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11</a:t>
            </a:fld>
            <a:endParaRPr lang="en-US" dirty="0">
              <a:solidFill>
                <a:schemeClr val="tx1"/>
              </a:solidFill>
            </a:endParaRPr>
          </a:p>
        </p:txBody>
      </p:sp>
      <p:pic>
        <p:nvPicPr>
          <p:cNvPr id="57" name="Audio 56">
            <a:hlinkClick r:id="" action="ppaction://media"/>
            <a:extLst>
              <a:ext uri="{FF2B5EF4-FFF2-40B4-BE49-F238E27FC236}">
                <a16:creationId xmlns:a16="http://schemas.microsoft.com/office/drawing/2014/main" id="{62B40B6D-F497-20C6-CFA4-53BDE9D08C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9015081"/>
      </p:ext>
    </p:extLst>
  </p:cSld>
  <p:clrMapOvr>
    <a:masterClrMapping/>
  </p:clrMapOvr>
  <mc:AlternateContent xmlns:mc="http://schemas.openxmlformats.org/markup-compatibility/2006" xmlns:p14="http://schemas.microsoft.com/office/powerpoint/2010/main">
    <mc:Choice Requires="p14">
      <p:transition spd="slow" p14:dur="2000" advTm="226935"/>
    </mc:Choice>
    <mc:Fallback xmlns="">
      <p:transition spd="slow" advTm="22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526" y="371763"/>
            <a:ext cx="8324654" cy="990600"/>
          </a:xfrm>
        </p:spPr>
        <p:txBody>
          <a:bodyPr>
            <a:normAutofit fontScale="90000"/>
          </a:bodyPr>
          <a:lstStyle/>
          <a:p>
            <a:pPr algn="ctr"/>
            <a:r>
              <a:rPr lang="en-US" sz="3600" dirty="0"/>
              <a:t>Partnerships and Additional Program Resources</a:t>
            </a:r>
          </a:p>
        </p:txBody>
      </p:sp>
      <p:sp>
        <p:nvSpPr>
          <p:cNvPr id="3" name="Content Placeholder 2"/>
          <p:cNvSpPr>
            <a:spLocks noGrp="1"/>
          </p:cNvSpPr>
          <p:nvPr>
            <p:ph idx="1"/>
          </p:nvPr>
        </p:nvSpPr>
        <p:spPr>
          <a:xfrm>
            <a:off x="331576" y="2111551"/>
            <a:ext cx="11664555" cy="4563887"/>
          </a:xfrm>
        </p:spPr>
        <p:txBody>
          <a:bodyPr>
            <a:normAutofit fontScale="92500" lnSpcReduction="20000"/>
          </a:bodyPr>
          <a:lstStyle/>
          <a:p>
            <a:r>
              <a:rPr lang="en-US" sz="2700" dirty="0"/>
              <a:t>Collaboration with local partners is very important.  Key partners typically include local workforce and education agencies and local non-profits or agencies that develop, build, and/or renovate affordable housing.  Partner staff may also assist in education instruction, construction or other occupational training, certification or credentials, provision of support and social services and/or specific services.   </a:t>
            </a:r>
          </a:p>
          <a:p>
            <a:endParaRPr lang="en-US" sz="1200" dirty="0"/>
          </a:p>
          <a:p>
            <a:r>
              <a:rPr lang="en-US" sz="2700" dirty="0"/>
              <a:t>Partners also provide non-state matching funds or resources to the requested grant amount for each program.  Examples include: the material cost of the portion of a building project in which participants are involved, federal funds/resources, local government funds/resources, a partner’s non-state funds/resources.</a:t>
            </a:r>
          </a:p>
          <a:p>
            <a:endParaRPr lang="en-US" sz="1300" dirty="0"/>
          </a:p>
          <a:p>
            <a:r>
              <a:rPr lang="en-US" sz="2700" dirty="0"/>
              <a:t>Applicants are encouraged to leverage any additional funds or resources beyond the match amount and must report all funding sources and amounts used to support the program. </a:t>
            </a:r>
            <a:endParaRPr lang="en-US" sz="900"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12</a:t>
            </a:fld>
            <a:endParaRPr lang="en-US" dirty="0">
              <a:solidFill>
                <a:schemeClr val="tx1"/>
              </a:solidFill>
            </a:endParaRPr>
          </a:p>
        </p:txBody>
      </p:sp>
      <p:pic>
        <p:nvPicPr>
          <p:cNvPr id="17" name="Audio 16">
            <a:hlinkClick r:id="" action="ppaction://media"/>
            <a:extLst>
              <a:ext uri="{FF2B5EF4-FFF2-40B4-BE49-F238E27FC236}">
                <a16:creationId xmlns:a16="http://schemas.microsoft.com/office/drawing/2014/main" id="{F8F5948A-F00D-00D8-E21B-CFA7C2F3BE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1472088"/>
      </p:ext>
    </p:extLst>
  </p:cSld>
  <p:clrMapOvr>
    <a:masterClrMapping/>
  </p:clrMapOvr>
  <mc:AlternateContent xmlns:mc="http://schemas.openxmlformats.org/markup-compatibility/2006" xmlns:p14="http://schemas.microsoft.com/office/powerpoint/2010/main">
    <mc:Choice Requires="p14">
      <p:transition spd="slow" p14:dur="2000" advTm="91108"/>
    </mc:Choice>
    <mc:Fallback xmlns="">
      <p:transition spd="slow" advTm="9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849171"/>
            <a:ext cx="10972800" cy="4826267"/>
          </a:xfrm>
        </p:spPr>
        <p:txBody>
          <a:bodyPr/>
          <a:lstStyle/>
          <a:p>
            <a:pPr marL="0" indent="0" algn="ctr">
              <a:buNone/>
            </a:pPr>
            <a:endParaRPr lang="en-US" dirty="0"/>
          </a:p>
          <a:p>
            <a:pPr marL="0" indent="0" algn="ctr">
              <a:buNone/>
            </a:pPr>
            <a:endParaRPr lang="en-US" dirty="0"/>
          </a:p>
          <a:p>
            <a:pPr marL="0" indent="0" algn="ctr">
              <a:buNone/>
            </a:pPr>
            <a:r>
              <a:rPr lang="en-US" sz="4400" b="1" dirty="0"/>
              <a:t>Proposal and Application Packet Requirements</a:t>
            </a:r>
          </a:p>
          <a:p>
            <a:pPr marL="0" indent="0" algn="ctr">
              <a:buNone/>
            </a:pPr>
            <a:endParaRPr lang="en-US" sz="4400" dirty="0"/>
          </a:p>
        </p:txBody>
      </p:sp>
      <p:sp>
        <p:nvSpPr>
          <p:cNvPr id="3" name="Slide Number Placeholder 2"/>
          <p:cNvSpPr>
            <a:spLocks noGrp="1"/>
          </p:cNvSpPr>
          <p:nvPr>
            <p:ph type="sldNum" sz="quarter" idx="12"/>
          </p:nvPr>
        </p:nvSpPr>
        <p:spPr/>
        <p:txBody>
          <a:bodyPr/>
          <a:lstStyle/>
          <a:p>
            <a:fld id="{DC0CDB00-2D61-4BF6-AFF9-4B5C11325907}" type="slidenum">
              <a:rPr lang="en-US" smtClean="0">
                <a:solidFill>
                  <a:schemeClr val="tx1"/>
                </a:solidFill>
              </a:rPr>
              <a:t>13</a:t>
            </a:fld>
            <a:endParaRPr lang="en-US" dirty="0">
              <a:solidFill>
                <a:schemeClr val="tx1"/>
              </a:solidFill>
            </a:endParaRPr>
          </a:p>
        </p:txBody>
      </p:sp>
      <p:pic>
        <p:nvPicPr>
          <p:cNvPr id="10" name="Audio 9">
            <a:hlinkClick r:id="" action="ppaction://media"/>
            <a:extLst>
              <a:ext uri="{FF2B5EF4-FFF2-40B4-BE49-F238E27FC236}">
                <a16:creationId xmlns:a16="http://schemas.microsoft.com/office/drawing/2014/main" id="{BE0D3986-8D22-A7B1-91E6-B5C67AC9A6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4335422"/>
      </p:ext>
    </p:extLst>
  </p:cSld>
  <p:clrMapOvr>
    <a:masterClrMapping/>
  </p:clrMapOvr>
  <mc:AlternateContent xmlns:mc="http://schemas.openxmlformats.org/markup-compatibility/2006" xmlns:p14="http://schemas.microsoft.com/office/powerpoint/2010/main">
    <mc:Choice Requires="p14">
      <p:transition spd="slow" p14:dur="2000" advTm="4836"/>
    </mc:Choice>
    <mc:Fallback xmlns="">
      <p:transition spd="slow" advTm="4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1570A-6B12-4AC3-A6E7-75A29E962B58}"/>
              </a:ext>
            </a:extLst>
          </p:cNvPr>
          <p:cNvSpPr>
            <a:spLocks noGrp="1"/>
          </p:cNvSpPr>
          <p:nvPr>
            <p:ph type="title"/>
          </p:nvPr>
        </p:nvSpPr>
        <p:spPr>
          <a:xfrm>
            <a:off x="2448910" y="283779"/>
            <a:ext cx="7294179" cy="990600"/>
          </a:xfrm>
        </p:spPr>
        <p:txBody>
          <a:bodyPr/>
          <a:lstStyle/>
          <a:p>
            <a:r>
              <a:rPr lang="en-US" dirty="0"/>
              <a:t>Request for Proposals Overview</a:t>
            </a:r>
          </a:p>
        </p:txBody>
      </p:sp>
      <p:sp>
        <p:nvSpPr>
          <p:cNvPr id="3" name="Content Placeholder 2">
            <a:extLst>
              <a:ext uri="{FF2B5EF4-FFF2-40B4-BE49-F238E27FC236}">
                <a16:creationId xmlns:a16="http://schemas.microsoft.com/office/drawing/2014/main" id="{F41EFEC1-A3EE-42D0-B2A2-C233AAA19DEB}"/>
              </a:ext>
            </a:extLst>
          </p:cNvPr>
          <p:cNvSpPr>
            <a:spLocks noGrp="1"/>
          </p:cNvSpPr>
          <p:nvPr>
            <p:ph idx="1"/>
          </p:nvPr>
        </p:nvSpPr>
        <p:spPr>
          <a:xfrm>
            <a:off x="609599" y="2242931"/>
            <a:ext cx="10972800" cy="3707295"/>
          </a:xfrm>
        </p:spPr>
        <p:txBody>
          <a:bodyPr>
            <a:normAutofit/>
          </a:bodyPr>
          <a:lstStyle/>
          <a:p>
            <a:r>
              <a:rPr lang="en-US" sz="3600" dirty="0"/>
              <a:t>Grant funds cover SFY26 and SFY27 under one contract.</a:t>
            </a:r>
          </a:p>
          <a:p>
            <a:pPr marL="0" indent="0">
              <a:buNone/>
            </a:pPr>
            <a:endParaRPr lang="en-US" sz="1800" dirty="0"/>
          </a:p>
          <a:p>
            <a:r>
              <a:rPr lang="en-US" sz="3600" dirty="0"/>
              <a:t>SFY26-27 grant period: October 1, 2025 (est.) through June 30, 2027.</a:t>
            </a:r>
          </a:p>
          <a:p>
            <a:pPr marL="0" indent="0">
              <a:buNone/>
            </a:pPr>
            <a:endParaRPr lang="en-US" sz="1800" dirty="0"/>
          </a:p>
          <a:p>
            <a:r>
              <a:rPr lang="en-US" sz="3600" dirty="0"/>
              <a:t>SFY27 grant funds will not be available until July 1, 2026.</a:t>
            </a:r>
          </a:p>
        </p:txBody>
      </p:sp>
      <p:pic>
        <p:nvPicPr>
          <p:cNvPr id="11" name="Audio 10">
            <a:hlinkClick r:id="" action="ppaction://media"/>
            <a:extLst>
              <a:ext uri="{FF2B5EF4-FFF2-40B4-BE49-F238E27FC236}">
                <a16:creationId xmlns:a16="http://schemas.microsoft.com/office/drawing/2014/main" id="{32199FED-8810-3652-125B-8E80505DA3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0297743"/>
      </p:ext>
    </p:extLst>
  </p:cSld>
  <p:clrMapOvr>
    <a:masterClrMapping/>
  </p:clrMapOvr>
  <mc:AlternateContent xmlns:mc="http://schemas.openxmlformats.org/markup-compatibility/2006" xmlns:p14="http://schemas.microsoft.com/office/powerpoint/2010/main">
    <mc:Choice Requires="p14">
      <p:transition spd="slow" p14:dur="2000" advTm="26948"/>
    </mc:Choice>
    <mc:Fallback xmlns="">
      <p:transition spd="slow" advTm="26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5044-8594-48B2-978B-7965E831160E}"/>
              </a:ext>
            </a:extLst>
          </p:cNvPr>
          <p:cNvSpPr>
            <a:spLocks noGrp="1"/>
          </p:cNvSpPr>
          <p:nvPr>
            <p:ph type="title"/>
          </p:nvPr>
        </p:nvSpPr>
        <p:spPr>
          <a:xfrm>
            <a:off x="3710151" y="273269"/>
            <a:ext cx="5044966" cy="990600"/>
          </a:xfrm>
        </p:spPr>
        <p:txBody>
          <a:bodyPr/>
          <a:lstStyle/>
          <a:p>
            <a:r>
              <a:rPr lang="en-US" dirty="0"/>
              <a:t>Application Packet</a:t>
            </a:r>
          </a:p>
        </p:txBody>
      </p:sp>
      <p:sp>
        <p:nvSpPr>
          <p:cNvPr id="3" name="Content Placeholder 2">
            <a:extLst>
              <a:ext uri="{FF2B5EF4-FFF2-40B4-BE49-F238E27FC236}">
                <a16:creationId xmlns:a16="http://schemas.microsoft.com/office/drawing/2014/main" id="{FAD6C4BF-93C1-4D2A-AA26-A1EC1905CD3E}"/>
              </a:ext>
            </a:extLst>
          </p:cNvPr>
          <p:cNvSpPr>
            <a:spLocks noGrp="1"/>
          </p:cNvSpPr>
          <p:nvPr>
            <p:ph idx="1"/>
          </p:nvPr>
        </p:nvSpPr>
        <p:spPr>
          <a:xfrm>
            <a:off x="260515" y="1758464"/>
            <a:ext cx="11373980" cy="4826267"/>
          </a:xfrm>
        </p:spPr>
        <p:txBody>
          <a:bodyPr/>
          <a:lstStyle/>
          <a:p>
            <a:pPr lvl="1" indent="-342900">
              <a:lnSpc>
                <a:spcPct val="115000"/>
              </a:lnSpc>
              <a:spcBef>
                <a:spcPts val="0"/>
              </a:spcBef>
              <a:spcAft>
                <a:spcPts val="1000"/>
              </a:spcAft>
              <a:buFont typeface="Symbol" panose="05050102010706020507" pitchFamily="18" charset="2"/>
              <a:buChar char=""/>
            </a:pPr>
            <a:r>
              <a:rPr lang="en-US" sz="3200" dirty="0">
                <a:latin typeface="Calibri" panose="020F0502020204030204" pitchFamily="34" charset="0"/>
                <a:ea typeface="Times New Roman" panose="02020603050405020304" pitchFamily="18" charset="0"/>
                <a:cs typeface="Arial" panose="020B0604020202020204" pitchFamily="34" charset="0"/>
              </a:rPr>
              <a:t>New for SFY26-27 MN Youthbuild RFP is the application packet.</a:t>
            </a:r>
          </a:p>
          <a:p>
            <a:pPr marL="400050" lvl="1" indent="0">
              <a:lnSpc>
                <a:spcPct val="115000"/>
              </a:lnSpc>
              <a:spcBef>
                <a:spcPts val="0"/>
              </a:spcBef>
              <a:spcAft>
                <a:spcPts val="1000"/>
              </a:spcAft>
              <a:buNone/>
            </a:pP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1" indent="-342900">
              <a:lnSpc>
                <a:spcPct val="115000"/>
              </a:lnSpc>
              <a:spcBef>
                <a:spcPts val="0"/>
              </a:spcBef>
              <a:spcAft>
                <a:spcPts val="1000"/>
              </a:spcAft>
              <a:buFont typeface="Symbol" panose="05050102010706020507" pitchFamily="18" charset="2"/>
              <a:buChar char=""/>
            </a:pPr>
            <a:r>
              <a:rPr lang="en-US" sz="3200" dirty="0">
                <a:effectLst/>
                <a:latin typeface="Calibri" panose="020F0502020204030204" pitchFamily="34" charset="0"/>
                <a:ea typeface="Times New Roman" panose="02020603050405020304" pitchFamily="18" charset="0"/>
                <a:cs typeface="Arial" panose="020B0604020202020204" pitchFamily="34" charset="0"/>
              </a:rPr>
              <a:t>The application packet must be fully complete</a:t>
            </a:r>
            <a:r>
              <a:rPr lang="en-US" sz="3200" dirty="0">
                <a:latin typeface="Calibri" panose="020F0502020204030204" pitchFamily="34" charset="0"/>
                <a:ea typeface="Times New Roman" panose="02020603050405020304" pitchFamily="18" charset="0"/>
                <a:cs typeface="Arial" panose="020B0604020202020204" pitchFamily="34" charset="0"/>
              </a:rPr>
              <a:t> and submitted to </a:t>
            </a:r>
            <a:r>
              <a:rPr lang="en-US" sz="3200" dirty="0">
                <a:latin typeface="Calibri" panose="020F0502020204030204" pitchFamily="34" charset="0"/>
                <a:ea typeface="Times New Roman" panose="02020603050405020304" pitchFamily="18" charset="0"/>
                <a:cs typeface="Arial" panose="020B0604020202020204" pitchFamily="34" charset="0"/>
                <a:hlinkClick r:id="rId4"/>
              </a:rPr>
              <a:t>Youth.Team.DEED@state.mn.us</a:t>
            </a:r>
            <a:r>
              <a:rPr lang="en-US" sz="3200" dirty="0">
                <a:latin typeface="Calibri" panose="020F0502020204030204" pitchFamily="34" charset="0"/>
                <a:ea typeface="Times New Roman" panose="02020603050405020304" pitchFamily="18" charset="0"/>
                <a:cs typeface="Arial" panose="020B0604020202020204" pitchFamily="34" charset="0"/>
              </a:rPr>
              <a:t> by </a:t>
            </a:r>
            <a:r>
              <a:rPr lang="en-US" sz="3200" b="1" dirty="0">
                <a:latin typeface="Calibri" panose="020F0502020204030204" pitchFamily="34" charset="0"/>
                <a:ea typeface="Times New Roman" panose="02020603050405020304" pitchFamily="18" charset="0"/>
                <a:cs typeface="Arial" panose="020B0604020202020204" pitchFamily="34" charset="0"/>
              </a:rPr>
              <a:t>August 15</a:t>
            </a:r>
            <a:r>
              <a:rPr lang="en-US" sz="3200" dirty="0">
                <a:latin typeface="Calibri" panose="020F0502020204030204" pitchFamily="34" charset="0"/>
                <a:ea typeface="Times New Roman" panose="02020603050405020304" pitchFamily="18" charset="0"/>
                <a:cs typeface="Arial" panose="020B0604020202020204" pitchFamily="34" charset="0"/>
              </a:rPr>
              <a:t>, 2025, 11:59pm.</a:t>
            </a:r>
          </a:p>
          <a:p>
            <a:pPr marL="400050" lvl="1" indent="0">
              <a:lnSpc>
                <a:spcPct val="115000"/>
              </a:lnSpc>
              <a:spcBef>
                <a:spcPts val="0"/>
              </a:spcBef>
              <a:spcAft>
                <a:spcPts val="1000"/>
              </a:spcAft>
              <a:buNone/>
            </a:pPr>
            <a:endParaRPr lang="en-US" sz="1400" dirty="0">
              <a:latin typeface="Calibri" panose="020F0502020204030204" pitchFamily="34" charset="0"/>
              <a:ea typeface="Times New Roman" panose="02020603050405020304" pitchFamily="18" charset="0"/>
              <a:cs typeface="Arial" panose="020B0604020202020204" pitchFamily="34" charset="0"/>
            </a:endParaRPr>
          </a:p>
          <a:p>
            <a:pPr lvl="1" indent="-342900">
              <a:lnSpc>
                <a:spcPct val="115000"/>
              </a:lnSpc>
              <a:spcBef>
                <a:spcPts val="0"/>
              </a:spcBef>
              <a:spcAft>
                <a:spcPts val="1000"/>
              </a:spcAft>
              <a:buFont typeface="Symbol" panose="05050102010706020507" pitchFamily="18" charset="2"/>
              <a:buChar char=""/>
            </a:pPr>
            <a:r>
              <a:rPr lang="en-US" sz="3200" dirty="0">
                <a:effectLst/>
                <a:latin typeface="Calibri" panose="020F0502020204030204" pitchFamily="34" charset="0"/>
                <a:ea typeface="Times New Roman" panose="02020603050405020304" pitchFamily="18" charset="0"/>
                <a:cs typeface="Arial" panose="020B0604020202020204" pitchFamily="34" charset="0"/>
              </a:rPr>
              <a:t>All 15 forms must be submitted in order to be considered for funding.</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pic>
        <p:nvPicPr>
          <p:cNvPr id="30" name="Audio 29">
            <a:hlinkClick r:id="" action="ppaction://media"/>
            <a:extLst>
              <a:ext uri="{FF2B5EF4-FFF2-40B4-BE49-F238E27FC236}">
                <a16:creationId xmlns:a16="http://schemas.microsoft.com/office/drawing/2014/main" id="{468876F0-3250-1AFA-5ACD-A4E7C9F0C5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6496728"/>
      </p:ext>
    </p:extLst>
  </p:cSld>
  <p:clrMapOvr>
    <a:masterClrMapping/>
  </p:clrMapOvr>
  <mc:AlternateContent xmlns:mc="http://schemas.openxmlformats.org/markup-compatibility/2006" xmlns:p14="http://schemas.microsoft.com/office/powerpoint/2010/main">
    <mc:Choice Requires="p14">
      <p:transition spd="slow" p14:dur="2000" advTm="27465"/>
    </mc:Choice>
    <mc:Fallback xmlns="">
      <p:transition spd="slow" advTm="27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358" y="311352"/>
            <a:ext cx="9245076" cy="990600"/>
          </a:xfrm>
        </p:spPr>
        <p:txBody>
          <a:bodyPr>
            <a:normAutofit/>
          </a:bodyPr>
          <a:lstStyle/>
          <a:p>
            <a:r>
              <a:rPr lang="en-US" sz="3600" dirty="0"/>
              <a:t>Required Proposal and Application Forms</a:t>
            </a:r>
            <a:endParaRPr lang="en-US" dirty="0">
              <a:solidFill>
                <a:schemeClr val="tx2">
                  <a:lumMod val="75000"/>
                </a:schemeClr>
              </a:solidFill>
            </a:endParaRPr>
          </a:p>
        </p:txBody>
      </p:sp>
      <p:sp>
        <p:nvSpPr>
          <p:cNvPr id="3" name="Content Placeholder 2"/>
          <p:cNvSpPr>
            <a:spLocks noGrp="1"/>
          </p:cNvSpPr>
          <p:nvPr>
            <p:ph idx="1"/>
          </p:nvPr>
        </p:nvSpPr>
        <p:spPr>
          <a:xfrm>
            <a:off x="84083" y="2064174"/>
            <a:ext cx="6419910" cy="4157661"/>
          </a:xfrm>
        </p:spPr>
        <p:txBody>
          <a:bodyPr>
            <a:normAutofit fontScale="92500" lnSpcReduction="10000"/>
          </a:bodyPr>
          <a:lstStyle/>
          <a:p>
            <a:pPr marL="114300" indent="0">
              <a:lnSpc>
                <a:spcPct val="112000"/>
              </a:lnSpc>
              <a:spcBef>
                <a:spcPts val="1000"/>
              </a:spcBef>
              <a:spcAft>
                <a:spcPts val="1000"/>
              </a:spcAft>
              <a:buNone/>
            </a:pPr>
            <a:r>
              <a:rPr lang="en-US" dirty="0"/>
              <a:t>There are 15 forms that are included    in the Application Packet:</a:t>
            </a:r>
          </a:p>
          <a:p>
            <a:pPr marL="457200" marR="0">
              <a:lnSpc>
                <a:spcPct val="112000"/>
              </a:lnSpc>
              <a:spcBef>
                <a:spcPts val="1000"/>
              </a:spcBef>
              <a:spcAft>
                <a:spcPts val="10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1.   </a:t>
            </a:r>
            <a:r>
              <a:rPr lang="en-US" sz="3200" u="sng" dirty="0">
                <a:effectLst/>
                <a:latin typeface="Calibri" panose="020F0502020204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Cover Sheet</a:t>
            </a:r>
            <a:endParaRPr lang="en-US" sz="3200" dirty="0">
              <a:effectLst/>
              <a:latin typeface="Times New Roman" panose="02020603050405020304" pitchFamily="18" charset="0"/>
              <a:ea typeface="Calibri" panose="020F0502020204030204" pitchFamily="34" charset="0"/>
            </a:endParaRPr>
          </a:p>
          <a:p>
            <a:pPr marL="457200" marR="0">
              <a:lnSpc>
                <a:spcPct val="112000"/>
              </a:lnSpc>
              <a:spcBef>
                <a:spcPts val="1000"/>
              </a:spcBef>
              <a:spcAft>
                <a:spcPts val="10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2a. </a:t>
            </a:r>
            <a:r>
              <a:rPr lang="en-US" sz="3200" u="sng" dirty="0">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Executive Summary</a:t>
            </a:r>
            <a:endParaRPr lang="en-US" sz="3200" dirty="0">
              <a:effectLst/>
              <a:latin typeface="Times New Roman" panose="02020603050405020304" pitchFamily="18" charset="0"/>
              <a:ea typeface="Calibri" panose="020F0502020204030204" pitchFamily="34" charset="0"/>
            </a:endParaRPr>
          </a:p>
          <a:p>
            <a:pPr marL="457200" marR="0">
              <a:lnSpc>
                <a:spcPct val="112000"/>
              </a:lnSpc>
              <a:spcBef>
                <a:spcPts val="1000"/>
              </a:spcBef>
              <a:spcAft>
                <a:spcPts val="10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2b. </a:t>
            </a:r>
            <a:r>
              <a:rPr lang="en-US" sz="3200" u="sng" dirty="0">
                <a:effectLst/>
                <a:latin typeface="Calibri" panose="020F050202020403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Narrative Responses</a:t>
            </a:r>
            <a:endParaRPr lang="en-US" sz="3200" dirty="0">
              <a:effectLst/>
              <a:latin typeface="Times New Roman" panose="02020603050405020304" pitchFamily="18" charset="0"/>
              <a:ea typeface="Calibri" panose="020F0502020204030204" pitchFamily="34" charset="0"/>
            </a:endParaRPr>
          </a:p>
          <a:p>
            <a:pPr marL="457200" marR="0">
              <a:lnSpc>
                <a:spcPct val="112000"/>
              </a:lnSpc>
              <a:spcBef>
                <a:spcPts val="1000"/>
              </a:spcBef>
              <a:spcAft>
                <a:spcPts val="10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3.   </a:t>
            </a:r>
            <a:r>
              <a:rPr lang="en-US" sz="3200" u="sng" dirty="0">
                <a:effectLst/>
                <a:latin typeface="Calibri" panose="020F050202020403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Work Plan</a:t>
            </a:r>
            <a:endParaRPr lang="en-US" sz="3200" dirty="0">
              <a:effectLst/>
              <a:latin typeface="Times New Roman" panose="02020603050405020304" pitchFamily="18" charset="0"/>
              <a:ea typeface="Calibri" panose="020F0502020204030204" pitchFamily="34" charset="0"/>
            </a:endParaRPr>
          </a:p>
          <a:p>
            <a:endParaRPr lang="en-US" dirty="0"/>
          </a:p>
        </p:txBody>
      </p:sp>
      <p:sp>
        <p:nvSpPr>
          <p:cNvPr id="5" name="Content Placeholder 2">
            <a:extLst>
              <a:ext uri="{FF2B5EF4-FFF2-40B4-BE49-F238E27FC236}">
                <a16:creationId xmlns:a16="http://schemas.microsoft.com/office/drawing/2014/main" id="{F22500D3-808F-D57E-CDB8-D4011162A08F}"/>
              </a:ext>
            </a:extLst>
          </p:cNvPr>
          <p:cNvSpPr txBox="1">
            <a:spLocks/>
          </p:cNvSpPr>
          <p:nvPr/>
        </p:nvSpPr>
        <p:spPr>
          <a:xfrm>
            <a:off x="5878285" y="1965368"/>
            <a:ext cx="5957455" cy="43552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3"/>
              </a:buClr>
              <a:buFont typeface="Arial" panose="020B0604020202020204" pitchFamily="34" charset="0"/>
              <a:buChar char="•"/>
              <a:defRPr sz="3200" kern="1200">
                <a:solidFill>
                  <a:srgbClr val="003865"/>
                </a:solidFill>
                <a:latin typeface="+mn-lt"/>
                <a:ea typeface="+mn-ea"/>
                <a:cs typeface="+mn-cs"/>
              </a:defRPr>
            </a:lvl1pPr>
            <a:lvl2pPr marL="742950" indent="-285750" algn="l" defTabSz="914400" rtl="0" eaLnBrk="1" latinLnBrk="0" hangingPunct="1">
              <a:spcBef>
                <a:spcPct val="20000"/>
              </a:spcBef>
              <a:buClr>
                <a:schemeClr val="accent3"/>
              </a:buClr>
              <a:buFont typeface="Arial" panose="020B0604020202020204" pitchFamily="34" charset="0"/>
              <a:buChar char="–"/>
              <a:defRPr sz="2800" kern="1200">
                <a:solidFill>
                  <a:srgbClr val="003865"/>
                </a:solidFill>
                <a:latin typeface="+mn-lt"/>
                <a:ea typeface="+mn-ea"/>
                <a:cs typeface="+mn-cs"/>
              </a:defRPr>
            </a:lvl2pPr>
            <a:lvl3pPr marL="1143000" indent="-228600" algn="l" defTabSz="914400" rtl="0" eaLnBrk="1" latinLnBrk="0" hangingPunct="1">
              <a:spcBef>
                <a:spcPct val="20000"/>
              </a:spcBef>
              <a:buClr>
                <a:schemeClr val="accent3"/>
              </a:buClr>
              <a:buFont typeface="Arial" panose="020B0604020202020204" pitchFamily="34" charset="0"/>
              <a:buChar char="•"/>
              <a:defRPr sz="2400" kern="1200">
                <a:solidFill>
                  <a:srgbClr val="003865"/>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000" kern="1200">
                <a:solidFill>
                  <a:srgbClr val="003865"/>
                </a:solidFill>
                <a:latin typeface="+mn-lt"/>
                <a:ea typeface="+mn-ea"/>
                <a:cs typeface="+mn-cs"/>
              </a:defRPr>
            </a:lvl4pPr>
            <a:lvl5pPr marL="2057400" indent="-228600" algn="l" defTabSz="914400" rtl="0" eaLnBrk="1" latinLnBrk="0" hangingPunct="1">
              <a:spcBef>
                <a:spcPct val="20000"/>
              </a:spcBef>
              <a:buClr>
                <a:schemeClr val="accent3"/>
              </a:buClr>
              <a:buFont typeface="Arial" panose="020B0604020202020204" pitchFamily="34" charset="0"/>
              <a:buChar char="»"/>
              <a:defRPr sz="2000" kern="1200">
                <a:solidFill>
                  <a:srgbClr val="00386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a:lnSpc>
                <a:spcPct val="112000"/>
              </a:lnSpc>
              <a:spcBef>
                <a:spcPts val="1000"/>
              </a:spcBef>
              <a:spcAft>
                <a:spcPts val="10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4a. </a:t>
            </a:r>
            <a:r>
              <a:rPr lang="en-US" sz="3200" u="sng" dirty="0">
                <a:effectLst/>
                <a:latin typeface="Calibri" panose="020F0502020204030204" pitchFamily="34"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Budget – SFY26</a:t>
            </a:r>
            <a:endParaRPr lang="en-US" sz="3200" dirty="0">
              <a:effectLst/>
              <a:latin typeface="Times New Roman" panose="02020603050405020304" pitchFamily="18" charset="0"/>
              <a:ea typeface="Calibri" panose="020F0502020204030204" pitchFamily="34" charset="0"/>
            </a:endParaRPr>
          </a:p>
          <a:p>
            <a:pPr marL="457200" marR="0">
              <a:lnSpc>
                <a:spcPct val="112000"/>
              </a:lnSpc>
              <a:spcBef>
                <a:spcPts val="1000"/>
              </a:spcBef>
              <a:spcAft>
                <a:spcPts val="10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4b. </a:t>
            </a:r>
            <a:r>
              <a:rPr lang="en-US" sz="3200" u="sng" dirty="0">
                <a:effectLst/>
                <a:latin typeface="Calibri" panose="020F050202020403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Budget – SFY27</a:t>
            </a:r>
            <a:endParaRPr lang="en-US" sz="3200" dirty="0">
              <a:effectLst/>
              <a:latin typeface="Times New Roman" panose="02020603050405020304" pitchFamily="18" charset="0"/>
              <a:ea typeface="Calibri" panose="020F0502020204030204" pitchFamily="34" charset="0"/>
            </a:endParaRPr>
          </a:p>
          <a:p>
            <a:pPr marL="457200" marR="0">
              <a:lnSpc>
                <a:spcPct val="112000"/>
              </a:lnSpc>
              <a:spcBef>
                <a:spcPts val="1000"/>
              </a:spcBef>
              <a:spcAft>
                <a:spcPts val="4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4c. </a:t>
            </a:r>
            <a:r>
              <a:rPr lang="en-US" sz="3200" u="sng" dirty="0">
                <a:effectLst/>
                <a:latin typeface="Calibri" panose="020F050202020403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Budget Detail – SFY2</a:t>
            </a:r>
            <a:r>
              <a:rPr lang="en-US" sz="3200" u="sng" dirty="0">
                <a:effectLst/>
                <a:latin typeface="Calibri" panose="020F0502020204030204" pitchFamily="34" charset="0"/>
                <a:ea typeface="Times New Roman" panose="02020603050405020304" pitchFamily="18" charset="0"/>
                <a:cs typeface="Times New Roman" panose="02020603050405020304" pitchFamily="18" charset="0"/>
              </a:rPr>
              <a:t>6 and SFY27</a:t>
            </a:r>
            <a:endParaRPr lang="en-US" sz="3200" dirty="0">
              <a:effectLst/>
              <a:latin typeface="Times New Roman" panose="02020603050405020304" pitchFamily="18" charset="0"/>
              <a:ea typeface="Calibri" panose="020F0502020204030204" pitchFamily="34" charset="0"/>
            </a:endParaRPr>
          </a:p>
          <a:p>
            <a:pPr marL="457200" marR="0">
              <a:lnSpc>
                <a:spcPct val="112000"/>
              </a:lnSpc>
              <a:spcBef>
                <a:spcPts val="1000"/>
              </a:spcBef>
              <a:spcAft>
                <a:spcPts val="4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4d. </a:t>
            </a:r>
            <a:r>
              <a:rPr lang="en-US" sz="3200" u="sng" dirty="0">
                <a:effectLst/>
                <a:latin typeface="Calibri" panose="020F0502020204030204" pitchFamily="34" charset="0"/>
                <a:ea typeface="Times New Roman" panose="02020603050405020304" pitchFamily="18" charset="0"/>
                <a:cs typeface="Times New Roman" panose="02020603050405020304" pitchFamily="18" charset="0"/>
              </a:rPr>
              <a:t>Evidence of Match</a:t>
            </a:r>
            <a:endParaRPr lang="en-US" sz="3200" dirty="0">
              <a:effectLst/>
              <a:latin typeface="Times New Roman" panose="02020603050405020304" pitchFamily="18" charset="0"/>
              <a:ea typeface="Calibri" panose="020F0502020204030204" pitchFamily="34" charset="0"/>
            </a:endParaRPr>
          </a:p>
          <a:p>
            <a:pPr marL="457200" marR="0">
              <a:lnSpc>
                <a:spcPct val="112000"/>
              </a:lnSpc>
              <a:spcBef>
                <a:spcPts val="1000"/>
              </a:spcBef>
              <a:spcAft>
                <a:spcPts val="10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5.   </a:t>
            </a:r>
            <a:r>
              <a:rPr lang="en-US" sz="3200" u="sng" dirty="0">
                <a:effectLst/>
                <a:latin typeface="Calibri" panose="020F0502020204030204" pitchFamily="34" charset="0"/>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Partnership Chart</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endParaRPr>
          </a:p>
        </p:txBody>
      </p:sp>
      <p:pic>
        <p:nvPicPr>
          <p:cNvPr id="24" name="Audio 23">
            <a:hlinkClick r:id="" action="ppaction://media"/>
            <a:extLst>
              <a:ext uri="{FF2B5EF4-FFF2-40B4-BE49-F238E27FC236}">
                <a16:creationId xmlns:a16="http://schemas.microsoft.com/office/drawing/2014/main" id="{7847E9BA-6E11-6595-30B0-8BFBC18D1BF8}"/>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6244473"/>
      </p:ext>
    </p:extLst>
  </p:cSld>
  <p:clrMapOvr>
    <a:masterClrMapping/>
  </p:clrMapOvr>
  <mc:AlternateContent xmlns:mc="http://schemas.openxmlformats.org/markup-compatibility/2006" xmlns:p14="http://schemas.microsoft.com/office/powerpoint/2010/main">
    <mc:Choice Requires="p14">
      <p:transition spd="slow" p14:dur="2000" advTm="25654"/>
    </mc:Choice>
    <mc:Fallback xmlns="">
      <p:transition spd="slow" advTm="2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349" y="248290"/>
            <a:ext cx="10398006" cy="990600"/>
          </a:xfrm>
        </p:spPr>
        <p:txBody>
          <a:bodyPr>
            <a:normAutofit/>
          </a:bodyPr>
          <a:lstStyle/>
          <a:p>
            <a:r>
              <a:rPr lang="en-US" sz="3600" dirty="0"/>
              <a:t>Required Proposal and Application Forms cont.</a:t>
            </a:r>
            <a:endParaRPr lang="en-US" dirty="0">
              <a:solidFill>
                <a:schemeClr val="tx2">
                  <a:lumMod val="75000"/>
                </a:schemeClr>
              </a:solidFill>
            </a:endParaRPr>
          </a:p>
        </p:txBody>
      </p:sp>
      <p:sp>
        <p:nvSpPr>
          <p:cNvPr id="3" name="Content Placeholder 2"/>
          <p:cNvSpPr>
            <a:spLocks noGrp="1"/>
          </p:cNvSpPr>
          <p:nvPr>
            <p:ph idx="1"/>
          </p:nvPr>
        </p:nvSpPr>
        <p:spPr>
          <a:xfrm>
            <a:off x="0" y="1965368"/>
            <a:ext cx="6453352" cy="4563639"/>
          </a:xfrm>
        </p:spPr>
        <p:txBody>
          <a:bodyPr>
            <a:normAutofit/>
          </a:bodyPr>
          <a:lstStyle/>
          <a:p>
            <a:pPr marL="457200">
              <a:lnSpc>
                <a:spcPct val="112000"/>
              </a:lnSpc>
              <a:spcBef>
                <a:spcPts val="1000"/>
              </a:spcBef>
              <a:spcAft>
                <a:spcPts val="18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a:t>
            </a:r>
            <a:r>
              <a:rPr lang="en-US" dirty="0">
                <a:latin typeface="Calibri" panose="020F0502020204030204" pitchFamily="34" charset="0"/>
                <a:ea typeface="Times New Roman" panose="02020603050405020304" pitchFamily="18" charset="0"/>
                <a:cs typeface="Times New Roman" panose="02020603050405020304" pitchFamily="18" charset="0"/>
              </a:rPr>
              <a:t>6</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u="sng" dirty="0"/>
              <a:t>Unemployment    Insurance Account Consent</a:t>
            </a:r>
          </a:p>
          <a:p>
            <a:pPr marL="457200">
              <a:lnSpc>
                <a:spcPct val="112000"/>
              </a:lnSpc>
              <a:spcBef>
                <a:spcPts val="1000"/>
              </a:spcBef>
              <a:spcAft>
                <a:spcPts val="18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7. </a:t>
            </a:r>
            <a:r>
              <a:rPr lang="en-US" u="sng" dirty="0"/>
              <a:t>Applicant Conflict of Interest Disclosure Form</a:t>
            </a:r>
          </a:p>
          <a:p>
            <a:pPr marL="457200">
              <a:lnSpc>
                <a:spcPct val="112000"/>
              </a:lnSpc>
              <a:spcBef>
                <a:spcPts val="1000"/>
              </a:spcBef>
              <a:spcAft>
                <a:spcPts val="1800"/>
              </a:spcAf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8. </a:t>
            </a:r>
            <a:r>
              <a:rPr lang="en-US" u="sng" dirty="0"/>
              <a:t>Performance Capacity</a:t>
            </a:r>
          </a:p>
          <a:p>
            <a:endParaRPr lang="en-US" dirty="0"/>
          </a:p>
          <a:p>
            <a:endParaRPr lang="en-US" dirty="0"/>
          </a:p>
        </p:txBody>
      </p:sp>
      <p:sp>
        <p:nvSpPr>
          <p:cNvPr id="5" name="Content Placeholder 2">
            <a:extLst>
              <a:ext uri="{FF2B5EF4-FFF2-40B4-BE49-F238E27FC236}">
                <a16:creationId xmlns:a16="http://schemas.microsoft.com/office/drawing/2014/main" id="{F22500D3-808F-D57E-CDB8-D4011162A08F}"/>
              </a:ext>
            </a:extLst>
          </p:cNvPr>
          <p:cNvSpPr txBox="1">
            <a:spLocks/>
          </p:cNvSpPr>
          <p:nvPr/>
        </p:nvSpPr>
        <p:spPr>
          <a:xfrm>
            <a:off x="6243145" y="1965368"/>
            <a:ext cx="5843752" cy="43552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3"/>
              </a:buClr>
              <a:buFont typeface="Arial" panose="020B0604020202020204" pitchFamily="34" charset="0"/>
              <a:buChar char="•"/>
              <a:defRPr sz="3200" kern="1200">
                <a:solidFill>
                  <a:srgbClr val="003865"/>
                </a:solidFill>
                <a:latin typeface="+mn-lt"/>
                <a:ea typeface="+mn-ea"/>
                <a:cs typeface="+mn-cs"/>
              </a:defRPr>
            </a:lvl1pPr>
            <a:lvl2pPr marL="742950" indent="-285750" algn="l" defTabSz="914400" rtl="0" eaLnBrk="1" latinLnBrk="0" hangingPunct="1">
              <a:spcBef>
                <a:spcPct val="20000"/>
              </a:spcBef>
              <a:buClr>
                <a:schemeClr val="accent3"/>
              </a:buClr>
              <a:buFont typeface="Arial" panose="020B0604020202020204" pitchFamily="34" charset="0"/>
              <a:buChar char="–"/>
              <a:defRPr sz="2800" kern="1200">
                <a:solidFill>
                  <a:srgbClr val="003865"/>
                </a:solidFill>
                <a:latin typeface="+mn-lt"/>
                <a:ea typeface="+mn-ea"/>
                <a:cs typeface="+mn-cs"/>
              </a:defRPr>
            </a:lvl2pPr>
            <a:lvl3pPr marL="1143000" indent="-228600" algn="l" defTabSz="914400" rtl="0" eaLnBrk="1" latinLnBrk="0" hangingPunct="1">
              <a:spcBef>
                <a:spcPct val="20000"/>
              </a:spcBef>
              <a:buClr>
                <a:schemeClr val="accent3"/>
              </a:buClr>
              <a:buFont typeface="Arial" panose="020B0604020202020204" pitchFamily="34" charset="0"/>
              <a:buChar char="•"/>
              <a:defRPr sz="2400" kern="1200">
                <a:solidFill>
                  <a:srgbClr val="003865"/>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000" kern="1200">
                <a:solidFill>
                  <a:srgbClr val="003865"/>
                </a:solidFill>
                <a:latin typeface="+mn-lt"/>
                <a:ea typeface="+mn-ea"/>
                <a:cs typeface="+mn-cs"/>
              </a:defRPr>
            </a:lvl4pPr>
            <a:lvl5pPr marL="2057400" indent="-228600" algn="l" defTabSz="914400" rtl="0" eaLnBrk="1" latinLnBrk="0" hangingPunct="1">
              <a:spcBef>
                <a:spcPct val="20000"/>
              </a:spcBef>
              <a:buClr>
                <a:schemeClr val="accent3"/>
              </a:buClr>
              <a:buFont typeface="Arial" panose="020B0604020202020204" pitchFamily="34" charset="0"/>
              <a:buChar char="»"/>
              <a:defRPr sz="2000" kern="1200">
                <a:solidFill>
                  <a:srgbClr val="00386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9. </a:t>
            </a:r>
            <a:r>
              <a:rPr lang="en-US" u="sng" dirty="0"/>
              <a:t>No Conviction of Felony Financial Crime by Principal</a:t>
            </a:r>
          </a:p>
          <a:p>
            <a:pPr marL="0" indent="0">
              <a:buNone/>
            </a:pPr>
            <a:endParaRPr lang="en-US" sz="1600" dirty="0"/>
          </a:p>
          <a:p>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10. </a:t>
            </a:r>
            <a:r>
              <a:rPr lang="en-US" u="sng" dirty="0"/>
              <a:t>Evidence of Good Standing</a:t>
            </a:r>
          </a:p>
          <a:p>
            <a:pPr marL="0" indent="0">
              <a:buNone/>
            </a:pPr>
            <a:endParaRPr lang="en-US" sz="1600" dirty="0"/>
          </a:p>
          <a:p>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Form 11. </a:t>
            </a:r>
            <a:r>
              <a:rPr lang="en-US" u="sng" dirty="0"/>
              <a:t>Required Nonprofit Grantee Documents</a:t>
            </a:r>
          </a:p>
        </p:txBody>
      </p:sp>
      <p:pic>
        <p:nvPicPr>
          <p:cNvPr id="17" name="Audio 16">
            <a:hlinkClick r:id="" action="ppaction://media"/>
            <a:extLst>
              <a:ext uri="{FF2B5EF4-FFF2-40B4-BE49-F238E27FC236}">
                <a16:creationId xmlns:a16="http://schemas.microsoft.com/office/drawing/2014/main" id="{2F4AEA0D-ED4E-2E3A-8990-86E3A14500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4215603"/>
      </p:ext>
    </p:extLst>
  </p:cSld>
  <p:clrMapOvr>
    <a:masterClrMapping/>
  </p:clrMapOvr>
  <mc:AlternateContent xmlns:mc="http://schemas.openxmlformats.org/markup-compatibility/2006" xmlns:p14="http://schemas.microsoft.com/office/powerpoint/2010/main">
    <mc:Choice Requires="p14">
      <p:transition spd="slow" p14:dur="2000" advTm="10933"/>
    </mc:Choice>
    <mc:Fallback xmlns="">
      <p:transition spd="slow" advTm="1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600" y="367862"/>
            <a:ext cx="8040414" cy="990600"/>
          </a:xfrm>
        </p:spPr>
        <p:txBody>
          <a:bodyPr>
            <a:normAutofit/>
          </a:bodyPr>
          <a:lstStyle/>
          <a:p>
            <a:r>
              <a:rPr lang="en-US" dirty="0"/>
              <a:t>Overview of Evaluation Methodology</a:t>
            </a:r>
          </a:p>
        </p:txBody>
      </p:sp>
      <p:sp>
        <p:nvSpPr>
          <p:cNvPr id="3" name="Content Placeholder 2"/>
          <p:cNvSpPr>
            <a:spLocks noGrp="1"/>
          </p:cNvSpPr>
          <p:nvPr>
            <p:ph idx="1"/>
          </p:nvPr>
        </p:nvSpPr>
        <p:spPr>
          <a:xfrm>
            <a:off x="221968" y="2031733"/>
            <a:ext cx="11868432" cy="4826267"/>
          </a:xfrm>
        </p:spPr>
        <p:txBody>
          <a:bodyPr>
            <a:normAutofit fontScale="77500" lnSpcReduction="20000"/>
          </a:bodyPr>
          <a:lstStyle/>
          <a:p>
            <a:r>
              <a:rPr lang="en-US" sz="3400" dirty="0"/>
              <a:t>The review committee will evaluate all eligible applications received by the deadline. </a:t>
            </a:r>
          </a:p>
          <a:p>
            <a:pPr marL="0" indent="0">
              <a:buNone/>
            </a:pPr>
            <a:endParaRPr lang="en-US" sz="900" dirty="0"/>
          </a:p>
          <a:p>
            <a:r>
              <a:rPr lang="en-US" sz="3400" dirty="0"/>
              <a:t>Past performance will be taken into account in proposal evaluation.</a:t>
            </a:r>
          </a:p>
          <a:p>
            <a:pPr marL="0" indent="0">
              <a:buNone/>
            </a:pPr>
            <a:endParaRPr lang="en-US" sz="1000" dirty="0"/>
          </a:p>
          <a:p>
            <a:r>
              <a:rPr lang="en-US" sz="3400" dirty="0"/>
              <a:t>Proposals are evaluated on a 100-point scale. </a:t>
            </a:r>
          </a:p>
          <a:p>
            <a:pPr marL="0" indent="0">
              <a:buNone/>
            </a:pPr>
            <a:endParaRPr lang="en-US" sz="1000" dirty="0"/>
          </a:p>
          <a:p>
            <a:r>
              <a:rPr lang="en-US" sz="3400" dirty="0"/>
              <a:t>Applicants should thoroughly address each of the questions and/or items in the space provided, while being aware of each section’s 400-word limit.</a:t>
            </a:r>
          </a:p>
          <a:p>
            <a:endParaRPr lang="en-US" sz="1000" dirty="0"/>
          </a:p>
          <a:p>
            <a:r>
              <a:rPr lang="en-US" sz="3400" dirty="0">
                <a:effectLst/>
                <a:latin typeface="Calibri" panose="020F0502020204030204" pitchFamily="34" charset="0"/>
                <a:ea typeface="Times New Roman" panose="02020603050405020304" pitchFamily="18" charset="0"/>
                <a:cs typeface="Times New Roman" panose="02020603050405020304" pitchFamily="18" charset="0"/>
              </a:rPr>
              <a:t>The Commissioner of DEED will review all committee recommendations and is responsible for award decisions. The Commissioner of DEED reserves the right to prioritize resources to proposals that address racial equity and geographical location, and to increase or decrease the amount of the funding requested. The award decisions of DEED are final and not subject to appeal.</a:t>
            </a:r>
          </a:p>
          <a:p>
            <a:endParaRPr lang="en-US" dirty="0"/>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18</a:t>
            </a:fld>
            <a:endParaRPr lang="en-US" dirty="0">
              <a:solidFill>
                <a:schemeClr val="tx1"/>
              </a:solidFill>
            </a:endParaRPr>
          </a:p>
        </p:txBody>
      </p:sp>
      <p:pic>
        <p:nvPicPr>
          <p:cNvPr id="17" name="Audio 16">
            <a:hlinkClick r:id="" action="ppaction://media"/>
            <a:extLst>
              <a:ext uri="{FF2B5EF4-FFF2-40B4-BE49-F238E27FC236}">
                <a16:creationId xmlns:a16="http://schemas.microsoft.com/office/drawing/2014/main" id="{A711FEDD-4BF9-9AFF-0929-DB998AE88F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3440225"/>
      </p:ext>
    </p:extLst>
  </p:cSld>
  <p:clrMapOvr>
    <a:masterClrMapping/>
  </p:clrMapOvr>
  <mc:AlternateContent xmlns:mc="http://schemas.openxmlformats.org/markup-compatibility/2006" xmlns:p14="http://schemas.microsoft.com/office/powerpoint/2010/main">
    <mc:Choice Requires="p14">
      <p:transition spd="slow" p14:dur="2000" advTm="55530"/>
    </mc:Choice>
    <mc:Fallback xmlns="">
      <p:transition spd="slow" advTm="5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A10E-4F93-4BFD-A60B-4120B21E4F1F}"/>
              </a:ext>
            </a:extLst>
          </p:cNvPr>
          <p:cNvSpPr>
            <a:spLocks noGrp="1"/>
          </p:cNvSpPr>
          <p:nvPr>
            <p:ph type="title"/>
          </p:nvPr>
        </p:nvSpPr>
        <p:spPr>
          <a:xfrm>
            <a:off x="2396360" y="336331"/>
            <a:ext cx="6894786" cy="990600"/>
          </a:xfrm>
        </p:spPr>
        <p:txBody>
          <a:bodyPr>
            <a:normAutofit/>
          </a:bodyPr>
          <a:lstStyle/>
          <a:p>
            <a:r>
              <a:rPr lang="en-US" dirty="0"/>
              <a:t>Evaluation Criteria and Scoring</a:t>
            </a:r>
          </a:p>
        </p:txBody>
      </p:sp>
      <p:sp>
        <p:nvSpPr>
          <p:cNvPr id="3" name="Content Placeholder 2">
            <a:extLst>
              <a:ext uri="{FF2B5EF4-FFF2-40B4-BE49-F238E27FC236}">
                <a16:creationId xmlns:a16="http://schemas.microsoft.com/office/drawing/2014/main" id="{EFD16D50-5F90-4685-9DC4-DA37E57020F8}"/>
              </a:ext>
            </a:extLst>
          </p:cNvPr>
          <p:cNvSpPr>
            <a:spLocks noGrp="1"/>
          </p:cNvSpPr>
          <p:nvPr>
            <p:ph idx="1"/>
          </p:nvPr>
        </p:nvSpPr>
        <p:spPr>
          <a:xfrm>
            <a:off x="1072055" y="1949437"/>
            <a:ext cx="10594428" cy="4826267"/>
          </a:xfrm>
        </p:spPr>
        <p:txBody>
          <a:bodyPr>
            <a:normAutofit fontScale="92500" lnSpcReduction="20000"/>
          </a:bodyPr>
          <a:lstStyle/>
          <a:p>
            <a:pPr marL="0" indent="0">
              <a:spcBef>
                <a:spcPts val="600"/>
              </a:spcBef>
              <a:spcAft>
                <a:spcPts val="1200"/>
              </a:spcAft>
              <a:buNone/>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The scoring factors and weight that applications will be judged on are:</a:t>
            </a:r>
          </a:p>
          <a:p>
            <a:pPr marL="0" indent="0">
              <a:spcBef>
                <a:spcPts val="600"/>
              </a:spcBef>
              <a:spcAft>
                <a:spcPts val="1200"/>
              </a:spcAft>
              <a:buNone/>
            </a:pPr>
            <a:r>
              <a:rPr lang="en-US" sz="300" dirty="0">
                <a:effectLst/>
                <a:latin typeface="Calibri" panose="020F0502020204030204" pitchFamily="34" charset="0"/>
                <a:ea typeface="Times New Roman" panose="02020603050405020304" pitchFamily="18" charset="0"/>
                <a:cs typeface="Times New Roman" panose="02020603050405020304" pitchFamily="18" charset="0"/>
              </a:rPr>
              <a:t> </a:t>
            </a:r>
          </a:p>
          <a:p>
            <a:pPr marL="400050" lvl="1" indent="0">
              <a:spcBef>
                <a:spcPts val="0"/>
              </a:spcBef>
              <a:buNone/>
            </a:pPr>
            <a:r>
              <a:rPr lang="en-US" i="1" dirty="0">
                <a:solidFill>
                  <a:srgbClr val="92D050"/>
                </a:solidFill>
                <a:latin typeface="Calibri" panose="020F0502020204030204" pitchFamily="34" charset="0"/>
                <a:ea typeface="Times New Roman" panose="02020603050405020304" pitchFamily="18" charset="0"/>
                <a:cs typeface="Times New Roman" panose="02020603050405020304" pitchFamily="18" charset="0"/>
              </a:rPr>
              <a:t>1. </a:t>
            </a:r>
            <a:r>
              <a:rPr lang="en-US" sz="2900" i="1" dirty="0">
                <a:latin typeface="Calibri" panose="020F0502020204030204" pitchFamily="34" charset="0"/>
                <a:ea typeface="Times New Roman" panose="02020603050405020304" pitchFamily="18" charset="0"/>
                <a:cs typeface="Times New Roman" panose="02020603050405020304" pitchFamily="18" charset="0"/>
              </a:rPr>
              <a:t>Executive Summary:</a:t>
            </a:r>
            <a:r>
              <a:rPr lang="en-US" sz="2900" dirty="0">
                <a:latin typeface="Calibri" panose="020F0502020204030204" pitchFamily="34" charset="0"/>
                <a:ea typeface="Times New Roman" panose="02020603050405020304" pitchFamily="18" charset="0"/>
                <a:cs typeface="Times New Roman" panose="02020603050405020304" pitchFamily="18" charset="0"/>
              </a:rPr>
              <a:t> 2 points</a:t>
            </a:r>
          </a:p>
          <a:p>
            <a:pPr marL="400050" lvl="1" indent="0">
              <a:spcBef>
                <a:spcPts val="0"/>
              </a:spcBef>
              <a:buNone/>
            </a:pPr>
            <a:endParaRPr lang="en-US" sz="400" dirty="0">
              <a:latin typeface="Calibri" panose="020F0502020204030204" pitchFamily="34" charset="0"/>
              <a:ea typeface="Times New Roman" panose="02020603050405020304" pitchFamily="18" charset="0"/>
              <a:cs typeface="Times New Roman" panose="02020603050405020304" pitchFamily="18" charset="0"/>
            </a:endParaRPr>
          </a:p>
          <a:p>
            <a:pPr marL="400050" lvl="1" indent="0">
              <a:spcBef>
                <a:spcPts val="0"/>
              </a:spcBef>
              <a:buNone/>
            </a:pPr>
            <a:r>
              <a:rPr lang="en-US" i="1" dirty="0">
                <a:solidFill>
                  <a:srgbClr val="92D05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US" i="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900" i="1" dirty="0">
                <a:effectLst/>
                <a:latin typeface="Calibri" panose="020F0502020204030204" pitchFamily="34" charset="0"/>
                <a:ea typeface="Times New Roman" panose="02020603050405020304" pitchFamily="18" charset="0"/>
                <a:cs typeface="Times New Roman" panose="02020603050405020304" pitchFamily="18" charset="0"/>
              </a:rPr>
              <a:t>Project Design</a:t>
            </a: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30 points </a:t>
            </a:r>
          </a:p>
          <a:p>
            <a:pPr marL="400050" lvl="1" indent="0">
              <a:spcBef>
                <a:spcPts val="0"/>
              </a:spcBef>
              <a:buNone/>
            </a:pPr>
            <a:endParaRPr lang="en-US" sz="400" dirty="0">
              <a:effectLst/>
              <a:latin typeface="Calibri" panose="020F0502020204030204" pitchFamily="34" charset="0"/>
              <a:ea typeface="Times New Roman" panose="02020603050405020304" pitchFamily="18" charset="0"/>
              <a:cs typeface="Times New Roman" panose="02020603050405020304" pitchFamily="18" charset="0"/>
            </a:endParaRPr>
          </a:p>
          <a:p>
            <a:pPr marL="400050" lvl="1" indent="0">
              <a:spcBef>
                <a:spcPts val="0"/>
              </a:spcBef>
              <a:buNone/>
            </a:pPr>
            <a:r>
              <a:rPr lang="en-US" i="1" dirty="0">
                <a:solidFill>
                  <a:srgbClr val="92D050"/>
                </a:solidFill>
                <a:effectLst/>
                <a:latin typeface="Calibri" panose="020F0502020204030204" pitchFamily="34" charset="0"/>
                <a:ea typeface="Times New Roman" panose="02020603050405020304" pitchFamily="18" charset="0"/>
                <a:cs typeface="Times New Roman" panose="02020603050405020304" pitchFamily="18" charset="0"/>
              </a:rPr>
              <a:t>3.</a:t>
            </a:r>
            <a:r>
              <a:rPr lang="en-US" i="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900" i="1" dirty="0">
                <a:effectLst/>
                <a:latin typeface="Calibri" panose="020F0502020204030204" pitchFamily="34" charset="0"/>
                <a:ea typeface="Times New Roman" panose="02020603050405020304" pitchFamily="18" charset="0"/>
                <a:cs typeface="Times New Roman" panose="02020603050405020304" pitchFamily="18" charset="0"/>
              </a:rPr>
              <a:t>Project Goals, Activities, and Timetables:</a:t>
            </a: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20 points</a:t>
            </a:r>
            <a:endParaRPr lang="en-US" sz="2900" dirty="0">
              <a:latin typeface="Calibri" panose="020F0502020204030204" pitchFamily="34" charset="0"/>
              <a:ea typeface="Times New Roman" panose="02020603050405020304" pitchFamily="18" charset="0"/>
              <a:cs typeface="Times New Roman" panose="02020603050405020304" pitchFamily="18" charset="0"/>
            </a:endParaRPr>
          </a:p>
          <a:p>
            <a:pPr marL="400050" lvl="1" indent="0">
              <a:spcBef>
                <a:spcPts val="0"/>
              </a:spcBef>
              <a:buNone/>
            </a:pPr>
            <a:endParaRPr lang="en-US" sz="400" dirty="0">
              <a:effectLst/>
              <a:latin typeface="Calibri" panose="020F0502020204030204" pitchFamily="34" charset="0"/>
              <a:ea typeface="Times New Roman" panose="02020603050405020304" pitchFamily="18" charset="0"/>
              <a:cs typeface="Times New Roman" panose="02020603050405020304" pitchFamily="18" charset="0"/>
            </a:endParaRPr>
          </a:p>
          <a:p>
            <a:pPr marL="400050" lvl="1" indent="0">
              <a:spcBef>
                <a:spcPts val="0"/>
              </a:spcBef>
              <a:buNone/>
            </a:pPr>
            <a:r>
              <a:rPr lang="en-US" i="1" dirty="0">
                <a:solidFill>
                  <a:srgbClr val="92D050"/>
                </a:solidFill>
                <a:effectLst/>
                <a:latin typeface="Calibri" panose="020F0502020204030204" pitchFamily="34" charset="0"/>
                <a:ea typeface="Times New Roman" panose="02020603050405020304" pitchFamily="18" charset="0"/>
                <a:cs typeface="Times New Roman" panose="02020603050405020304" pitchFamily="18" charset="0"/>
              </a:rPr>
              <a:t>4.</a:t>
            </a:r>
            <a:r>
              <a:rPr lang="en-US" i="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900" i="1" dirty="0">
                <a:effectLst/>
                <a:latin typeface="Calibri" panose="020F0502020204030204" pitchFamily="34" charset="0"/>
                <a:ea typeface="Times New Roman" panose="02020603050405020304" pitchFamily="18" charset="0"/>
                <a:cs typeface="Times New Roman" panose="02020603050405020304" pitchFamily="18" charset="0"/>
              </a:rPr>
              <a:t>Partnership</a:t>
            </a: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10 points</a:t>
            </a:r>
          </a:p>
          <a:p>
            <a:pPr marL="400050" lvl="1" indent="0">
              <a:spcBef>
                <a:spcPts val="0"/>
              </a:spcBef>
              <a:buNone/>
            </a:pPr>
            <a:endParaRPr lang="en-US" sz="400" dirty="0">
              <a:effectLst/>
              <a:latin typeface="Calibri" panose="020F0502020204030204" pitchFamily="34" charset="0"/>
              <a:ea typeface="Times New Roman" panose="02020603050405020304" pitchFamily="18" charset="0"/>
              <a:cs typeface="Times New Roman" panose="02020603050405020304" pitchFamily="18" charset="0"/>
            </a:endParaRPr>
          </a:p>
          <a:p>
            <a:pPr marL="400050" lvl="1" indent="0">
              <a:spcBef>
                <a:spcPts val="0"/>
              </a:spcBef>
              <a:buNone/>
            </a:pPr>
            <a:r>
              <a:rPr lang="en-US" i="1" dirty="0">
                <a:solidFill>
                  <a:srgbClr val="92D050"/>
                </a:solidFill>
                <a:effectLst/>
                <a:latin typeface="Calibri" panose="020F0502020204030204" pitchFamily="34" charset="0"/>
                <a:ea typeface="Times New Roman" panose="02020603050405020304" pitchFamily="18" charset="0"/>
                <a:cs typeface="Times New Roman" panose="02020603050405020304" pitchFamily="18" charset="0"/>
              </a:rPr>
              <a:t>5.</a:t>
            </a:r>
            <a:r>
              <a:rPr lang="en-US" i="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900" i="1" dirty="0">
                <a:effectLst/>
                <a:latin typeface="Calibri" panose="020F0502020204030204" pitchFamily="34" charset="0"/>
                <a:ea typeface="Times New Roman" panose="02020603050405020304" pitchFamily="18" charset="0"/>
                <a:cs typeface="Times New Roman" panose="02020603050405020304" pitchFamily="18" charset="0"/>
              </a:rPr>
              <a:t>Evaluation and Reporting: 10 points</a:t>
            </a:r>
          </a:p>
          <a:p>
            <a:pPr marL="400050" lvl="1" indent="0">
              <a:spcBef>
                <a:spcPts val="0"/>
              </a:spcBef>
              <a:buNone/>
            </a:pPr>
            <a:endParaRPr lang="en-US" sz="400" dirty="0">
              <a:effectLst/>
              <a:latin typeface="Calibri" panose="020F0502020204030204" pitchFamily="34" charset="0"/>
              <a:ea typeface="Times New Roman" panose="02020603050405020304" pitchFamily="18" charset="0"/>
              <a:cs typeface="Times New Roman" panose="02020603050405020304" pitchFamily="18" charset="0"/>
            </a:endParaRPr>
          </a:p>
          <a:p>
            <a:pPr marL="400050" lvl="1" indent="0">
              <a:spcBef>
                <a:spcPts val="0"/>
              </a:spcBef>
              <a:buNone/>
            </a:pPr>
            <a:r>
              <a:rPr lang="en-US" i="1" dirty="0">
                <a:solidFill>
                  <a:srgbClr val="92D050"/>
                </a:solidFill>
                <a:effectLst/>
                <a:latin typeface="Calibri" panose="020F0502020204030204" pitchFamily="34" charset="0"/>
                <a:ea typeface="Times New Roman" panose="02020603050405020304" pitchFamily="18" charset="0"/>
                <a:cs typeface="Times New Roman" panose="02020603050405020304" pitchFamily="18" charset="0"/>
              </a:rPr>
              <a:t>6.</a:t>
            </a:r>
            <a:r>
              <a:rPr lang="en-US" i="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900" i="1" dirty="0">
                <a:effectLst/>
                <a:latin typeface="Calibri" panose="020F0502020204030204" pitchFamily="34" charset="0"/>
                <a:ea typeface="Times New Roman" panose="02020603050405020304" pitchFamily="18" charset="0"/>
                <a:cs typeface="Times New Roman" panose="02020603050405020304" pitchFamily="18" charset="0"/>
              </a:rPr>
              <a:t>Capacity, Relevant Experience, and Equity:</a:t>
            </a: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10 points</a:t>
            </a:r>
          </a:p>
          <a:p>
            <a:pPr marL="400050" lvl="1" indent="0">
              <a:spcBef>
                <a:spcPts val="0"/>
              </a:spcBef>
              <a:buNone/>
            </a:pPr>
            <a:endParaRPr lang="en-US" sz="400" dirty="0">
              <a:effectLst/>
              <a:latin typeface="Calibri" panose="020F0502020204030204" pitchFamily="34" charset="0"/>
              <a:ea typeface="Times New Roman" panose="02020603050405020304" pitchFamily="18" charset="0"/>
              <a:cs typeface="Times New Roman" panose="02020603050405020304" pitchFamily="18" charset="0"/>
            </a:endParaRPr>
          </a:p>
          <a:p>
            <a:pPr marL="400050" lvl="1" indent="0">
              <a:spcBef>
                <a:spcPts val="0"/>
              </a:spcBef>
              <a:buNone/>
            </a:pPr>
            <a:r>
              <a:rPr lang="en-US" i="1" dirty="0">
                <a:solidFill>
                  <a:srgbClr val="92D050"/>
                </a:solidFill>
                <a:effectLst/>
                <a:latin typeface="Calibri" panose="020F0502020204030204" pitchFamily="34" charset="0"/>
                <a:ea typeface="Times New Roman" panose="02020603050405020304" pitchFamily="18" charset="0"/>
                <a:cs typeface="Times New Roman" panose="02020603050405020304" pitchFamily="18" charset="0"/>
              </a:rPr>
              <a:t>7.</a:t>
            </a:r>
            <a:r>
              <a:rPr lang="en-US" i="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900" i="1" dirty="0">
                <a:effectLst/>
                <a:latin typeface="Calibri" panose="020F0502020204030204" pitchFamily="34" charset="0"/>
                <a:ea typeface="Times New Roman" panose="02020603050405020304" pitchFamily="18" charset="0"/>
                <a:cs typeface="Times New Roman" panose="02020603050405020304" pitchFamily="18" charset="0"/>
              </a:rPr>
              <a:t>Budget and Budget Narrative:</a:t>
            </a: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 8 points</a:t>
            </a:r>
          </a:p>
          <a:p>
            <a:pPr marL="400050" lvl="1" indent="0">
              <a:spcBef>
                <a:spcPts val="0"/>
              </a:spcBef>
              <a:buNone/>
            </a:pPr>
            <a:endParaRPr lang="en-US" sz="400" dirty="0">
              <a:effectLst/>
              <a:latin typeface="Calibri" panose="020F0502020204030204" pitchFamily="34" charset="0"/>
              <a:ea typeface="Times New Roman" panose="02020603050405020304" pitchFamily="18" charset="0"/>
              <a:cs typeface="Times New Roman" panose="02020603050405020304" pitchFamily="18" charset="0"/>
            </a:endParaRPr>
          </a:p>
          <a:p>
            <a:pPr marL="400050" lvl="1" indent="0">
              <a:spcBef>
                <a:spcPts val="0"/>
              </a:spcBef>
              <a:buNone/>
            </a:pPr>
            <a:r>
              <a:rPr lang="en-US" i="1" dirty="0">
                <a:solidFill>
                  <a:srgbClr val="92D050"/>
                </a:solidFill>
                <a:latin typeface="Calibri" panose="020F0502020204030204" pitchFamily="34" charset="0"/>
                <a:ea typeface="Times New Roman" panose="02020603050405020304" pitchFamily="18" charset="0"/>
                <a:cs typeface="Times New Roman" panose="02020603050405020304" pitchFamily="18" charset="0"/>
              </a:rPr>
              <a:t>8. </a:t>
            </a:r>
            <a:r>
              <a:rPr lang="en-US" sz="2900" i="1" dirty="0">
                <a:latin typeface="Calibri" panose="020F0502020204030204" pitchFamily="34" charset="0"/>
                <a:ea typeface="Times New Roman" panose="02020603050405020304" pitchFamily="18" charset="0"/>
                <a:cs typeface="Times New Roman" panose="02020603050405020304" pitchFamily="18" charset="0"/>
              </a:rPr>
              <a:t>Work Plan: 10 points</a:t>
            </a:r>
          </a:p>
          <a:p>
            <a:pPr marL="400050" lvl="1" indent="0">
              <a:spcBef>
                <a:spcPts val="0"/>
              </a:spcBef>
              <a:buNone/>
            </a:pPr>
            <a:endParaRPr lang="en-US" sz="22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400050" lvl="1">
              <a:spcBef>
                <a:spcPts val="600"/>
              </a:spcBef>
              <a:spcAft>
                <a:spcPts val="1200"/>
              </a:spcAft>
            </a:pPr>
            <a:r>
              <a:rPr lang="en-US" b="1" i="1" dirty="0">
                <a:effectLst/>
                <a:latin typeface="Calibri" panose="020F0502020204030204" pitchFamily="34" charset="0"/>
                <a:ea typeface="Times New Roman" panose="02020603050405020304" pitchFamily="18" charset="0"/>
                <a:cs typeface="Times New Roman" panose="02020603050405020304" pitchFamily="18" charset="0"/>
              </a:rPr>
              <a:t>Total points – 100 points.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pic>
        <p:nvPicPr>
          <p:cNvPr id="19" name="Audio 18">
            <a:hlinkClick r:id="" action="ppaction://media"/>
            <a:extLst>
              <a:ext uri="{FF2B5EF4-FFF2-40B4-BE49-F238E27FC236}">
                <a16:creationId xmlns:a16="http://schemas.microsoft.com/office/drawing/2014/main" id="{F959A53B-8E81-7994-8971-1A5614F46C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9940469"/>
      </p:ext>
    </p:extLst>
  </p:cSld>
  <p:clrMapOvr>
    <a:masterClrMapping/>
  </p:clrMapOvr>
  <mc:AlternateContent xmlns:mc="http://schemas.openxmlformats.org/markup-compatibility/2006" xmlns:p14="http://schemas.microsoft.com/office/powerpoint/2010/main">
    <mc:Choice Requires="p14">
      <p:transition spd="slow" p14:dur="2000" advTm="32871"/>
    </mc:Choice>
    <mc:Fallback xmlns="">
      <p:transition spd="slow" advTm="3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609599" y="2057401"/>
            <a:ext cx="11065933" cy="4190999"/>
          </a:xfrm>
        </p:spPr>
        <p:txBody>
          <a:bodyPr>
            <a:normAutofit fontScale="62500" lnSpcReduction="20000"/>
          </a:bodyPr>
          <a:lstStyle/>
          <a:p>
            <a:pPr>
              <a:spcBef>
                <a:spcPts val="1200"/>
              </a:spcBef>
            </a:pPr>
            <a:r>
              <a:rPr lang="en-US" sz="2800" dirty="0"/>
              <a:t>Grant Coordinator Introduction and Correspondence with DEED</a:t>
            </a:r>
          </a:p>
          <a:p>
            <a:pPr>
              <a:spcBef>
                <a:spcPts val="1200"/>
              </a:spcBef>
            </a:pPr>
            <a:r>
              <a:rPr lang="en-US" sz="2800" dirty="0"/>
              <a:t>Important Dates</a:t>
            </a:r>
          </a:p>
          <a:p>
            <a:pPr>
              <a:spcBef>
                <a:spcPts val="1200"/>
              </a:spcBef>
            </a:pPr>
            <a:r>
              <a:rPr lang="en-US" sz="2800" dirty="0"/>
              <a:t>Funding and Match Requirements</a:t>
            </a:r>
          </a:p>
          <a:p>
            <a:pPr>
              <a:spcBef>
                <a:spcPts val="1200"/>
              </a:spcBef>
            </a:pPr>
            <a:r>
              <a:rPr lang="en-US" sz="2800" dirty="0"/>
              <a:t>MN Youthbuild Program Overview</a:t>
            </a:r>
          </a:p>
          <a:p>
            <a:pPr marL="860425" indent="-514350">
              <a:spcBef>
                <a:spcPts val="1200"/>
              </a:spcBef>
              <a:buFont typeface="+mj-lt"/>
              <a:buAutoNum type="alphaLcPeriod"/>
            </a:pPr>
            <a:r>
              <a:rPr lang="en-US" sz="2800" dirty="0"/>
              <a:t>Statutory language requirements</a:t>
            </a:r>
          </a:p>
          <a:p>
            <a:pPr marL="860425" indent="-514350">
              <a:spcBef>
                <a:spcPts val="1200"/>
              </a:spcBef>
              <a:buFont typeface="+mj-lt"/>
              <a:buAutoNum type="alphaLcPeriod"/>
            </a:pPr>
            <a:r>
              <a:rPr lang="en-US" sz="2800" dirty="0"/>
              <a:t>Program design and MN Youthbuild program model</a:t>
            </a:r>
          </a:p>
          <a:p>
            <a:pPr>
              <a:spcBef>
                <a:spcPts val="1200"/>
              </a:spcBef>
            </a:pPr>
            <a:r>
              <a:rPr lang="en-US" sz="2800" dirty="0"/>
              <a:t>MN Youthbuild RFP and Application Packet Overview</a:t>
            </a:r>
          </a:p>
          <a:p>
            <a:pPr marL="860425" indent="-514350">
              <a:spcBef>
                <a:spcPts val="1200"/>
              </a:spcBef>
              <a:buFont typeface="+mj-lt"/>
              <a:buAutoNum type="alphaLcPeriod"/>
            </a:pPr>
            <a:r>
              <a:rPr lang="en-US" sz="2800" dirty="0"/>
              <a:t>Proposal components</a:t>
            </a:r>
          </a:p>
          <a:p>
            <a:pPr marL="860425" indent="-514350">
              <a:spcBef>
                <a:spcPts val="1200"/>
              </a:spcBef>
              <a:buFont typeface="+mj-lt"/>
              <a:buAutoNum type="alphaLcPeriod"/>
            </a:pPr>
            <a:r>
              <a:rPr lang="en-US" sz="2800" dirty="0"/>
              <a:t>Evaluation criteria</a:t>
            </a:r>
          </a:p>
          <a:p>
            <a:pPr marL="860425" indent="-514350">
              <a:spcBef>
                <a:spcPts val="1200"/>
              </a:spcBef>
              <a:buFont typeface="+mj-lt"/>
              <a:buAutoNum type="alphaLcPeriod"/>
            </a:pPr>
            <a:r>
              <a:rPr lang="en-US" sz="2800" dirty="0"/>
              <a:t>Additional forms and grant requirements </a:t>
            </a:r>
          </a:p>
          <a:p>
            <a:pPr>
              <a:spcBef>
                <a:spcPts val="1200"/>
              </a:spcBef>
              <a:buFont typeface="Wingdings" panose="05000000000000000000" pitchFamily="2" charset="2"/>
              <a:buChar char="§"/>
            </a:pPr>
            <a:r>
              <a:rPr lang="en-US" sz="2800" dirty="0"/>
              <a:t>Wrap-Up and Reminders</a:t>
            </a:r>
          </a:p>
        </p:txBody>
      </p:sp>
      <p:pic>
        <p:nvPicPr>
          <p:cNvPr id="36" name="Audio 35">
            <a:hlinkClick r:id="" action="ppaction://media"/>
            <a:extLst>
              <a:ext uri="{FF2B5EF4-FFF2-40B4-BE49-F238E27FC236}">
                <a16:creationId xmlns:a16="http://schemas.microsoft.com/office/drawing/2014/main" id="{01209180-DB3A-C2D6-2D2A-1E1A93B103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7057059"/>
      </p:ext>
    </p:extLst>
  </p:cSld>
  <p:clrMapOvr>
    <a:masterClrMapping/>
  </p:clrMapOvr>
  <mc:AlternateContent xmlns:mc="http://schemas.openxmlformats.org/markup-compatibility/2006" xmlns:p14="http://schemas.microsoft.com/office/powerpoint/2010/main">
    <mc:Choice Requires="p14">
      <p:transition spd="slow" p14:dur="2000" advTm="18930"/>
    </mc:Choice>
    <mc:Fallback xmlns="">
      <p:transition spd="slow" advTm="1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603D-AD31-303C-B775-A7E2AE51ADA4}"/>
              </a:ext>
            </a:extLst>
          </p:cNvPr>
          <p:cNvSpPr>
            <a:spLocks noGrp="1"/>
          </p:cNvSpPr>
          <p:nvPr>
            <p:ph type="title"/>
          </p:nvPr>
        </p:nvSpPr>
        <p:spPr>
          <a:xfrm>
            <a:off x="1421131" y="310662"/>
            <a:ext cx="8938825" cy="990600"/>
          </a:xfrm>
        </p:spPr>
        <p:txBody>
          <a:bodyPr>
            <a:normAutofit/>
          </a:bodyPr>
          <a:lstStyle/>
          <a:p>
            <a:r>
              <a:rPr lang="en-US" dirty="0"/>
              <a:t>2a. and 2b. Narrative Responses Limitations</a:t>
            </a:r>
          </a:p>
        </p:txBody>
      </p:sp>
      <p:sp>
        <p:nvSpPr>
          <p:cNvPr id="3" name="Content Placeholder 2">
            <a:extLst>
              <a:ext uri="{FF2B5EF4-FFF2-40B4-BE49-F238E27FC236}">
                <a16:creationId xmlns:a16="http://schemas.microsoft.com/office/drawing/2014/main" id="{1F24CD43-B8B8-7AD7-3CA3-FBD7CAFF1EFC}"/>
              </a:ext>
            </a:extLst>
          </p:cNvPr>
          <p:cNvSpPr>
            <a:spLocks noGrp="1"/>
          </p:cNvSpPr>
          <p:nvPr>
            <p:ph idx="1"/>
          </p:nvPr>
        </p:nvSpPr>
        <p:spPr>
          <a:xfrm>
            <a:off x="320565" y="1721071"/>
            <a:ext cx="11550869" cy="4826267"/>
          </a:xfrm>
        </p:spPr>
        <p:txBody>
          <a:bodyPr>
            <a:normAutofit fontScale="92500"/>
          </a:bodyPr>
          <a:lstStyle/>
          <a:p>
            <a:r>
              <a:rPr lang="en-US" sz="2900" dirty="0"/>
              <a:t>Each section in the Executive Summary and Narrative Response portion (Forms 2a. and 2b.) of the application packet has a set word limit of 400 words per response. You will not be able to exceed those word limits when writing your proposal. </a:t>
            </a:r>
          </a:p>
          <a:p>
            <a:pPr marL="0" indent="0">
              <a:buNone/>
            </a:pPr>
            <a:endParaRPr lang="en-US" sz="900" dirty="0"/>
          </a:p>
          <a:p>
            <a:r>
              <a:rPr lang="en-US" sz="2900" dirty="0"/>
              <a:t>Do not provide additional narrative responses to the RFP beyond the 400-word limitations set in the application packet. Additional information will not be reviewed or scored.</a:t>
            </a:r>
          </a:p>
          <a:p>
            <a:pPr marL="0" indent="0">
              <a:buNone/>
            </a:pPr>
            <a:endParaRPr lang="en-US" sz="900" dirty="0"/>
          </a:p>
          <a:p>
            <a:r>
              <a:rPr lang="en-US" sz="2900" dirty="0"/>
              <a:t>If a particular response appears too lengthy, you may use partial sentences and/or omit needless words to remain within the 400-word limit. Reviewer Guidelines will make note of this so reviewers will be aware.</a:t>
            </a:r>
          </a:p>
          <a:p>
            <a:endParaRPr lang="en-US" dirty="0"/>
          </a:p>
          <a:p>
            <a:pPr marL="0" indent="0">
              <a:buNone/>
            </a:pPr>
            <a:endParaRPr lang="en-US" dirty="0"/>
          </a:p>
        </p:txBody>
      </p:sp>
      <p:pic>
        <p:nvPicPr>
          <p:cNvPr id="13" name="Audio 12">
            <a:hlinkClick r:id="" action="ppaction://media"/>
            <a:extLst>
              <a:ext uri="{FF2B5EF4-FFF2-40B4-BE49-F238E27FC236}">
                <a16:creationId xmlns:a16="http://schemas.microsoft.com/office/drawing/2014/main" id="{ADD421D6-AAAB-B0E3-D412-51EAEFF1E5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0712612"/>
      </p:ext>
    </p:extLst>
  </p:cSld>
  <p:clrMapOvr>
    <a:masterClrMapping/>
  </p:clrMapOvr>
  <mc:AlternateContent xmlns:mc="http://schemas.openxmlformats.org/markup-compatibility/2006" xmlns:p14="http://schemas.microsoft.com/office/powerpoint/2010/main">
    <mc:Choice Requires="p14">
      <p:transition spd="slow" p14:dur="2000" advTm="64335"/>
    </mc:Choice>
    <mc:Fallback xmlns="">
      <p:transition spd="slow" advTm="64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660BB-07EE-4C6A-A6D9-041D5738253A}"/>
              </a:ext>
            </a:extLst>
          </p:cNvPr>
          <p:cNvSpPr>
            <a:spLocks noGrp="1"/>
          </p:cNvSpPr>
          <p:nvPr>
            <p:ph type="title"/>
          </p:nvPr>
        </p:nvSpPr>
        <p:spPr>
          <a:xfrm>
            <a:off x="3689131" y="268189"/>
            <a:ext cx="4593021" cy="990600"/>
          </a:xfrm>
        </p:spPr>
        <p:txBody>
          <a:bodyPr/>
          <a:lstStyle/>
          <a:p>
            <a:r>
              <a:rPr lang="en-US" dirty="0"/>
              <a:t>Form 1:  Cover Sheet</a:t>
            </a:r>
          </a:p>
        </p:txBody>
      </p:sp>
      <p:cxnSp>
        <p:nvCxnSpPr>
          <p:cNvPr id="7" name="Straight Connector 6">
            <a:extLst>
              <a:ext uri="{FF2B5EF4-FFF2-40B4-BE49-F238E27FC236}">
                <a16:creationId xmlns:a16="http://schemas.microsoft.com/office/drawing/2014/main" id="{470ED78A-E5F3-4364-9B08-EA170ACE03F0}"/>
              </a:ext>
            </a:extLst>
          </p:cNvPr>
          <p:cNvCxnSpPr>
            <a:cxnSpLocks/>
          </p:cNvCxnSpPr>
          <p:nvPr/>
        </p:nvCxnSpPr>
        <p:spPr>
          <a:xfrm flipH="1">
            <a:off x="7064321" y="4914215"/>
            <a:ext cx="877536" cy="11802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CA467F0-6CB6-4043-9FA8-0E7BAAC32B11}"/>
              </a:ext>
            </a:extLst>
          </p:cNvPr>
          <p:cNvSpPr txBox="1"/>
          <p:nvPr/>
        </p:nvSpPr>
        <p:spPr>
          <a:xfrm>
            <a:off x="5112529" y="6094511"/>
            <a:ext cx="2638928" cy="307777"/>
          </a:xfrm>
          <a:prstGeom prst="rect">
            <a:avLst/>
          </a:prstGeom>
          <a:noFill/>
          <a:ln>
            <a:solidFill>
              <a:srgbClr val="FF0000"/>
            </a:solidFill>
          </a:ln>
        </p:spPr>
        <p:txBody>
          <a:bodyPr wrap="none" rtlCol="0">
            <a:spAutoFit/>
          </a:bodyPr>
          <a:lstStyle/>
          <a:p>
            <a:r>
              <a:rPr lang="en-US" sz="1400" b="1" dirty="0">
                <a:solidFill>
                  <a:srgbClr val="003865"/>
                </a:solidFill>
              </a:rPr>
              <a:t>Electronic signatures are allowed</a:t>
            </a:r>
          </a:p>
        </p:txBody>
      </p:sp>
      <p:sp>
        <p:nvSpPr>
          <p:cNvPr id="10" name="TextBox 9">
            <a:extLst>
              <a:ext uri="{FF2B5EF4-FFF2-40B4-BE49-F238E27FC236}">
                <a16:creationId xmlns:a16="http://schemas.microsoft.com/office/drawing/2014/main" id="{81613DB2-2D39-4C25-8C75-248A4BAF9683}"/>
              </a:ext>
            </a:extLst>
          </p:cNvPr>
          <p:cNvSpPr txBox="1"/>
          <p:nvPr/>
        </p:nvSpPr>
        <p:spPr>
          <a:xfrm>
            <a:off x="155534" y="1902850"/>
            <a:ext cx="1452549" cy="2031325"/>
          </a:xfrm>
          <a:prstGeom prst="rect">
            <a:avLst/>
          </a:prstGeom>
          <a:noFill/>
          <a:ln>
            <a:solidFill>
              <a:srgbClr val="FF0000"/>
            </a:solidFill>
          </a:ln>
        </p:spPr>
        <p:txBody>
          <a:bodyPr wrap="square" rtlCol="0">
            <a:spAutoFit/>
          </a:bodyPr>
          <a:lstStyle/>
          <a:p>
            <a:r>
              <a:rPr lang="en-US" sz="1400" b="1" dirty="0">
                <a:solidFill>
                  <a:srgbClr val="003865"/>
                </a:solidFill>
              </a:rPr>
              <a:t>Agency Name: </a:t>
            </a:r>
            <a:r>
              <a:rPr lang="en-US" sz="1400" dirty="0"/>
              <a:t>Use the legal name and provide the full address. This is the fiscal agent with whom the grant agreement will be executed. </a:t>
            </a:r>
          </a:p>
        </p:txBody>
      </p:sp>
      <p:pic>
        <p:nvPicPr>
          <p:cNvPr id="15" name="Content Placeholder 14" descr="Graphical user interface, text, application, table&#10;&#10;AI-generated content may be incorrect.">
            <a:extLst>
              <a:ext uri="{FF2B5EF4-FFF2-40B4-BE49-F238E27FC236}">
                <a16:creationId xmlns:a16="http://schemas.microsoft.com/office/drawing/2014/main" id="{B51245CD-2435-6985-D090-A3DF2DA983C6}"/>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8811" t="24229" r="7770" b="3249"/>
          <a:stretch/>
        </p:blipFill>
        <p:spPr>
          <a:xfrm>
            <a:off x="1750049" y="1792477"/>
            <a:ext cx="10239198" cy="3622076"/>
          </a:xfrm>
        </p:spPr>
      </p:pic>
      <p:pic>
        <p:nvPicPr>
          <p:cNvPr id="19" name="Audio 18">
            <a:hlinkClick r:id="" action="ppaction://media"/>
            <a:extLst>
              <a:ext uri="{FF2B5EF4-FFF2-40B4-BE49-F238E27FC236}">
                <a16:creationId xmlns:a16="http://schemas.microsoft.com/office/drawing/2014/main" id="{E5F55A09-F6B7-A6C9-4489-17C058C88B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7458710"/>
      </p:ext>
    </p:extLst>
  </p:cSld>
  <p:clrMapOvr>
    <a:masterClrMapping/>
  </p:clrMapOvr>
  <mc:AlternateContent xmlns:mc="http://schemas.openxmlformats.org/markup-compatibility/2006" xmlns:p14="http://schemas.microsoft.com/office/powerpoint/2010/main">
    <mc:Choice Requires="p14">
      <p:transition spd="slow" p14:dur="2000" advTm="16738"/>
    </mc:Choice>
    <mc:Fallback xmlns="">
      <p:transition spd="slow" advTm="16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94" y="414134"/>
            <a:ext cx="11561378" cy="990600"/>
          </a:xfrm>
        </p:spPr>
        <p:txBody>
          <a:bodyPr>
            <a:normAutofit fontScale="90000"/>
          </a:bodyPr>
          <a:lstStyle/>
          <a:p>
            <a:pPr algn="ctr"/>
            <a:r>
              <a:rPr lang="en-US" dirty="0"/>
              <a:t>Form 2a. And 2b. Executive Summary and Narrative Responses</a:t>
            </a:r>
            <a:br>
              <a:rPr lang="en-US" dirty="0"/>
            </a:br>
            <a:r>
              <a:rPr lang="en-US" sz="3300" dirty="0"/>
              <a:t>NOTE: </a:t>
            </a:r>
            <a:r>
              <a:rPr lang="en-US" sz="3100" dirty="0"/>
              <a:t>each response is limited to 400 words in total</a:t>
            </a:r>
          </a:p>
        </p:txBody>
      </p:sp>
      <p:sp>
        <p:nvSpPr>
          <p:cNvPr id="3" name="Content Placeholder 2"/>
          <p:cNvSpPr>
            <a:spLocks noGrp="1"/>
          </p:cNvSpPr>
          <p:nvPr>
            <p:ph idx="1"/>
          </p:nvPr>
        </p:nvSpPr>
        <p:spPr>
          <a:xfrm>
            <a:off x="852202" y="1841097"/>
            <a:ext cx="10983310" cy="4934607"/>
          </a:xfrm>
        </p:spPr>
        <p:txBody>
          <a:bodyPr>
            <a:normAutofit fontScale="47500" lnSpcReduction="20000"/>
          </a:bodyPr>
          <a:lstStyle/>
          <a:p>
            <a:r>
              <a:rPr lang="en-US" sz="4000" dirty="0"/>
              <a:t>Executive Summary (2 points)</a:t>
            </a:r>
          </a:p>
          <a:p>
            <a:endParaRPr lang="en-US" sz="1000" dirty="0"/>
          </a:p>
          <a:p>
            <a:r>
              <a:rPr lang="en-US" sz="4000" dirty="0"/>
              <a:t>Project Design (30 points)</a:t>
            </a:r>
          </a:p>
          <a:p>
            <a:pPr lvl="1"/>
            <a:r>
              <a:rPr lang="en-US" sz="2900" dirty="0"/>
              <a:t>Needs Statement and Target Population; Recruitment, Orientation, Assessment, and Retention; Occupational Skills Training, Safety Training and Work Experience; Housing and Building Projects.</a:t>
            </a:r>
          </a:p>
          <a:p>
            <a:pPr lvl="1"/>
            <a:endParaRPr lang="en-US" sz="1100" dirty="0"/>
          </a:p>
          <a:p>
            <a:r>
              <a:rPr lang="en-US" sz="4000" dirty="0"/>
              <a:t>Project Goals, Activities and Timetables (20 points)</a:t>
            </a:r>
          </a:p>
          <a:p>
            <a:pPr lvl="1"/>
            <a:r>
              <a:rPr lang="en-US" sz="2900" dirty="0"/>
              <a:t>Case Management and Support Services; Work Readiness, Career Exploration, Leadership, Education Support and Mentoring; Occupational Skills Training and Safety Instruction; Placement, Exit, and Follow up.</a:t>
            </a:r>
          </a:p>
          <a:p>
            <a:pPr lvl="1"/>
            <a:endParaRPr lang="en-US" sz="1100" dirty="0"/>
          </a:p>
          <a:p>
            <a:r>
              <a:rPr lang="en-US" sz="4000" dirty="0"/>
              <a:t>Partnerships (10 points)</a:t>
            </a:r>
          </a:p>
          <a:p>
            <a:pPr lvl="1"/>
            <a:r>
              <a:rPr lang="en-US" sz="2900" dirty="0"/>
              <a:t>Form 5. Partnership Chart and Narrative (key partners providing matching and leveraged funds and partners receiving grant funds for program activities and/or services). No letters of commitment required with application submittal.</a:t>
            </a:r>
          </a:p>
          <a:p>
            <a:pPr lvl="1"/>
            <a:endParaRPr lang="en-US" sz="1100" dirty="0"/>
          </a:p>
          <a:p>
            <a:r>
              <a:rPr lang="en-US" sz="4000" dirty="0"/>
              <a:t>Evaluation and Reporting (10 points)</a:t>
            </a:r>
          </a:p>
          <a:p>
            <a:endParaRPr lang="en-US" sz="1100" dirty="0"/>
          </a:p>
          <a:p>
            <a:r>
              <a:rPr lang="en-US" sz="4000" dirty="0"/>
              <a:t>Capacity, Relevant Experience, and Equity (10 points)</a:t>
            </a:r>
          </a:p>
          <a:p>
            <a:pPr lvl="1"/>
            <a:r>
              <a:rPr lang="en-US" sz="2900" dirty="0"/>
              <a:t>Past experience and reporting of youth diploma or GED attainment and placement in construction and other employment and/or registered apprenticeship is a plus.   Also, number of affordable housing units, garages, and other/innovative building projects, serving homeless and low-income families and individuals. </a:t>
            </a:r>
          </a:p>
          <a:p>
            <a:endParaRPr lang="en-US" sz="1100" dirty="0"/>
          </a:p>
          <a:p>
            <a:r>
              <a:rPr lang="en-US" sz="4000" dirty="0"/>
              <a:t>Budget and Budget Narrative (8 points)</a:t>
            </a:r>
          </a:p>
          <a:p>
            <a:pPr lvl="1"/>
            <a:r>
              <a:rPr lang="en-US" sz="2900" dirty="0"/>
              <a:t>Forms 4a. And 4b. Budget and Budget Detail, and Budget Narrative over a two-year period (both SFy26 and SFY27)</a:t>
            </a:r>
          </a:p>
          <a:p>
            <a:endParaRPr lang="en-US" sz="1100" dirty="0"/>
          </a:p>
          <a:p>
            <a:r>
              <a:rPr lang="en-US" sz="4000" dirty="0"/>
              <a:t>Work Plan (10 points)</a:t>
            </a:r>
          </a:p>
        </p:txBody>
      </p:sp>
      <p:pic>
        <p:nvPicPr>
          <p:cNvPr id="50" name="Audio 49">
            <a:hlinkClick r:id="" action="ppaction://media"/>
            <a:extLst>
              <a:ext uri="{FF2B5EF4-FFF2-40B4-BE49-F238E27FC236}">
                <a16:creationId xmlns:a16="http://schemas.microsoft.com/office/drawing/2014/main" id="{1B34D61A-B824-B70B-0060-D555A197A5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7778660"/>
      </p:ext>
    </p:extLst>
  </p:cSld>
  <p:clrMapOvr>
    <a:masterClrMapping/>
  </p:clrMapOvr>
  <mc:AlternateContent xmlns:mc="http://schemas.openxmlformats.org/markup-compatibility/2006" xmlns:p14="http://schemas.microsoft.com/office/powerpoint/2010/main">
    <mc:Choice Requires="p14">
      <p:transition spd="slow" p14:dur="2000" advTm="300315"/>
    </mc:Choice>
    <mc:Fallback xmlns="">
      <p:transition spd="slow" advTm="30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9738" y="304800"/>
            <a:ext cx="5402317" cy="990600"/>
          </a:xfrm>
        </p:spPr>
        <p:txBody>
          <a:bodyPr>
            <a:normAutofit/>
          </a:bodyPr>
          <a:lstStyle/>
          <a:p>
            <a:r>
              <a:rPr lang="en-US" dirty="0"/>
              <a:t>Form 3:   Work Plan</a:t>
            </a:r>
            <a:endParaRPr lang="en-US" dirty="0">
              <a:solidFill>
                <a:schemeClr val="tx2">
                  <a:lumMod val="75000"/>
                </a:schemeClr>
              </a:solidFill>
            </a:endParaRPr>
          </a:p>
        </p:txBody>
      </p:sp>
      <p:sp>
        <p:nvSpPr>
          <p:cNvPr id="3" name="Content Placeholder 2"/>
          <p:cNvSpPr>
            <a:spLocks noGrp="1"/>
          </p:cNvSpPr>
          <p:nvPr>
            <p:ph idx="1"/>
          </p:nvPr>
        </p:nvSpPr>
        <p:spPr>
          <a:xfrm>
            <a:off x="574324" y="2109109"/>
            <a:ext cx="11382703" cy="4666595"/>
          </a:xfrm>
        </p:spPr>
        <p:txBody>
          <a:bodyPr>
            <a:normAutofit/>
          </a:bodyPr>
          <a:lstStyle/>
          <a:p>
            <a:pPr lvl="0"/>
            <a:r>
              <a:rPr lang="en-US" sz="2600" dirty="0"/>
              <a:t>In chronological order, under each component, list the specific activities and services to be provided to youth over an approximate two-year timeline. List integrated activities and services, as applicable.  </a:t>
            </a:r>
          </a:p>
          <a:p>
            <a:pPr marL="0" lvl="0" indent="0">
              <a:buNone/>
            </a:pPr>
            <a:endParaRPr lang="en-US" sz="500" dirty="0"/>
          </a:p>
          <a:p>
            <a:pPr lvl="0"/>
            <a:r>
              <a:rPr lang="en-US" sz="2600" dirty="0"/>
              <a:t>List the specific goals and measurable outcomes for each activity or service, </a:t>
            </a:r>
            <a:r>
              <a:rPr lang="en-US" sz="2600" u="sng" dirty="0"/>
              <a:t>expressed as the number of youth and percentage of youth</a:t>
            </a:r>
            <a:r>
              <a:rPr lang="en-US" sz="2600" dirty="0"/>
              <a:t>, which are realistic, clear, and measurable.</a:t>
            </a:r>
          </a:p>
          <a:p>
            <a:pPr marL="0" lvl="0" indent="0">
              <a:buNone/>
            </a:pPr>
            <a:endParaRPr lang="en-US" sz="500" dirty="0"/>
          </a:p>
          <a:p>
            <a:pPr lvl="0"/>
            <a:r>
              <a:rPr lang="en-US" sz="2600" dirty="0"/>
              <a:t>List the expected start date(s) and end date(s) of each activity or service, using a reasonable timeframe for performing and reporting on each project service or activity.</a:t>
            </a:r>
          </a:p>
        </p:txBody>
      </p:sp>
      <p:pic>
        <p:nvPicPr>
          <p:cNvPr id="26" name="Audio 25">
            <a:hlinkClick r:id="" action="ppaction://media"/>
            <a:extLst>
              <a:ext uri="{FF2B5EF4-FFF2-40B4-BE49-F238E27FC236}">
                <a16:creationId xmlns:a16="http://schemas.microsoft.com/office/drawing/2014/main" id="{971A123E-E46E-D277-2191-7ACCEC2F4FC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220165"/>
      </p:ext>
    </p:extLst>
  </p:cSld>
  <p:clrMapOvr>
    <a:masterClrMapping/>
  </p:clrMapOvr>
  <mc:AlternateContent xmlns:mc="http://schemas.openxmlformats.org/markup-compatibility/2006" xmlns:p14="http://schemas.microsoft.com/office/powerpoint/2010/main">
    <mc:Choice Requires="p14">
      <p:transition spd="slow" p14:dur="2000" advTm="47182"/>
    </mc:Choice>
    <mc:Fallback xmlns="">
      <p:transition spd="slow" advTm="4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3:  Work Plan </a:t>
            </a:r>
          </a:p>
        </p:txBody>
      </p:sp>
      <p:pic>
        <p:nvPicPr>
          <p:cNvPr id="8" name="Content Placeholder 7" descr="Graphical user interface, application&#10;&#10;AI-generated content may be incorrect.">
            <a:extLst>
              <a:ext uri="{FF2B5EF4-FFF2-40B4-BE49-F238E27FC236}">
                <a16:creationId xmlns:a16="http://schemas.microsoft.com/office/drawing/2014/main" id="{968BEE2B-2712-76FB-83C5-89B8339C9DF1}"/>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24906" t="25028" r="23188" b="8603"/>
          <a:stretch/>
        </p:blipFill>
        <p:spPr>
          <a:xfrm>
            <a:off x="1135117" y="1855157"/>
            <a:ext cx="7525408" cy="4902995"/>
          </a:xfrm>
        </p:spPr>
      </p:pic>
      <p:pic>
        <p:nvPicPr>
          <p:cNvPr id="16" name="Audio 15">
            <a:hlinkClick r:id="" action="ppaction://media"/>
            <a:extLst>
              <a:ext uri="{FF2B5EF4-FFF2-40B4-BE49-F238E27FC236}">
                <a16:creationId xmlns:a16="http://schemas.microsoft.com/office/drawing/2014/main" id="{03EC3FB4-F543-4485-4422-C2CCC263B44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9926767"/>
      </p:ext>
    </p:extLst>
  </p:cSld>
  <p:clrMapOvr>
    <a:masterClrMapping/>
  </p:clrMapOvr>
  <mc:AlternateContent xmlns:mc="http://schemas.openxmlformats.org/markup-compatibility/2006" xmlns:p14="http://schemas.microsoft.com/office/powerpoint/2010/main">
    <mc:Choice Requires="p14">
      <p:transition spd="slow" p14:dur="2000" advTm="11595"/>
    </mc:Choice>
    <mc:Fallback xmlns="">
      <p:transition spd="slow" advTm="1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 4a.  And 4b.  Budget Information Summary</a:t>
            </a:r>
            <a:endParaRPr lang="en-US" dirty="0">
              <a:solidFill>
                <a:schemeClr val="tx2">
                  <a:lumMod val="75000"/>
                </a:schemeClr>
              </a:solidFill>
            </a:endParaRPr>
          </a:p>
        </p:txBody>
      </p:sp>
      <p:sp>
        <p:nvSpPr>
          <p:cNvPr id="3" name="Content Placeholder 2"/>
          <p:cNvSpPr>
            <a:spLocks noGrp="1"/>
          </p:cNvSpPr>
          <p:nvPr>
            <p:ph idx="1"/>
          </p:nvPr>
        </p:nvSpPr>
        <p:spPr>
          <a:xfrm>
            <a:off x="390376" y="1791069"/>
            <a:ext cx="11065565" cy="4959927"/>
          </a:xfrm>
        </p:spPr>
        <p:txBody>
          <a:bodyPr>
            <a:normAutofit fontScale="92500" lnSpcReduction="20000"/>
          </a:bodyPr>
          <a:lstStyle/>
          <a:p>
            <a:pPr lvl="0"/>
            <a:r>
              <a:rPr lang="en-US" sz="2400" b="1" dirty="0"/>
              <a:t>Budget: </a:t>
            </a:r>
          </a:p>
          <a:p>
            <a:pPr lvl="1"/>
            <a:r>
              <a:rPr lang="en-US" sz="2200" dirty="0"/>
              <a:t>The total budget request over the two-year period SFY26-27, cannot exceed $200,000. </a:t>
            </a:r>
            <a:r>
              <a:rPr lang="en-US" sz="2200" dirty="0">
                <a:cs typeface="Times New Roman" panose="02020603050405020304" pitchFamily="18" charset="0"/>
              </a:rPr>
              <a:t>T</a:t>
            </a:r>
            <a:r>
              <a:rPr lang="en-US" sz="2200" dirty="0">
                <a:effectLst/>
                <a:ea typeface="Times New Roman" panose="02020603050405020304" pitchFamily="18" charset="0"/>
                <a:cs typeface="Times New Roman" panose="02020603050405020304" pitchFamily="18" charset="0"/>
              </a:rPr>
              <a:t>he budget amounts should be cumulative over both fiscal years (total amount in each cost category and grant total are listed in the final quarter ending June 30, 2027)</a:t>
            </a:r>
            <a:r>
              <a:rPr lang="en-US" sz="2200" dirty="0"/>
              <a:t>.  </a:t>
            </a:r>
          </a:p>
          <a:p>
            <a:pPr lvl="1"/>
            <a:r>
              <a:rPr lang="en-US" sz="2200" dirty="0"/>
              <a:t>Amounts should be entered </a:t>
            </a:r>
            <a:r>
              <a:rPr lang="en-US" sz="2200" b="1" i="1" dirty="0"/>
              <a:t>cumulative</a:t>
            </a:r>
            <a:r>
              <a:rPr lang="en-US" sz="2200" dirty="0"/>
              <a:t> by quarter (total amounts in each cost category and grand total are listed in the final quarter ending June 30</a:t>
            </a:r>
            <a:r>
              <a:rPr lang="en-US" sz="2200" baseline="30000" dirty="0"/>
              <a:t>th</a:t>
            </a:r>
            <a:r>
              <a:rPr lang="en-US" sz="2200" dirty="0"/>
              <a:t>, 2027).</a:t>
            </a:r>
          </a:p>
          <a:p>
            <a:pPr lvl="1"/>
            <a:r>
              <a:rPr lang="en-US" sz="2200" dirty="0"/>
              <a:t>No more than 6% is allocated for administrative costs.</a:t>
            </a:r>
          </a:p>
          <a:p>
            <a:pPr lvl="1"/>
            <a:r>
              <a:rPr lang="en-US" sz="2200" dirty="0">
                <a:effectLst/>
                <a:ea typeface="Calibri" panose="020F0502020204030204" pitchFamily="34" charset="0"/>
              </a:rPr>
              <a:t>Grant funds cannot be used to purchase real property. </a:t>
            </a:r>
          </a:p>
          <a:p>
            <a:pPr lvl="1"/>
            <a:r>
              <a:rPr lang="en-US" sz="2200" dirty="0">
                <a:effectLst/>
                <a:ea typeface="Calibri" panose="020F0502020204030204" pitchFamily="34" charset="0"/>
              </a:rPr>
              <a:t>Housing and Building Materials (including power tools and equipment) are limited to 25% of total request.   Note, equipment purchases greater than $5,000.00 must be pre-approved by DEED.</a:t>
            </a:r>
            <a:br>
              <a:rPr lang="en-US" sz="2400" b="1" dirty="0"/>
            </a:br>
            <a:endParaRPr lang="en-US" sz="1100" b="1" dirty="0"/>
          </a:p>
          <a:p>
            <a:pPr lvl="0"/>
            <a:r>
              <a:rPr lang="en-US" sz="2200" dirty="0"/>
              <a:t>Note, two-year expenses in the </a:t>
            </a:r>
            <a:r>
              <a:rPr lang="en-US" sz="2200" i="1" dirty="0"/>
              <a:t>Budget Summary </a:t>
            </a:r>
            <a:r>
              <a:rPr lang="en-US" sz="2200" dirty="0"/>
              <a:t>must correspond accurately to the planned expenditures in the </a:t>
            </a:r>
            <a:r>
              <a:rPr lang="en-US" sz="2200" i="1" dirty="0"/>
              <a:t>Budget Narrative </a:t>
            </a:r>
            <a:r>
              <a:rPr lang="en-US" sz="2200" dirty="0"/>
              <a:t>and </a:t>
            </a:r>
            <a:r>
              <a:rPr lang="en-US" sz="2200" i="1" dirty="0"/>
              <a:t>Budget Detail </a:t>
            </a:r>
            <a:r>
              <a:rPr lang="en-US" sz="2200" dirty="0"/>
              <a:t>forms, d</a:t>
            </a:r>
            <a:r>
              <a:rPr lang="en-US" sz="2200" dirty="0">
                <a:effectLst/>
                <a:latin typeface="Calibri" panose="020F0502020204030204" pitchFamily="34" charset="0"/>
                <a:ea typeface="Calibri" panose="020F0502020204030204" pitchFamily="34" charset="0"/>
              </a:rPr>
              <a:t>escribing line-item expenditures in more detail and listing the FTEs and wage rates (or monthly or </a:t>
            </a:r>
            <a:r>
              <a:rPr lang="en-US" sz="2200" dirty="0">
                <a:latin typeface="Calibri" panose="020F0502020204030204" pitchFamily="34" charset="0"/>
                <a:ea typeface="Calibri" panose="020F0502020204030204" pitchFamily="34" charset="0"/>
              </a:rPr>
              <a:t>annual salary) </a:t>
            </a:r>
            <a:r>
              <a:rPr lang="en-US" sz="2200" dirty="0">
                <a:effectLst/>
                <a:latin typeface="Calibri" panose="020F0502020204030204" pitchFamily="34" charset="0"/>
                <a:ea typeface="Calibri" panose="020F0502020204030204" pitchFamily="34" charset="0"/>
              </a:rPr>
              <a:t>of key staff.  Equipment and/or materials and supply expenses should list the approximate unit cost. The </a:t>
            </a:r>
            <a:r>
              <a:rPr lang="en-US" sz="2200" i="1" dirty="0">
                <a:effectLst/>
                <a:latin typeface="Calibri" panose="020F0502020204030204" pitchFamily="34" charset="0"/>
                <a:ea typeface="Calibri" panose="020F0502020204030204" pitchFamily="34" charset="0"/>
              </a:rPr>
              <a:t>Budget Narrative </a:t>
            </a:r>
            <a:r>
              <a:rPr lang="en-US" sz="2200" dirty="0">
                <a:effectLst/>
                <a:latin typeface="Calibri" panose="020F0502020204030204" pitchFamily="34" charset="0"/>
                <a:ea typeface="Calibri" panose="020F0502020204030204" pitchFamily="34" charset="0"/>
              </a:rPr>
              <a:t>should also describe matching and leveraged resources from other sources, the organization or source providing funds/resources, and amount or estimated value.</a:t>
            </a:r>
          </a:p>
          <a:p>
            <a:pPr lvl="0"/>
            <a:endParaRPr lang="en-US" sz="2100" dirty="0"/>
          </a:p>
        </p:txBody>
      </p:sp>
      <p:pic>
        <p:nvPicPr>
          <p:cNvPr id="13" name="Audio 12">
            <a:hlinkClick r:id="" action="ppaction://media"/>
            <a:extLst>
              <a:ext uri="{FF2B5EF4-FFF2-40B4-BE49-F238E27FC236}">
                <a16:creationId xmlns:a16="http://schemas.microsoft.com/office/drawing/2014/main" id="{EB336A82-F33A-9E17-2417-874DFFECB2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049784"/>
      </p:ext>
    </p:extLst>
  </p:cSld>
  <p:clrMapOvr>
    <a:masterClrMapping/>
  </p:clrMapOvr>
  <mc:AlternateContent xmlns:mc="http://schemas.openxmlformats.org/markup-compatibility/2006" xmlns:p14="http://schemas.microsoft.com/office/powerpoint/2010/main">
    <mc:Choice Requires="p14">
      <p:transition spd="slow" p14:dur="2000" advTm="79654"/>
    </mc:Choice>
    <mc:Fallback xmlns="">
      <p:transition spd="slow" advTm="7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4a:  Budget Summary </a:t>
            </a:r>
          </a:p>
        </p:txBody>
      </p:sp>
      <p:pic>
        <p:nvPicPr>
          <p:cNvPr id="6" name="Content Placeholder 5" descr="Table&#10;&#10;AI-generated content may be incorrect.">
            <a:extLst>
              <a:ext uri="{FF2B5EF4-FFF2-40B4-BE49-F238E27FC236}">
                <a16:creationId xmlns:a16="http://schemas.microsoft.com/office/drawing/2014/main" id="{6668062D-DD56-9124-37F9-18D0D862D08D}"/>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17926" t="33832" r="18915" b="10149"/>
          <a:stretch/>
        </p:blipFill>
        <p:spPr>
          <a:xfrm>
            <a:off x="1534567" y="1949669"/>
            <a:ext cx="9122865" cy="4298731"/>
          </a:xfrm>
        </p:spPr>
      </p:pic>
      <p:pic>
        <p:nvPicPr>
          <p:cNvPr id="15" name="Audio 14">
            <a:hlinkClick r:id="" action="ppaction://media"/>
            <a:extLst>
              <a:ext uri="{FF2B5EF4-FFF2-40B4-BE49-F238E27FC236}">
                <a16:creationId xmlns:a16="http://schemas.microsoft.com/office/drawing/2014/main" id="{B8467883-2395-900B-6AA6-AEEAD03F157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8547419"/>
      </p:ext>
    </p:extLst>
  </p:cSld>
  <p:clrMapOvr>
    <a:masterClrMapping/>
  </p:clrMapOvr>
  <mc:AlternateContent xmlns:mc="http://schemas.openxmlformats.org/markup-compatibility/2006" xmlns:p14="http://schemas.microsoft.com/office/powerpoint/2010/main">
    <mc:Choice Requires="p14">
      <p:transition spd="slow" p14:dur="2000" advTm="52000"/>
    </mc:Choice>
    <mc:Fallback xmlns="">
      <p:transition spd="slow"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2606" y="439918"/>
            <a:ext cx="5486400" cy="990600"/>
          </a:xfrm>
        </p:spPr>
        <p:txBody>
          <a:bodyPr>
            <a:normAutofit/>
          </a:bodyPr>
          <a:lstStyle/>
          <a:p>
            <a:r>
              <a:rPr lang="en-US" dirty="0"/>
              <a:t>Form 4c.    Budget Detail</a:t>
            </a:r>
            <a:endParaRPr lang="en-US" dirty="0">
              <a:solidFill>
                <a:schemeClr val="tx2">
                  <a:lumMod val="75000"/>
                </a:schemeClr>
              </a:solidFill>
            </a:endParaRPr>
          </a:p>
        </p:txBody>
      </p:sp>
      <p:sp>
        <p:nvSpPr>
          <p:cNvPr id="3" name="Content Placeholder 2"/>
          <p:cNvSpPr>
            <a:spLocks noGrp="1"/>
          </p:cNvSpPr>
          <p:nvPr>
            <p:ph idx="1"/>
          </p:nvPr>
        </p:nvSpPr>
        <p:spPr>
          <a:xfrm>
            <a:off x="298580" y="1866122"/>
            <a:ext cx="11532636" cy="4991877"/>
          </a:xfrm>
        </p:spPr>
        <p:txBody>
          <a:bodyPr>
            <a:normAutofit fontScale="77500" lnSpcReduction="20000"/>
          </a:bodyPr>
          <a:lstStyle/>
          <a:p>
            <a:pPr lvl="1">
              <a:buFont typeface="Arial" panose="020B0604020202020204" pitchFamily="34" charset="0"/>
              <a:buChar char="•"/>
            </a:pPr>
            <a:r>
              <a:rPr lang="en-US" sz="2600" dirty="0"/>
              <a:t>State Youthbuild Funds Request (left column): </a:t>
            </a:r>
          </a:p>
          <a:p>
            <a:pPr marL="1082675" lvl="1"/>
            <a:r>
              <a:rPr lang="en-US" sz="2600" dirty="0"/>
              <a:t>The total budget request for SFY 2026-27 cannot exceed $200,000 </a:t>
            </a:r>
          </a:p>
          <a:p>
            <a:pPr marL="1082675" lvl="1"/>
            <a:r>
              <a:rPr lang="en-US" sz="2600" dirty="0"/>
              <a:t>No more than 6% is allocated under administrative costs (category 833).</a:t>
            </a:r>
          </a:p>
          <a:p>
            <a:pPr marL="1082675" lvl="1"/>
            <a:r>
              <a:rPr lang="en-US" sz="2600" dirty="0">
                <a:effectLst/>
                <a:ea typeface="Calibri" panose="020F0502020204030204" pitchFamily="34" charset="0"/>
              </a:rPr>
              <a:t>Grant funds cannot be used to purchase real property. </a:t>
            </a:r>
          </a:p>
          <a:p>
            <a:pPr marL="1082675" lvl="1"/>
            <a:r>
              <a:rPr lang="en-US" sz="2600" dirty="0">
                <a:effectLst/>
                <a:ea typeface="Calibri" panose="020F0502020204030204" pitchFamily="34" charset="0"/>
              </a:rPr>
              <a:t>Housing and Building Materials (including power tools and equipment) are limited to 25% of total request. Note, equipment purchases greater than $5,000.00 must be pre-approved by DEED.</a:t>
            </a:r>
          </a:p>
          <a:p>
            <a:pPr marL="796925" lvl="1" indent="0">
              <a:buNone/>
            </a:pPr>
            <a:endParaRPr lang="en-US" sz="1000" dirty="0">
              <a:effectLst/>
              <a:ea typeface="Calibri" panose="020F0502020204030204" pitchFamily="34" charset="0"/>
            </a:endParaRPr>
          </a:p>
          <a:p>
            <a:pPr lvl="1">
              <a:buFont typeface="Arial" panose="020B0604020202020204" pitchFamily="34" charset="0"/>
              <a:buChar char="•"/>
            </a:pPr>
            <a:r>
              <a:rPr lang="en-US" sz="2600" dirty="0"/>
              <a:t>Matching Funds (middle column): </a:t>
            </a:r>
          </a:p>
          <a:p>
            <a:pPr marL="1082675" lvl="1" indent="-625475"/>
            <a:r>
              <a:rPr lang="en-US" sz="2600" dirty="0"/>
              <a:t>The total matching funds listed much be equal to or greater than the total amount of grant funds requested. Any additional funding sources must be listed under leveraged funds.  Matching funds may include cash or in-kind resources, such as partner staff time and resources (non-state sources) providing services to youth or the material cost of an affordable housing or facility project being built or renovated by Youthbuild participants.     </a:t>
            </a:r>
          </a:p>
          <a:p>
            <a:pPr marL="457200" lvl="1" indent="0">
              <a:buNone/>
            </a:pPr>
            <a:endParaRPr lang="en-US" sz="1000" dirty="0"/>
          </a:p>
          <a:p>
            <a:pPr lvl="1">
              <a:buFont typeface="Arial" panose="020B0604020202020204" pitchFamily="34" charset="0"/>
              <a:buChar char="•"/>
            </a:pPr>
            <a:r>
              <a:rPr lang="en-US" sz="2600" dirty="0"/>
              <a:t>Leveraged Funds (right column): </a:t>
            </a:r>
          </a:p>
          <a:p>
            <a:pPr marL="1082675" lvl="1" indent="-625475"/>
            <a:r>
              <a:rPr lang="en-US" sz="2600" dirty="0"/>
              <a:t>List all funding sources other than state appropriations that are used to support the program.  Any other sources of funding in an amount greater than the required match amount should be listed under leveraged funds.  </a:t>
            </a:r>
          </a:p>
        </p:txBody>
      </p:sp>
      <p:pic>
        <p:nvPicPr>
          <p:cNvPr id="10" name="Audio 9">
            <a:hlinkClick r:id="" action="ppaction://media"/>
            <a:extLst>
              <a:ext uri="{FF2B5EF4-FFF2-40B4-BE49-F238E27FC236}">
                <a16:creationId xmlns:a16="http://schemas.microsoft.com/office/drawing/2014/main" id="{3C6F5273-CA13-ACDC-CF30-64D51786A2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3386114"/>
      </p:ext>
    </p:extLst>
  </p:cSld>
  <p:clrMapOvr>
    <a:masterClrMapping/>
  </p:clrMapOvr>
  <mc:AlternateContent xmlns:mc="http://schemas.openxmlformats.org/markup-compatibility/2006" xmlns:p14="http://schemas.microsoft.com/office/powerpoint/2010/main">
    <mc:Choice Requires="p14">
      <p:transition spd="slow" p14:dur="2000" advTm="124261"/>
    </mc:Choice>
    <mc:Fallback xmlns="">
      <p:transition spd="slow" advTm="12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3327" y="392784"/>
            <a:ext cx="5348140" cy="990600"/>
          </a:xfrm>
        </p:spPr>
        <p:txBody>
          <a:bodyPr/>
          <a:lstStyle/>
          <a:p>
            <a:r>
              <a:rPr lang="en-US" dirty="0"/>
              <a:t>Form 4c.  Budget Detail </a:t>
            </a:r>
          </a:p>
        </p:txBody>
      </p:sp>
      <p:pic>
        <p:nvPicPr>
          <p:cNvPr id="5" name="Picture 4" descr="Graphical user interface, application, table, Word&#10;&#10;AI-generated content may be incorrect.">
            <a:extLst>
              <a:ext uri="{FF2B5EF4-FFF2-40B4-BE49-F238E27FC236}">
                <a16:creationId xmlns:a16="http://schemas.microsoft.com/office/drawing/2014/main" id="{31E1ABF3-CF3B-05F4-8BA1-42616DE50C96}"/>
              </a:ext>
            </a:extLst>
          </p:cNvPr>
          <p:cNvPicPr>
            <a:picLocks noChangeAspect="1"/>
          </p:cNvPicPr>
          <p:nvPr/>
        </p:nvPicPr>
        <p:blipFill>
          <a:blip r:embed="rId5">
            <a:extLst>
              <a:ext uri="{28A0092B-C50C-407E-A947-70E740481C1C}">
                <a14:useLocalDpi xmlns:a14="http://schemas.microsoft.com/office/drawing/2010/main" val="0"/>
              </a:ext>
            </a:extLst>
          </a:blip>
          <a:srcRect l="34871" t="23839" r="34433" b="6471"/>
          <a:stretch/>
        </p:blipFill>
        <p:spPr>
          <a:xfrm>
            <a:off x="666161" y="154456"/>
            <a:ext cx="5429839" cy="6549088"/>
          </a:xfrm>
          <a:prstGeom prst="rect">
            <a:avLst/>
          </a:prstGeom>
        </p:spPr>
      </p:pic>
      <p:pic>
        <p:nvPicPr>
          <p:cNvPr id="14" name="Audio 13">
            <a:hlinkClick r:id="" action="ppaction://media"/>
            <a:extLst>
              <a:ext uri="{FF2B5EF4-FFF2-40B4-BE49-F238E27FC236}">
                <a16:creationId xmlns:a16="http://schemas.microsoft.com/office/drawing/2014/main" id="{37833267-DD66-690E-74AC-74A4BFCFAD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6110076"/>
      </p:ext>
    </p:extLst>
  </p:cSld>
  <p:clrMapOvr>
    <a:masterClrMapping/>
  </p:clrMapOvr>
  <mc:AlternateContent xmlns:mc="http://schemas.openxmlformats.org/markup-compatibility/2006" xmlns:p14="http://schemas.microsoft.com/office/powerpoint/2010/main">
    <mc:Choice Requires="p14">
      <p:transition spd="slow" p14:dur="2000" advTm="104661"/>
    </mc:Choice>
    <mc:Fallback xmlns="">
      <p:transition spd="slow" advTm="10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971" y="366346"/>
            <a:ext cx="8141725" cy="990600"/>
          </a:xfrm>
        </p:spPr>
        <p:txBody>
          <a:bodyPr>
            <a:normAutofit/>
          </a:bodyPr>
          <a:lstStyle/>
          <a:p>
            <a:r>
              <a:rPr lang="en-US" dirty="0"/>
              <a:t>Form 4d.    Evidence of Matching Funds</a:t>
            </a:r>
            <a:endParaRPr lang="en-US" dirty="0">
              <a:solidFill>
                <a:schemeClr val="tx2">
                  <a:lumMod val="75000"/>
                </a:schemeClr>
              </a:solidFill>
            </a:endParaRPr>
          </a:p>
        </p:txBody>
      </p:sp>
      <p:sp>
        <p:nvSpPr>
          <p:cNvPr id="3" name="Content Placeholder 2"/>
          <p:cNvSpPr>
            <a:spLocks noGrp="1"/>
          </p:cNvSpPr>
          <p:nvPr>
            <p:ph idx="1"/>
          </p:nvPr>
        </p:nvSpPr>
        <p:spPr>
          <a:xfrm>
            <a:off x="298580" y="1866122"/>
            <a:ext cx="11532636" cy="4991877"/>
          </a:xfrm>
        </p:spPr>
        <p:txBody>
          <a:bodyPr>
            <a:normAutofit/>
          </a:bodyPr>
          <a:lstStyle/>
          <a:p>
            <a:pPr marL="461963" marR="0" indent="-346075">
              <a:lnSpc>
                <a:spcPct val="112000"/>
              </a:lnSpc>
              <a:spcBef>
                <a:spcPts val="1000"/>
              </a:spcBef>
              <a:spcAft>
                <a:spcPts val="1000"/>
              </a:spcAft>
            </a:pPr>
            <a:r>
              <a:rPr lang="en-US" sz="2400" dirty="0">
                <a:effectLst/>
                <a:latin typeface="Calibri" panose="020F0502020204030204" pitchFamily="34" charset="0"/>
                <a:ea typeface="Times New Roman" panose="02020603050405020304" pitchFamily="18" charset="0"/>
              </a:rPr>
              <a:t>Applicants must certify that their organization and any partner organization or entity providing non-state matching funds or resources has provided reasonably accurate information on the match amount in question.  </a:t>
            </a:r>
          </a:p>
          <a:p>
            <a:pPr marL="457200">
              <a:lnSpc>
                <a:spcPct val="112000"/>
              </a:lnSpc>
              <a:spcBef>
                <a:spcPts val="1000"/>
              </a:spcBef>
              <a:spcAft>
                <a:spcPts val="1000"/>
              </a:spcAft>
            </a:pPr>
            <a:r>
              <a:rPr lang="en-US" sz="2400" dirty="0">
                <a:latin typeface="Calibri" panose="020F0502020204030204" pitchFamily="34" charset="0"/>
                <a:ea typeface="Times New Roman" panose="02020603050405020304" pitchFamily="18" charset="0"/>
              </a:rPr>
              <a:t>Letters of Commitment will be requested and reviewed upon notification of grant awards. </a:t>
            </a:r>
          </a:p>
          <a:p>
            <a:pPr marL="457200">
              <a:lnSpc>
                <a:spcPct val="112000"/>
              </a:lnSpc>
              <a:spcBef>
                <a:spcPts val="1000"/>
              </a:spcBef>
              <a:spcAft>
                <a:spcPts val="1000"/>
              </a:spcAft>
            </a:pPr>
            <a:r>
              <a:rPr lang="en-US" sz="2400" kern="0" dirty="0">
                <a:effectLst/>
                <a:latin typeface="Calibri" panose="020F0502020204030204" pitchFamily="34" charset="0"/>
                <a:ea typeface="Calibri" panose="020F0502020204030204" pitchFamily="34" charset="0"/>
              </a:rPr>
              <a:t>Letters of commitment may be in the form </a:t>
            </a:r>
            <a:r>
              <a:rPr lang="en-US" sz="2400" kern="0" dirty="0">
                <a:latin typeface="Calibri" panose="020F0502020204030204" pitchFamily="34" charset="0"/>
                <a:ea typeface="Calibri" panose="020F0502020204030204" pitchFamily="34" charset="0"/>
              </a:rPr>
              <a:t>of a letterhead memorandum </a:t>
            </a:r>
            <a:r>
              <a:rPr lang="en-US" sz="2400" kern="0" dirty="0">
                <a:effectLst/>
                <a:latin typeface="Calibri" panose="020F0502020204030204" pitchFamily="34" charset="0"/>
                <a:ea typeface="Calibri" panose="020F0502020204030204" pitchFamily="34" charset="0"/>
              </a:rPr>
              <a:t>or a partner organization’s director/official email describing their commitment.  The letter should describe the organization’s planned </a:t>
            </a:r>
            <a:r>
              <a:rPr lang="en-US" sz="2400" kern="0" dirty="0">
                <a:effectLst/>
                <a:latin typeface="Calibri" panose="020F0502020204030204" pitchFamily="34" charset="0"/>
                <a:ea typeface="Calibri" panose="020F0502020204030204" pitchFamily="34" charset="0"/>
                <a:cs typeface="Times New Roman" panose="02020603050405020304" pitchFamily="18" charset="0"/>
              </a:rPr>
              <a:t>role in the program, their commitment of activities, services, cash or resources, and its estimated value. </a:t>
            </a:r>
            <a:endParaRPr lang="en-US" sz="3200" dirty="0">
              <a:effectLst/>
              <a:latin typeface="Calibri" panose="020F0502020204030204" pitchFamily="34" charset="0"/>
              <a:ea typeface="Times New Roman" panose="02020603050405020304" pitchFamily="18" charset="0"/>
            </a:endParaRPr>
          </a:p>
          <a:p>
            <a:pPr marL="457200">
              <a:lnSpc>
                <a:spcPct val="112000"/>
              </a:lnSpc>
              <a:spcBef>
                <a:spcPts val="1000"/>
              </a:spcBef>
              <a:spcAft>
                <a:spcPts val="1000"/>
              </a:spcAft>
            </a:pPr>
            <a:endParaRPr lang="en-US" sz="2400" dirty="0">
              <a:effectLst/>
              <a:latin typeface="Calibri" panose="020F0502020204030204" pitchFamily="34" charset="0"/>
              <a:ea typeface="Times New Roman" panose="02020603050405020304" pitchFamily="18" charset="0"/>
            </a:endParaRPr>
          </a:p>
          <a:p>
            <a:pPr marL="457200" marR="0">
              <a:lnSpc>
                <a:spcPct val="112000"/>
              </a:lnSpc>
              <a:spcBef>
                <a:spcPts val="1000"/>
              </a:spcBef>
              <a:spcAft>
                <a:spcPts val="1000"/>
              </a:spcAft>
            </a:pPr>
            <a:endParaRPr lang="en-US" sz="1800" dirty="0">
              <a:effectLst/>
              <a:latin typeface="Calibri" panose="020F0502020204030204" pitchFamily="34" charset="0"/>
              <a:ea typeface="Times New Roman" panose="02020603050405020304" pitchFamily="18" charset="0"/>
            </a:endParaRPr>
          </a:p>
          <a:p>
            <a:pPr marL="457200" marR="0">
              <a:lnSpc>
                <a:spcPct val="112000"/>
              </a:lnSpc>
              <a:spcBef>
                <a:spcPts val="1000"/>
              </a:spcBef>
              <a:spcAft>
                <a:spcPts val="1000"/>
              </a:spcAft>
            </a:pPr>
            <a:endParaRPr lang="en-US" sz="1800" dirty="0">
              <a:effectLst/>
              <a:latin typeface="Times New Roman" panose="02020603050405020304" pitchFamily="18" charset="0"/>
              <a:ea typeface="Calibri" panose="020F0502020204030204" pitchFamily="34" charset="0"/>
            </a:endParaRPr>
          </a:p>
        </p:txBody>
      </p:sp>
      <p:pic>
        <p:nvPicPr>
          <p:cNvPr id="11" name="Audio 10">
            <a:hlinkClick r:id="" action="ppaction://media"/>
            <a:extLst>
              <a:ext uri="{FF2B5EF4-FFF2-40B4-BE49-F238E27FC236}">
                <a16:creationId xmlns:a16="http://schemas.microsoft.com/office/drawing/2014/main" id="{89FE8738-C745-F629-FBA8-E430373F23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302607"/>
      </p:ext>
    </p:extLst>
  </p:cSld>
  <p:clrMapOvr>
    <a:masterClrMapping/>
  </p:clrMapOvr>
  <mc:AlternateContent xmlns:mc="http://schemas.openxmlformats.org/markup-compatibility/2006" xmlns:p14="http://schemas.microsoft.com/office/powerpoint/2010/main">
    <mc:Choice Requires="p14">
      <p:transition spd="slow" p14:dur="2000" advTm="49372"/>
    </mc:Choice>
    <mc:Fallback xmlns="">
      <p:transition spd="slow" advTm="4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681" y="336467"/>
            <a:ext cx="9179625" cy="990600"/>
          </a:xfrm>
        </p:spPr>
        <p:txBody>
          <a:bodyPr>
            <a:normAutofit fontScale="90000"/>
          </a:bodyPr>
          <a:lstStyle/>
          <a:p>
            <a:r>
              <a:rPr lang="en-US" dirty="0"/>
              <a:t>MN Youthbuild Grant Coordinator </a:t>
            </a:r>
            <a:br>
              <a:rPr lang="en-US" dirty="0"/>
            </a:br>
            <a:r>
              <a:rPr lang="en-US" dirty="0"/>
              <a:t>and Correspondence with DEED </a:t>
            </a:r>
          </a:p>
        </p:txBody>
      </p:sp>
      <p:sp>
        <p:nvSpPr>
          <p:cNvPr id="3" name="Content Placeholder 2"/>
          <p:cNvSpPr>
            <a:spLocks noGrp="1"/>
          </p:cNvSpPr>
          <p:nvPr>
            <p:ph idx="1"/>
          </p:nvPr>
        </p:nvSpPr>
        <p:spPr>
          <a:xfrm>
            <a:off x="445851" y="1906509"/>
            <a:ext cx="11300298" cy="4826267"/>
          </a:xfrm>
        </p:spPr>
        <p:txBody>
          <a:bodyPr>
            <a:normAutofit/>
          </a:bodyPr>
          <a:lstStyle/>
          <a:p>
            <a:r>
              <a:rPr lang="en-US" sz="2800" dirty="0"/>
              <a:t>Nancy Waisanen – Program Coordinator, Office of Youth Development.  </a:t>
            </a:r>
            <a:r>
              <a:rPr lang="en-US" sz="2800" dirty="0">
                <a:hlinkClick r:id="rId5"/>
              </a:rPr>
              <a:t>Nancy.Waisanen@state.mn.us</a:t>
            </a:r>
            <a:endParaRPr lang="en-US" sz="2800" dirty="0"/>
          </a:p>
          <a:p>
            <a:pPr marL="0" indent="0">
              <a:buNone/>
            </a:pPr>
            <a:r>
              <a:rPr lang="en-US" sz="1900" dirty="0"/>
              <a:t> </a:t>
            </a:r>
          </a:p>
          <a:p>
            <a:r>
              <a:rPr lang="en-US" sz="2800" dirty="0"/>
              <a:t>During the RFP process, all questions, concerns, and comments must be written in an email and sent to </a:t>
            </a:r>
            <a:r>
              <a:rPr lang="en-US" sz="2800" dirty="0">
                <a:hlinkClick r:id="rId6"/>
              </a:rPr>
              <a:t>Youth.Team.DEED@state.mn.us</a:t>
            </a:r>
            <a:r>
              <a:rPr lang="en-US" sz="2800" dirty="0"/>
              <a:t>. Answers will be posted at: </a:t>
            </a:r>
            <a:r>
              <a:rPr lang="en-US" sz="2800" dirty="0">
                <a:hlinkClick r:id="rId7"/>
              </a:rPr>
              <a:t>https://mn.gov/deed/about/contracts/open-rfp.jsp</a:t>
            </a:r>
            <a:r>
              <a:rPr lang="en-US" sz="2800" dirty="0"/>
              <a:t> under “Minnesota Youthbuild Competitive Grants / Q&amp;A file”   </a:t>
            </a:r>
          </a:p>
          <a:p>
            <a:endParaRPr lang="en-US" sz="1900" dirty="0"/>
          </a:p>
          <a:p>
            <a:r>
              <a:rPr lang="en-US" sz="2800" dirty="0"/>
              <a:t>Note: All information in this webinar will also be listed in the RFP and Application Packet.</a:t>
            </a:r>
          </a:p>
          <a:p>
            <a:endParaRPr lang="en-US" sz="1900" dirty="0"/>
          </a:p>
          <a:p>
            <a:pPr marL="0" indent="0">
              <a:buNone/>
            </a:pPr>
            <a:endParaRPr lang="en-US" sz="2600" dirty="0">
              <a:highlight>
                <a:srgbClr val="FFFF00"/>
              </a:highlight>
            </a:endParaRPr>
          </a:p>
        </p:txBody>
      </p:sp>
      <p:pic>
        <p:nvPicPr>
          <p:cNvPr id="9" name="Audio 8">
            <a:hlinkClick r:id="" action="ppaction://media"/>
            <a:extLst>
              <a:ext uri="{FF2B5EF4-FFF2-40B4-BE49-F238E27FC236}">
                <a16:creationId xmlns:a16="http://schemas.microsoft.com/office/drawing/2014/main" id="{A10D85EE-4E77-1488-BEE4-83219F302A8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5844818"/>
      </p:ext>
    </p:extLst>
  </p:cSld>
  <p:clrMapOvr>
    <a:masterClrMapping/>
  </p:clrMapOvr>
  <mc:AlternateContent xmlns:mc="http://schemas.openxmlformats.org/markup-compatibility/2006">
    <mc:Choice xmlns:p14="http://schemas.microsoft.com/office/powerpoint/2010/main" Requires="p14">
      <p:transition spd="slow" p14:dur="2000" advTm="39287"/>
    </mc:Choice>
    <mc:Fallback>
      <p:transition spd="slow" advTm="3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3413"/>
            <a:ext cx="10972800" cy="990600"/>
          </a:xfrm>
        </p:spPr>
        <p:txBody>
          <a:bodyPr>
            <a:normAutofit/>
          </a:bodyPr>
          <a:lstStyle/>
          <a:p>
            <a:r>
              <a:rPr lang="en-US" dirty="0"/>
              <a:t>Form 5:  Partnership Chart</a:t>
            </a:r>
            <a:endParaRPr lang="en-US" dirty="0">
              <a:solidFill>
                <a:schemeClr val="tx2">
                  <a:lumMod val="75000"/>
                </a:schemeClr>
              </a:solidFill>
            </a:endParaRPr>
          </a:p>
        </p:txBody>
      </p:sp>
      <p:sp>
        <p:nvSpPr>
          <p:cNvPr id="3" name="Content Placeholder 2"/>
          <p:cNvSpPr>
            <a:spLocks noGrp="1"/>
          </p:cNvSpPr>
          <p:nvPr>
            <p:ph idx="1"/>
          </p:nvPr>
        </p:nvSpPr>
        <p:spPr>
          <a:xfrm>
            <a:off x="444230" y="1960126"/>
            <a:ext cx="10972800" cy="4512732"/>
          </a:xfrm>
        </p:spPr>
        <p:txBody>
          <a:bodyPr>
            <a:normAutofit fontScale="92500" lnSpcReduction="20000"/>
          </a:bodyPr>
          <a:lstStyle/>
          <a:p>
            <a:pPr lvl="0"/>
            <a:r>
              <a:rPr lang="en-US" sz="2400" b="1" dirty="0"/>
              <a:t>Partnership Chart:</a:t>
            </a:r>
            <a:r>
              <a:rPr lang="en-US" sz="2400" dirty="0"/>
              <a:t> List organizations which have or plan to commit cash, in-kind resources, staff and/or time to the project and those who will be receiving payment from the Youthbuild grant. </a:t>
            </a:r>
          </a:p>
          <a:p>
            <a:pPr marL="0" lvl="0" indent="0">
              <a:buNone/>
            </a:pPr>
            <a:endParaRPr lang="en-US" sz="1700" dirty="0"/>
          </a:p>
          <a:p>
            <a:pPr lvl="0"/>
            <a:r>
              <a:rPr lang="en-US" sz="2400" dirty="0"/>
              <a:t>Upon notification of a grant award, you will be required to provide a letter or email from partners that provide matching funds/resources.  The letter or email should include: </a:t>
            </a:r>
          </a:p>
          <a:p>
            <a:pPr lvl="1"/>
            <a:r>
              <a:rPr lang="en-US" sz="2000" b="1" dirty="0"/>
              <a:t>Type of Organization, Name, and Address</a:t>
            </a:r>
          </a:p>
          <a:p>
            <a:pPr lvl="1"/>
            <a:r>
              <a:rPr lang="en-US" sz="2000" b="1" dirty="0"/>
              <a:t>Type of Commitment (time, staff, resources, space, referrals etc.)</a:t>
            </a:r>
          </a:p>
          <a:p>
            <a:pPr lvl="1"/>
            <a:r>
              <a:rPr lang="en-US" sz="2000" b="1" dirty="0"/>
              <a:t>Key Contact Person</a:t>
            </a:r>
          </a:p>
          <a:p>
            <a:pPr lvl="1"/>
            <a:r>
              <a:rPr lang="en-US" sz="2000" b="1" dirty="0"/>
              <a:t>Estimated In-Kind Value or Amount of Commitment</a:t>
            </a:r>
          </a:p>
          <a:p>
            <a:pPr lvl="1"/>
            <a:endParaRPr lang="en-US" sz="2000" b="1" dirty="0"/>
          </a:p>
          <a:p>
            <a:r>
              <a:rPr lang="en-US" sz="2400" b="1" dirty="0"/>
              <a:t>Partnership Narrative: </a:t>
            </a:r>
            <a:r>
              <a:rPr lang="en-US" sz="2400" dirty="0"/>
              <a:t>Describe any collaborative relationships you have with other organizations serving the target populations and how partners will be engaged to support the proposed project and how your project and services align or build off each other to comprehensively meet youth, employer and community needs.</a:t>
            </a:r>
          </a:p>
        </p:txBody>
      </p:sp>
      <p:pic>
        <p:nvPicPr>
          <p:cNvPr id="30" name="Audio 29">
            <a:hlinkClick r:id="" action="ppaction://media"/>
            <a:extLst>
              <a:ext uri="{FF2B5EF4-FFF2-40B4-BE49-F238E27FC236}">
                <a16:creationId xmlns:a16="http://schemas.microsoft.com/office/drawing/2014/main" id="{A86A56F2-6A95-80C3-84E2-84AFFF293F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2620028"/>
      </p:ext>
    </p:extLst>
  </p:cSld>
  <p:clrMapOvr>
    <a:masterClrMapping/>
  </p:clrMapOvr>
  <mc:AlternateContent xmlns:mc="http://schemas.openxmlformats.org/markup-compatibility/2006" xmlns:p14="http://schemas.microsoft.com/office/powerpoint/2010/main">
    <mc:Choice Requires="p14">
      <p:transition spd="slow" p14:dur="2000" advTm="55112"/>
    </mc:Choice>
    <mc:Fallback xmlns="">
      <p:transition spd="slow" advTm="5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5:  Partnership Chart</a:t>
            </a:r>
          </a:p>
        </p:txBody>
      </p:sp>
      <p:pic>
        <p:nvPicPr>
          <p:cNvPr id="6" name="Content Placeholder 5" descr="Graphical user interface, application, table, Word&#10;&#10;Description automatically generated">
            <a:extLst>
              <a:ext uri="{FF2B5EF4-FFF2-40B4-BE49-F238E27FC236}">
                <a16:creationId xmlns:a16="http://schemas.microsoft.com/office/drawing/2014/main" id="{4B8651CD-07F8-27C6-8A20-75DECBA0A1BD}"/>
              </a:ext>
            </a:extLst>
          </p:cNvPr>
          <p:cNvPicPr>
            <a:picLocks noGrp="1" noChangeAspect="1"/>
          </p:cNvPicPr>
          <p:nvPr>
            <p:ph idx="1"/>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1579" t="23007" r="21071" b="10000"/>
          <a:stretch/>
        </p:blipFill>
        <p:spPr>
          <a:xfrm>
            <a:off x="2373086" y="1913813"/>
            <a:ext cx="6596743" cy="4334587"/>
          </a:xfrm>
        </p:spPr>
      </p:pic>
      <p:pic>
        <p:nvPicPr>
          <p:cNvPr id="5" name="Audio 4">
            <a:hlinkClick r:id="" action="ppaction://media"/>
            <a:extLst>
              <a:ext uri="{FF2B5EF4-FFF2-40B4-BE49-F238E27FC236}">
                <a16:creationId xmlns:a16="http://schemas.microsoft.com/office/drawing/2014/main" id="{490F3702-9ADE-758F-27A6-5403B9E406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4734848"/>
      </p:ext>
    </p:extLst>
  </p:cSld>
  <p:clrMapOvr>
    <a:masterClrMapping/>
  </p:clrMapOvr>
  <mc:AlternateContent xmlns:mc="http://schemas.openxmlformats.org/markup-compatibility/2006" xmlns:p14="http://schemas.microsoft.com/office/powerpoint/2010/main">
    <mc:Choice Requires="p14">
      <p:transition spd="slow" p14:dur="2000" advTm="13591"/>
    </mc:Choice>
    <mc:Fallback xmlns="">
      <p:transition spd="slow" advTm="1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186" y="388883"/>
            <a:ext cx="8261131" cy="990600"/>
          </a:xfrm>
        </p:spPr>
        <p:txBody>
          <a:bodyPr>
            <a:normAutofit/>
          </a:bodyPr>
          <a:lstStyle/>
          <a:p>
            <a:r>
              <a:rPr lang="en-US" sz="3600" dirty="0"/>
              <a:t>Other Application Packet Components</a:t>
            </a:r>
            <a:endParaRPr lang="en-US" dirty="0">
              <a:solidFill>
                <a:schemeClr val="tx2">
                  <a:lumMod val="75000"/>
                </a:schemeClr>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sz="3000" dirty="0"/>
              <a:t>Each of the following forms must be completed, signed, and included with your proposal. </a:t>
            </a:r>
          </a:p>
          <a:p>
            <a:pPr marL="457200" marR="0">
              <a:lnSpc>
                <a:spcPct val="112000"/>
              </a:lnSpc>
              <a:spcBef>
                <a:spcPts val="1000"/>
              </a:spcBef>
              <a:spcAft>
                <a:spcPts val="1000"/>
              </a:spcAft>
            </a:pPr>
            <a:r>
              <a:rPr lang="en-US" sz="2400" dirty="0">
                <a:effectLst/>
                <a:ea typeface="Times New Roman" panose="02020603050405020304" pitchFamily="18" charset="0"/>
                <a:cs typeface="Times New Roman" panose="02020603050405020304" pitchFamily="18" charset="0"/>
              </a:rPr>
              <a:t>Form 6. </a:t>
            </a:r>
            <a:r>
              <a:rPr lang="en-US" sz="2400" u="sng" dirty="0">
                <a:effectLs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Unemployment Insurance Account Consent</a:t>
            </a:r>
            <a:endParaRPr lang="en-US" sz="2400" dirty="0">
              <a:effectLst/>
              <a:ea typeface="Calibri" panose="020F0502020204030204" pitchFamily="34" charset="0"/>
            </a:endParaRPr>
          </a:p>
          <a:p>
            <a:pPr marL="457200" marR="0">
              <a:lnSpc>
                <a:spcPct val="112000"/>
              </a:lnSpc>
              <a:spcBef>
                <a:spcPts val="1000"/>
              </a:spcBef>
              <a:spcAft>
                <a:spcPts val="1000"/>
              </a:spcAft>
            </a:pPr>
            <a:r>
              <a:rPr lang="en-US" sz="2400" dirty="0">
                <a:effectLst/>
                <a:ea typeface="Times New Roman" panose="02020603050405020304" pitchFamily="18" charset="0"/>
                <a:cs typeface="Times New Roman" panose="02020603050405020304" pitchFamily="18" charset="0"/>
              </a:rPr>
              <a:t>Form 7. </a:t>
            </a:r>
            <a:r>
              <a:rPr lang="en-US" sz="2400" u="sng" dirty="0">
                <a:effectLs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Applicant Conflict of Interest Disclosure </a:t>
            </a:r>
            <a:r>
              <a:rPr lang="en-US" sz="2600" u="sng" dirty="0">
                <a:effectLs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Form</a:t>
            </a:r>
            <a:r>
              <a:rPr lang="en-US" sz="2600" dirty="0">
                <a:effectLst/>
                <a:ea typeface="Times New Roman" panose="02020603050405020304" pitchFamily="18" charset="0"/>
                <a:cs typeface="Times New Roman" panose="02020603050405020304" pitchFamily="18" charset="0"/>
              </a:rPr>
              <a:t> </a:t>
            </a:r>
            <a:r>
              <a:rPr lang="en-US" sz="2100" dirty="0">
                <a:effectLst/>
                <a:ea typeface="Times New Roman" panose="02020603050405020304" pitchFamily="18" charset="0"/>
                <a:cs typeface="Times New Roman" panose="02020603050405020304" pitchFamily="18" charset="0"/>
              </a:rPr>
              <a:t> </a:t>
            </a:r>
            <a:r>
              <a:rPr lang="en-US" sz="2100" dirty="0"/>
              <a:t>the Office of Grants Management </a:t>
            </a:r>
            <a:r>
              <a:rPr lang="en-US" sz="2100" u="sng" dirty="0">
                <a:hlinkClick r:id="rId7"/>
              </a:rPr>
              <a:t>Policy_08-01, Conflict of Interest Policy for State Grant-Making Effective Date 1/1/21 </a:t>
            </a:r>
            <a:r>
              <a:rPr lang="en-US" sz="2100" dirty="0"/>
              <a:t> discusses actual or perceived conflict-of-interest in greater detail. </a:t>
            </a:r>
          </a:p>
          <a:p>
            <a:pPr marL="457200" marR="0">
              <a:lnSpc>
                <a:spcPct val="112000"/>
              </a:lnSpc>
              <a:spcBef>
                <a:spcPts val="1000"/>
              </a:spcBef>
              <a:spcAft>
                <a:spcPts val="1000"/>
              </a:spcAft>
            </a:pPr>
            <a:r>
              <a:rPr lang="en-US" sz="2400" dirty="0">
                <a:effectLst/>
                <a:ea typeface="Times New Roman" panose="02020603050405020304" pitchFamily="18" charset="0"/>
                <a:cs typeface="Times New Roman" panose="02020603050405020304" pitchFamily="18" charset="0"/>
              </a:rPr>
              <a:t>Form 8. </a:t>
            </a:r>
            <a:r>
              <a:rPr lang="en-US" sz="2400" u="sng" dirty="0">
                <a:effectLst/>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Performance Capacity</a:t>
            </a:r>
            <a:endParaRPr lang="en-US" sz="2400" dirty="0">
              <a:effectLst/>
              <a:ea typeface="Calibri" panose="020F0502020204030204" pitchFamily="34" charset="0"/>
            </a:endParaRPr>
          </a:p>
          <a:p>
            <a:pPr marL="457200" marR="0">
              <a:lnSpc>
                <a:spcPct val="112000"/>
              </a:lnSpc>
              <a:spcBef>
                <a:spcPts val="1000"/>
              </a:spcBef>
              <a:spcAft>
                <a:spcPts val="1000"/>
              </a:spcAft>
            </a:pPr>
            <a:r>
              <a:rPr lang="en-US" sz="2400" dirty="0">
                <a:effectLst/>
                <a:ea typeface="Times New Roman" panose="02020603050405020304" pitchFamily="18" charset="0"/>
                <a:cs typeface="Times New Roman" panose="02020603050405020304" pitchFamily="18" charset="0"/>
              </a:rPr>
              <a:t>Form 9. </a:t>
            </a:r>
            <a:r>
              <a:rPr lang="en-US" sz="2400" u="sng" dirty="0">
                <a:effectLst/>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No Conviction of Felony Financial Crime by Principal</a:t>
            </a:r>
            <a:endParaRPr lang="en-US" sz="2400" dirty="0">
              <a:effectLst/>
              <a:ea typeface="Calibri" panose="020F0502020204030204" pitchFamily="34" charset="0"/>
            </a:endParaRPr>
          </a:p>
          <a:p>
            <a:pPr marL="457200" marR="0">
              <a:lnSpc>
                <a:spcPct val="112000"/>
              </a:lnSpc>
              <a:spcBef>
                <a:spcPts val="1000"/>
              </a:spcBef>
              <a:spcAft>
                <a:spcPts val="1000"/>
              </a:spcAft>
            </a:pPr>
            <a:r>
              <a:rPr lang="en-US" sz="2400" dirty="0">
                <a:effectLst/>
                <a:ea typeface="Times New Roman" panose="02020603050405020304" pitchFamily="18" charset="0"/>
                <a:cs typeface="Times New Roman" panose="02020603050405020304" pitchFamily="18" charset="0"/>
              </a:rPr>
              <a:t>Form 10. </a:t>
            </a:r>
            <a:r>
              <a:rPr lang="en-US" sz="2400" u="sng" dirty="0">
                <a:effectLst/>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Evidence of Good Standing</a:t>
            </a:r>
            <a:endParaRPr lang="en-US" sz="2400" dirty="0">
              <a:effectLst/>
              <a:ea typeface="Calibri" panose="020F0502020204030204" pitchFamily="34" charset="0"/>
            </a:endParaRPr>
          </a:p>
          <a:p>
            <a:pPr marL="457200" marR="0">
              <a:lnSpc>
                <a:spcPct val="112000"/>
              </a:lnSpc>
              <a:spcBef>
                <a:spcPts val="1000"/>
              </a:spcBef>
              <a:spcAft>
                <a:spcPts val="1000"/>
              </a:spcAft>
            </a:pPr>
            <a:r>
              <a:rPr lang="en-US" sz="2400" dirty="0">
                <a:effectLst/>
                <a:ea typeface="Times New Roman" panose="02020603050405020304" pitchFamily="18" charset="0"/>
                <a:cs typeface="Times New Roman" panose="02020603050405020304" pitchFamily="18" charset="0"/>
              </a:rPr>
              <a:t>Form 11. </a:t>
            </a:r>
            <a:r>
              <a:rPr lang="en-US" sz="2400" u="sng" dirty="0">
                <a:effectLst/>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Required Nonprofit Grantee Documents</a:t>
            </a:r>
            <a:endParaRPr lang="en-US" sz="2400" dirty="0">
              <a:effectLst/>
              <a:ea typeface="Calibri" panose="020F0502020204030204" pitchFamily="34" charset="0"/>
            </a:endParaRPr>
          </a:p>
          <a:p>
            <a:pPr marL="0" indent="0">
              <a:buNone/>
            </a:pPr>
            <a:r>
              <a:rPr lang="en-US" dirty="0"/>
              <a:t> </a:t>
            </a:r>
          </a:p>
          <a:p>
            <a:endParaRPr lang="en-US" dirty="0"/>
          </a:p>
        </p:txBody>
      </p:sp>
      <p:pic>
        <p:nvPicPr>
          <p:cNvPr id="6" name="Audio 5">
            <a:hlinkClick r:id="" action="ppaction://media"/>
            <a:extLst>
              <a:ext uri="{FF2B5EF4-FFF2-40B4-BE49-F238E27FC236}">
                <a16:creationId xmlns:a16="http://schemas.microsoft.com/office/drawing/2014/main" id="{34049B12-E68F-7F26-5814-E08D0DBD3AA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1382208"/>
      </p:ext>
    </p:extLst>
  </p:cSld>
  <p:clrMapOvr>
    <a:masterClrMapping/>
  </p:clrMapOvr>
  <mc:AlternateContent xmlns:mc="http://schemas.openxmlformats.org/markup-compatibility/2006" xmlns:p14="http://schemas.microsoft.com/office/powerpoint/2010/main">
    <mc:Choice Requires="p14">
      <p:transition spd="slow" p14:dur="2000" advTm="32139"/>
    </mc:Choice>
    <mc:Fallback xmlns="">
      <p:transition spd="slow" advTm="3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8718" y="325820"/>
            <a:ext cx="4834759" cy="990600"/>
          </a:xfrm>
        </p:spPr>
        <p:txBody>
          <a:bodyPr/>
          <a:lstStyle/>
          <a:p>
            <a:r>
              <a:rPr lang="en-US" dirty="0"/>
              <a:t>Grant Requirements</a:t>
            </a:r>
          </a:p>
        </p:txBody>
      </p:sp>
      <p:sp>
        <p:nvSpPr>
          <p:cNvPr id="3" name="Content Placeholder 2"/>
          <p:cNvSpPr>
            <a:spLocks noGrp="1"/>
          </p:cNvSpPr>
          <p:nvPr>
            <p:ph idx="1"/>
          </p:nvPr>
        </p:nvSpPr>
        <p:spPr>
          <a:xfrm>
            <a:off x="609600" y="2057401"/>
            <a:ext cx="10972800" cy="4190999"/>
          </a:xfrm>
        </p:spPr>
        <p:txBody>
          <a:bodyPr>
            <a:normAutofit fontScale="92500" lnSpcReduction="20000"/>
          </a:bodyPr>
          <a:lstStyle/>
          <a:p>
            <a:r>
              <a:rPr lang="en-US" dirty="0"/>
              <a:t>Applicants selected for funding must comply with all state and federal requirements including, but not limited to:</a:t>
            </a:r>
          </a:p>
          <a:p>
            <a:pPr lvl="1"/>
            <a:r>
              <a:rPr lang="en-US" dirty="0"/>
              <a:t>Workers’ compensation</a:t>
            </a:r>
          </a:p>
          <a:p>
            <a:pPr lvl="1"/>
            <a:r>
              <a:rPr lang="en-US" dirty="0"/>
              <a:t>Affirmative Action/Nondiscrimination/EO Assurances</a:t>
            </a:r>
          </a:p>
          <a:p>
            <a:pPr lvl="1"/>
            <a:r>
              <a:rPr lang="en-US" dirty="0"/>
              <a:t>Data Privacy</a:t>
            </a:r>
          </a:p>
          <a:p>
            <a:pPr lvl="1"/>
            <a:r>
              <a:rPr lang="en-US" dirty="0"/>
              <a:t>Evaluation if any unemployment insurance debt is owed</a:t>
            </a:r>
          </a:p>
          <a:p>
            <a:pPr lvl="1"/>
            <a:r>
              <a:rPr lang="en-US" dirty="0"/>
              <a:t>Americans with Disabilities Act</a:t>
            </a:r>
          </a:p>
          <a:p>
            <a:pPr lvl="1"/>
            <a:r>
              <a:rPr lang="en-US" dirty="0"/>
              <a:t>Other </a:t>
            </a:r>
          </a:p>
          <a:p>
            <a:r>
              <a:rPr lang="en-US" dirty="0"/>
              <a:t>Awarded grantees</a:t>
            </a:r>
            <a:r>
              <a:rPr lang="en-US" b="1" dirty="0"/>
              <a:t> </a:t>
            </a:r>
            <a:r>
              <a:rPr lang="en-US" dirty="0"/>
              <a:t>must be registered as a vendor with the State of Minnesota in order to receive payments. (Link available in the RFP).</a:t>
            </a:r>
          </a:p>
        </p:txBody>
      </p:sp>
      <p:pic>
        <p:nvPicPr>
          <p:cNvPr id="7" name="Audio 6">
            <a:hlinkClick r:id="" action="ppaction://media"/>
            <a:extLst>
              <a:ext uri="{FF2B5EF4-FFF2-40B4-BE49-F238E27FC236}">
                <a16:creationId xmlns:a16="http://schemas.microsoft.com/office/drawing/2014/main" id="{DDFB0123-4B08-8291-31B4-2E5481084F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8429576"/>
      </p:ext>
    </p:extLst>
  </p:cSld>
  <p:clrMapOvr>
    <a:masterClrMapping/>
  </p:clrMapOvr>
  <mc:AlternateContent xmlns:mc="http://schemas.openxmlformats.org/markup-compatibility/2006">
    <mc:Choice xmlns:p14="http://schemas.microsoft.com/office/powerpoint/2010/main" Requires="p14">
      <p:transition spd="slow" p14:dur="2000" advTm="40006"/>
    </mc:Choice>
    <mc:Fallback>
      <p:transition spd="slow" advTm="4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5959" y="411164"/>
            <a:ext cx="5412828" cy="990600"/>
          </a:xfrm>
        </p:spPr>
        <p:txBody>
          <a:bodyPr/>
          <a:lstStyle/>
          <a:p>
            <a:r>
              <a:rPr lang="en-US" dirty="0"/>
              <a:t>Grant Requirements cont.</a:t>
            </a:r>
          </a:p>
        </p:txBody>
      </p:sp>
      <p:sp>
        <p:nvSpPr>
          <p:cNvPr id="3" name="Content Placeholder 2"/>
          <p:cNvSpPr>
            <a:spLocks noGrp="1"/>
          </p:cNvSpPr>
          <p:nvPr>
            <p:ph idx="1"/>
          </p:nvPr>
        </p:nvSpPr>
        <p:spPr>
          <a:xfrm>
            <a:off x="609600" y="2057402"/>
            <a:ext cx="11144250" cy="4114798"/>
          </a:xfrm>
        </p:spPr>
        <p:txBody>
          <a:bodyPr>
            <a:normAutofit fontScale="77500" lnSpcReduction="20000"/>
          </a:bodyPr>
          <a:lstStyle/>
          <a:p>
            <a:r>
              <a:rPr lang="en-US" dirty="0"/>
              <a:t>All Non-Governmental Organizations (NGOs) applying for grants in the state of Minnesota must undergo a pre-award risk assessment and financial review prior to being offered a grant award of $25,000 and higher. </a:t>
            </a:r>
          </a:p>
          <a:p>
            <a:r>
              <a:rPr lang="en-US" dirty="0"/>
              <a:t>To comply with </a:t>
            </a:r>
            <a:r>
              <a:rPr lang="en-US" u="sng" dirty="0">
                <a:hlinkClick r:id="rId5"/>
              </a:rPr>
              <a:t>State Policy on the Financial Review of Nongovernmental Organizations</a:t>
            </a:r>
            <a:r>
              <a:rPr lang="en-US" dirty="0"/>
              <a:t> please submit one of the following documents based on the following criteria:</a:t>
            </a:r>
          </a:p>
          <a:p>
            <a:pPr lvl="1"/>
            <a:r>
              <a:rPr lang="en-US" dirty="0"/>
              <a:t>NGOs with annual income of under $50,000, or who have not been in existence long enough to have a completed IRS Form 990 or audit should submit their </a:t>
            </a:r>
            <a:r>
              <a:rPr lang="en-US" u="sng" dirty="0"/>
              <a:t>most recent board-reviewed financial statements.</a:t>
            </a:r>
          </a:p>
          <a:p>
            <a:pPr lvl="1"/>
            <a:r>
              <a:rPr lang="en-US" dirty="0"/>
              <a:t>NGOs with total annual revenue of $50,000 or more and less than $750,000 should submit their </a:t>
            </a:r>
            <a:r>
              <a:rPr lang="en-US" u="sng" dirty="0"/>
              <a:t>most recent IRS Form 990</a:t>
            </a:r>
            <a:r>
              <a:rPr lang="en-US" dirty="0"/>
              <a:t>. </a:t>
            </a:r>
          </a:p>
          <a:p>
            <a:pPr lvl="1"/>
            <a:r>
              <a:rPr lang="en-US" dirty="0"/>
              <a:t>NGOs with total annual revenue of over $750,000 should submit their </a:t>
            </a:r>
            <a:r>
              <a:rPr lang="en-US" u="sng" dirty="0"/>
              <a:t>most recent certified financial audit.</a:t>
            </a:r>
          </a:p>
          <a:p>
            <a:endParaRPr lang="en-US" dirty="0"/>
          </a:p>
          <a:p>
            <a:endParaRPr lang="en-US" dirty="0"/>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34</a:t>
            </a:fld>
            <a:endParaRPr lang="en-US" dirty="0">
              <a:solidFill>
                <a:schemeClr val="tx1"/>
              </a:solidFill>
            </a:endParaRPr>
          </a:p>
        </p:txBody>
      </p:sp>
      <p:pic>
        <p:nvPicPr>
          <p:cNvPr id="24" name="Audio 23">
            <a:hlinkClick r:id="" action="ppaction://media"/>
            <a:extLst>
              <a:ext uri="{FF2B5EF4-FFF2-40B4-BE49-F238E27FC236}">
                <a16:creationId xmlns:a16="http://schemas.microsoft.com/office/drawing/2014/main" id="{1FCCE8BE-44D0-03C7-67C1-4AB303F567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1740592"/>
      </p:ext>
    </p:extLst>
  </p:cSld>
  <p:clrMapOvr>
    <a:masterClrMapping/>
  </p:clrMapOvr>
  <mc:AlternateContent xmlns:mc="http://schemas.openxmlformats.org/markup-compatibility/2006" xmlns:p14="http://schemas.microsoft.com/office/powerpoint/2010/main">
    <mc:Choice Requires="p14">
      <p:transition spd="slow" p14:dur="2000" advTm="32819"/>
    </mc:Choice>
    <mc:Fallback xmlns="">
      <p:transition spd="slow" advTm="3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Requirements cont. </a:t>
            </a:r>
          </a:p>
        </p:txBody>
      </p:sp>
      <p:sp>
        <p:nvSpPr>
          <p:cNvPr id="3" name="Content Placeholder 2"/>
          <p:cNvSpPr>
            <a:spLocks noGrp="1"/>
          </p:cNvSpPr>
          <p:nvPr>
            <p:ph idx="1"/>
          </p:nvPr>
        </p:nvSpPr>
        <p:spPr>
          <a:xfrm>
            <a:off x="609600" y="1847194"/>
            <a:ext cx="10972800" cy="4190999"/>
          </a:xfrm>
        </p:spPr>
        <p:txBody>
          <a:bodyPr>
            <a:normAutofit fontScale="77500" lnSpcReduction="20000"/>
          </a:bodyPr>
          <a:lstStyle/>
          <a:p>
            <a:pPr marL="0" indent="0">
              <a:buNone/>
            </a:pPr>
            <a:r>
              <a:rPr lang="en-US" dirty="0"/>
              <a:t>Tasks and Deliverables</a:t>
            </a:r>
          </a:p>
          <a:p>
            <a:r>
              <a:rPr lang="en-US" dirty="0"/>
              <a:t>Successful applicants will be required to: </a:t>
            </a:r>
          </a:p>
          <a:p>
            <a:pPr lvl="1"/>
            <a:r>
              <a:rPr lang="en-US" dirty="0"/>
              <a:t>Submit monthly Reimbursement Payment Request Forms (RPRs) or Financial Status Reports (FSRs) by the 20</a:t>
            </a:r>
            <a:r>
              <a:rPr lang="en-US" baseline="30000" dirty="0"/>
              <a:t>th</a:t>
            </a:r>
            <a:r>
              <a:rPr lang="en-US" dirty="0"/>
              <a:t> of the month.</a:t>
            </a:r>
          </a:p>
          <a:p>
            <a:pPr lvl="1"/>
            <a:r>
              <a:rPr lang="en-US" dirty="0"/>
              <a:t>Submit a quarterly narrative that describes progress of the grant as described in your proposal and specific to each program component. </a:t>
            </a:r>
          </a:p>
          <a:p>
            <a:pPr lvl="1"/>
            <a:r>
              <a:rPr lang="en-US" dirty="0"/>
              <a:t>Provide a quarterly data summary which reports current/active participants and a cumulative total participants in each requested data items.  </a:t>
            </a:r>
          </a:p>
          <a:p>
            <a:pPr lvl="1"/>
            <a:r>
              <a:rPr lang="en-US" dirty="0"/>
              <a:t>Provide a twice-a-year Excel participant data report to capture more detailed performance outcomes in relation to each youth’s demographics and at-risk characteristics or barriers.  </a:t>
            </a:r>
          </a:p>
          <a:p>
            <a:pPr lvl="1"/>
            <a:r>
              <a:rPr lang="en-US" dirty="0"/>
              <a:t>Submit, in September of each year, a comprehensive narrative, updated data, photos, quotes, and success stories for the Youthbuild Annual Report. </a:t>
            </a:r>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35</a:t>
            </a:fld>
            <a:endParaRPr lang="en-US" dirty="0">
              <a:solidFill>
                <a:schemeClr val="tx1"/>
              </a:solidFill>
            </a:endParaRPr>
          </a:p>
        </p:txBody>
      </p:sp>
      <p:pic>
        <p:nvPicPr>
          <p:cNvPr id="14" name="Audio 13">
            <a:hlinkClick r:id="" action="ppaction://media"/>
            <a:extLst>
              <a:ext uri="{FF2B5EF4-FFF2-40B4-BE49-F238E27FC236}">
                <a16:creationId xmlns:a16="http://schemas.microsoft.com/office/drawing/2014/main" id="{8D8207C3-F28E-C3A1-91F1-AE70E5997C5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6472540"/>
      </p:ext>
    </p:extLst>
  </p:cSld>
  <p:clrMapOvr>
    <a:masterClrMapping/>
  </p:clrMapOvr>
  <mc:AlternateContent xmlns:mc="http://schemas.openxmlformats.org/markup-compatibility/2006" xmlns:p14="http://schemas.microsoft.com/office/powerpoint/2010/main">
    <mc:Choice Requires="p14">
      <p:transition spd="slow" p14:dur="2000" advTm="54457"/>
    </mc:Choice>
    <mc:Fallback xmlns="">
      <p:transition spd="slow" advTm="54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Wrap-up and Reminders</a:t>
            </a:r>
          </a:p>
        </p:txBody>
      </p:sp>
      <p:sp>
        <p:nvSpPr>
          <p:cNvPr id="3" name="Content Placeholder 2"/>
          <p:cNvSpPr>
            <a:spLocks noGrp="1"/>
          </p:cNvSpPr>
          <p:nvPr>
            <p:ph idx="1"/>
          </p:nvPr>
        </p:nvSpPr>
        <p:spPr>
          <a:xfrm>
            <a:off x="609600" y="2057402"/>
            <a:ext cx="11142133" cy="4800597"/>
          </a:xfrm>
        </p:spPr>
        <p:txBody>
          <a:bodyPr>
            <a:noAutofit/>
          </a:bodyPr>
          <a:lstStyle/>
          <a:p>
            <a:pPr>
              <a:spcBef>
                <a:spcPts val="0"/>
              </a:spcBef>
            </a:pPr>
            <a:r>
              <a:rPr lang="en-US" sz="2400" dirty="0"/>
              <a:t>Questions about the RFP must be asked via email: </a:t>
            </a:r>
          </a:p>
          <a:p>
            <a:pPr lvl="1">
              <a:spcBef>
                <a:spcPts val="0"/>
              </a:spcBef>
            </a:pPr>
            <a:r>
              <a:rPr lang="en-US" sz="2000" dirty="0"/>
              <a:t>Email:</a:t>
            </a:r>
            <a:r>
              <a:rPr lang="fr-FR" sz="2000" dirty="0"/>
              <a:t> </a:t>
            </a:r>
            <a:r>
              <a:rPr lang="fr-FR" sz="2000" dirty="0">
                <a:hlinkClick r:id="rId5"/>
              </a:rPr>
              <a:t>Youth.Team.DEED@state.mn.us</a:t>
            </a:r>
            <a:endParaRPr lang="fr-FR" sz="2000" dirty="0"/>
          </a:p>
          <a:p>
            <a:pPr>
              <a:spcBef>
                <a:spcPts val="0"/>
              </a:spcBef>
            </a:pPr>
            <a:r>
              <a:rPr lang="en-US" sz="2400" dirty="0"/>
              <a:t>Answers will only be provided in writing and will be found on the Q&amp;A document at:</a:t>
            </a:r>
            <a:br>
              <a:rPr lang="en-US" sz="2400" dirty="0"/>
            </a:br>
            <a:r>
              <a:rPr lang="en-US" sz="2400" dirty="0">
                <a:hlinkClick r:id="rId6"/>
              </a:rPr>
              <a:t>https://mn.gov/deed/about/contracts/open-rfp.jsp</a:t>
            </a:r>
            <a:r>
              <a:rPr lang="en-US" sz="2400" dirty="0"/>
              <a:t> under “Minnesota Youthbuild Program Competitive Grants”</a:t>
            </a:r>
          </a:p>
          <a:p>
            <a:pPr>
              <a:spcBef>
                <a:spcPts val="0"/>
              </a:spcBef>
            </a:pPr>
            <a:r>
              <a:rPr lang="en-US" sz="2400" dirty="0"/>
              <a:t>An emailed proposal, consisting of </a:t>
            </a:r>
            <a:r>
              <a:rPr lang="en-US" sz="2400" u="sng" dirty="0"/>
              <a:t>ONE</a:t>
            </a:r>
            <a:r>
              <a:rPr lang="en-US" sz="2400" dirty="0"/>
              <a:t> Adobe Acrobat (.PDF) file containing the required components must be received via email by </a:t>
            </a:r>
            <a:r>
              <a:rPr lang="en-US" sz="2400" b="1" dirty="0">
                <a:solidFill>
                  <a:srgbClr val="FF0000"/>
                </a:solidFill>
              </a:rPr>
              <a:t>11:59</a:t>
            </a:r>
            <a:r>
              <a:rPr lang="en-US" sz="2400" b="1" dirty="0">
                <a:solidFill>
                  <a:schemeClr val="accent6">
                    <a:lumMod val="75000"/>
                  </a:schemeClr>
                </a:solidFill>
              </a:rPr>
              <a:t> </a:t>
            </a:r>
            <a:r>
              <a:rPr lang="en-US" sz="2400" b="1" dirty="0">
                <a:solidFill>
                  <a:srgbClr val="FF0000"/>
                </a:solidFill>
              </a:rPr>
              <a:t>p.m. CDT on</a:t>
            </a:r>
            <a:r>
              <a:rPr lang="en-US" sz="2400" dirty="0"/>
              <a:t>  </a:t>
            </a:r>
            <a:r>
              <a:rPr lang="en-US" sz="2400" b="1" dirty="0">
                <a:solidFill>
                  <a:srgbClr val="FF0000"/>
                </a:solidFill>
              </a:rPr>
              <a:t>Friday,  August 15, 2025</a:t>
            </a:r>
            <a:r>
              <a:rPr lang="en-US" sz="2400" dirty="0"/>
              <a:t>. </a:t>
            </a:r>
          </a:p>
          <a:p>
            <a:pPr>
              <a:spcBef>
                <a:spcPts val="0"/>
              </a:spcBef>
            </a:pPr>
            <a:r>
              <a:rPr lang="en-US" sz="2400" dirty="0"/>
              <a:t>This document needs to be emailed to </a:t>
            </a:r>
            <a:r>
              <a:rPr lang="fr-FR" sz="2400" dirty="0">
                <a:hlinkClick r:id="rId7"/>
              </a:rPr>
              <a:t>Youth.Team.DEED@state.mn.us</a:t>
            </a:r>
            <a:r>
              <a:rPr lang="fr-FR" sz="2400" dirty="0"/>
              <a:t> </a:t>
            </a:r>
            <a:r>
              <a:rPr lang="en-US" sz="2400" dirty="0"/>
              <a:t>and include your organization’s name in the filename</a:t>
            </a:r>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36</a:t>
            </a:fld>
            <a:endParaRPr lang="en-US" dirty="0">
              <a:solidFill>
                <a:schemeClr val="tx1"/>
              </a:solidFill>
            </a:endParaRPr>
          </a:p>
        </p:txBody>
      </p:sp>
      <p:pic>
        <p:nvPicPr>
          <p:cNvPr id="32" name="Audio 31">
            <a:hlinkClick r:id="" action="ppaction://media"/>
            <a:extLst>
              <a:ext uri="{FF2B5EF4-FFF2-40B4-BE49-F238E27FC236}">
                <a16:creationId xmlns:a16="http://schemas.microsoft.com/office/drawing/2014/main" id="{2032ED15-D6B8-CEA0-D17D-F70F234C363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4625961"/>
      </p:ext>
    </p:extLst>
  </p:cSld>
  <p:clrMapOvr>
    <a:masterClrMapping/>
  </p:clrMapOvr>
  <mc:AlternateContent xmlns:mc="http://schemas.openxmlformats.org/markup-compatibility/2006" xmlns:p14="http://schemas.microsoft.com/office/powerpoint/2010/main">
    <mc:Choice Requires="p14">
      <p:transition spd="slow" p14:dur="2000" advTm="59269"/>
    </mc:Choice>
    <mc:Fallback xmlns="">
      <p:transition spd="slow" advTm="5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3226E-A1C4-4D21-A63F-20A3A61673BE}"/>
              </a:ext>
            </a:extLst>
          </p:cNvPr>
          <p:cNvSpPr>
            <a:spLocks noGrp="1"/>
          </p:cNvSpPr>
          <p:nvPr>
            <p:ph type="ctrTitle"/>
          </p:nvPr>
        </p:nvSpPr>
        <p:spPr>
          <a:xfrm>
            <a:off x="609600" y="3941618"/>
            <a:ext cx="10769600" cy="800100"/>
          </a:xfrm>
        </p:spPr>
        <p:txBody>
          <a:bodyPr>
            <a:noAutofit/>
          </a:bodyPr>
          <a:lstStyle/>
          <a:p>
            <a:r>
              <a:rPr lang="en-US" sz="4800" dirty="0"/>
              <a:t>Thank you!</a:t>
            </a:r>
          </a:p>
        </p:txBody>
      </p:sp>
    </p:spTree>
    <p:extLst>
      <p:ext uri="{BB962C8B-B14F-4D97-AF65-F5344CB8AC3E}">
        <p14:creationId xmlns:p14="http://schemas.microsoft.com/office/powerpoint/2010/main" val="3722587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789" y="258111"/>
            <a:ext cx="4722422" cy="990600"/>
          </a:xfrm>
        </p:spPr>
        <p:txBody>
          <a:bodyPr/>
          <a:lstStyle/>
          <a:p>
            <a:r>
              <a:rPr lang="en-US" dirty="0"/>
              <a:t>Important Dates</a:t>
            </a:r>
          </a:p>
        </p:txBody>
      </p:sp>
      <p:sp>
        <p:nvSpPr>
          <p:cNvPr id="3" name="Content Placeholder 2"/>
          <p:cNvSpPr>
            <a:spLocks noGrp="1"/>
          </p:cNvSpPr>
          <p:nvPr>
            <p:ph idx="1"/>
          </p:nvPr>
        </p:nvSpPr>
        <p:spPr>
          <a:xfrm>
            <a:off x="683172" y="1773622"/>
            <a:ext cx="10972800" cy="4826267"/>
          </a:xfrm>
        </p:spPr>
        <p:txBody>
          <a:bodyPr>
            <a:noAutofit/>
          </a:bodyPr>
          <a:lstStyle/>
          <a:p>
            <a:pPr>
              <a:spcBef>
                <a:spcPts val="0"/>
              </a:spcBef>
            </a:pPr>
            <a:r>
              <a:rPr lang="en-US" sz="2800" dirty="0"/>
              <a:t>June 24, 2025:  Notice of the Request For Proposals (RFP) is published on DEED’s website</a:t>
            </a:r>
            <a:r>
              <a:rPr lang="en-US" sz="2800" dirty="0">
                <a:solidFill>
                  <a:schemeClr val="tx2">
                    <a:lumMod val="75000"/>
                  </a:schemeClr>
                </a:solidFill>
              </a:rPr>
              <a:t>. The f</a:t>
            </a:r>
            <a:r>
              <a:rPr lang="en-US" sz="2800" dirty="0"/>
              <a:t>ull RFP notice is found at: </a:t>
            </a:r>
            <a:r>
              <a:rPr lang="en-US" sz="2800" dirty="0">
                <a:hlinkClick r:id="rId5"/>
              </a:rPr>
              <a:t>https://mn.gov/deed/about/contracts/open-rfp.jsp</a:t>
            </a:r>
            <a:endParaRPr lang="en-US" sz="2800" dirty="0"/>
          </a:p>
          <a:p>
            <a:pPr marL="0" indent="0">
              <a:spcBef>
                <a:spcPts val="0"/>
              </a:spcBef>
              <a:buNone/>
            </a:pPr>
            <a:endParaRPr lang="en-US" sz="1400" dirty="0"/>
          </a:p>
          <a:p>
            <a:r>
              <a:rPr lang="en-US" sz="2800" dirty="0"/>
              <a:t>Proposals and Application Packet are due: </a:t>
            </a:r>
            <a:r>
              <a:rPr lang="en-US" sz="2800" b="1" dirty="0"/>
              <a:t>August 15</a:t>
            </a:r>
            <a:r>
              <a:rPr lang="en-US" sz="2800" dirty="0"/>
              <a:t>, 2025; by 11:59pm</a:t>
            </a:r>
          </a:p>
          <a:p>
            <a:pPr marL="0" indent="0">
              <a:spcBef>
                <a:spcPts val="0"/>
              </a:spcBef>
              <a:buNone/>
            </a:pPr>
            <a:endParaRPr lang="en-US" sz="1400" dirty="0"/>
          </a:p>
          <a:p>
            <a:pPr>
              <a:spcBef>
                <a:spcPts val="0"/>
              </a:spcBef>
            </a:pPr>
            <a:r>
              <a:rPr lang="en-US" sz="2800" dirty="0"/>
              <a:t>August 2025: Review and Selection Period</a:t>
            </a:r>
          </a:p>
          <a:p>
            <a:pPr marL="0" indent="0">
              <a:spcBef>
                <a:spcPts val="0"/>
              </a:spcBef>
              <a:buNone/>
            </a:pPr>
            <a:endParaRPr lang="en-US" sz="1400" dirty="0"/>
          </a:p>
          <a:p>
            <a:pPr>
              <a:spcBef>
                <a:spcPts val="0"/>
              </a:spcBef>
            </a:pPr>
            <a:r>
              <a:rPr lang="en-US" sz="2800" dirty="0"/>
              <a:t>September 2025: Anticipated Notification to Applicants</a:t>
            </a:r>
          </a:p>
          <a:p>
            <a:pPr marL="0" indent="0">
              <a:spcBef>
                <a:spcPts val="0"/>
              </a:spcBef>
              <a:buNone/>
            </a:pPr>
            <a:endParaRPr lang="en-US" sz="1400" dirty="0"/>
          </a:p>
          <a:p>
            <a:pPr>
              <a:spcBef>
                <a:spcPts val="0"/>
              </a:spcBef>
            </a:pPr>
            <a:r>
              <a:rPr lang="en-US" sz="2800" dirty="0"/>
              <a:t>Anticipated Contract Period: October 1, 2025 - June 30, 2027.  Second Year (SFY 23) funds will not be available until July 1, 2026.</a:t>
            </a:r>
          </a:p>
        </p:txBody>
      </p:sp>
      <p:pic>
        <p:nvPicPr>
          <p:cNvPr id="20" name="Audio 19">
            <a:hlinkClick r:id="" action="ppaction://media"/>
            <a:extLst>
              <a:ext uri="{FF2B5EF4-FFF2-40B4-BE49-F238E27FC236}">
                <a16:creationId xmlns:a16="http://schemas.microsoft.com/office/drawing/2014/main" id="{6B6AD7A3-B6DB-FBD4-CF0C-C1171BC3E46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1776124"/>
      </p:ext>
    </p:extLst>
  </p:cSld>
  <p:clrMapOvr>
    <a:masterClrMapping/>
  </p:clrMapOvr>
  <mc:AlternateContent xmlns:mc="http://schemas.openxmlformats.org/markup-compatibility/2006" xmlns:p14="http://schemas.microsoft.com/office/powerpoint/2010/main">
    <mc:Choice Requires="p14">
      <p:transition spd="slow" p14:dur="2000" advTm="36839"/>
    </mc:Choice>
    <mc:Fallback xmlns="">
      <p:transition spd="slow" advTm="36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827" y="384313"/>
            <a:ext cx="8224345" cy="990600"/>
          </a:xfrm>
        </p:spPr>
        <p:txBody>
          <a:bodyPr>
            <a:normAutofit fontScale="90000"/>
          </a:bodyPr>
          <a:lstStyle/>
          <a:p>
            <a:r>
              <a:rPr lang="en-US" dirty="0"/>
              <a:t>Funds Available and Match Requirements</a:t>
            </a:r>
          </a:p>
        </p:txBody>
      </p:sp>
      <p:sp>
        <p:nvSpPr>
          <p:cNvPr id="3" name="Content Placeholder 2"/>
          <p:cNvSpPr>
            <a:spLocks noGrp="1"/>
          </p:cNvSpPr>
          <p:nvPr>
            <p:ph idx="1"/>
          </p:nvPr>
        </p:nvSpPr>
        <p:spPr>
          <a:xfrm>
            <a:off x="609600" y="1903875"/>
            <a:ext cx="10972800" cy="4954125"/>
          </a:xfrm>
        </p:spPr>
        <p:txBody>
          <a:bodyPr>
            <a:normAutofit/>
          </a:bodyPr>
          <a:lstStyle/>
          <a:p>
            <a:r>
              <a:rPr lang="en-US" sz="2600" dirty="0"/>
              <a:t>Funding is authorized in Minnesota Session Law – 2025. </a:t>
            </a:r>
          </a:p>
          <a:p>
            <a:pPr marL="0" indent="0">
              <a:buNone/>
            </a:pPr>
            <a:endParaRPr lang="en-US" sz="800" dirty="0"/>
          </a:p>
          <a:p>
            <a:r>
              <a:rPr lang="en-US" sz="2600" dirty="0"/>
              <a:t>A total of</a:t>
            </a:r>
            <a:r>
              <a:rPr lang="en-US" sz="2600" b="1" dirty="0"/>
              <a:t> $950,000 </a:t>
            </a:r>
            <a:r>
              <a:rPr lang="en-US" sz="2600" dirty="0"/>
              <a:t>in funding is available in each state fiscal year (SFY) 2026 and 2027.</a:t>
            </a:r>
          </a:p>
          <a:p>
            <a:pPr marL="0" indent="0">
              <a:buNone/>
            </a:pPr>
            <a:endParaRPr lang="en-US" sz="1000" dirty="0"/>
          </a:p>
          <a:p>
            <a:r>
              <a:rPr lang="en-US" sz="2600" dirty="0"/>
              <a:t>The maximum amount of funding that can be requested by any single applicant is</a:t>
            </a:r>
            <a:r>
              <a:rPr lang="en-US" sz="2600" b="1" dirty="0"/>
              <a:t> $100,000 </a:t>
            </a:r>
            <a:r>
              <a:rPr lang="en-US" sz="2600" dirty="0"/>
              <a:t>per year under this solicitation. </a:t>
            </a:r>
          </a:p>
          <a:p>
            <a:endParaRPr lang="en-US" sz="1000" dirty="0"/>
          </a:p>
          <a:p>
            <a:r>
              <a:rPr lang="en-US" sz="2400" dirty="0"/>
              <a:t>Applicants are </a:t>
            </a:r>
            <a:r>
              <a:rPr lang="en-US" sz="2400" b="1" dirty="0"/>
              <a:t>required</a:t>
            </a:r>
            <a:r>
              <a:rPr lang="en-US" sz="2400" dirty="0"/>
              <a:t> to provide a </a:t>
            </a:r>
            <a:r>
              <a:rPr lang="en-US" sz="2400" b="1" dirty="0"/>
              <a:t>non-state Match </a:t>
            </a:r>
            <a:r>
              <a:rPr lang="en-US" sz="2400" dirty="0"/>
              <a:t>in cash funds or in-kind resources which is equal to or greater than the requested grant amount. </a:t>
            </a:r>
            <a:r>
              <a:rPr lang="en-US" sz="2000" dirty="0"/>
              <a:t>Examples include: the material cost of the house or building project, federal funds/resources, local government funds/resources, partner non-state funds/resources.</a:t>
            </a:r>
          </a:p>
          <a:p>
            <a:endParaRPr lang="en-US" sz="2600" dirty="0"/>
          </a:p>
        </p:txBody>
      </p:sp>
      <p:pic>
        <p:nvPicPr>
          <p:cNvPr id="12" name="Audio 11">
            <a:hlinkClick r:id="" action="ppaction://media"/>
            <a:extLst>
              <a:ext uri="{FF2B5EF4-FFF2-40B4-BE49-F238E27FC236}">
                <a16:creationId xmlns:a16="http://schemas.microsoft.com/office/drawing/2014/main" id="{936A5D9C-C2E0-812D-E85B-51C3513EBB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6536546"/>
      </p:ext>
    </p:extLst>
  </p:cSld>
  <p:clrMapOvr>
    <a:masterClrMapping/>
  </p:clrMapOvr>
  <mc:AlternateContent xmlns:mc="http://schemas.openxmlformats.org/markup-compatibility/2006" xmlns:p14="http://schemas.microsoft.com/office/powerpoint/2010/main">
    <mc:Choice Requires="p14">
      <p:transition spd="slow" p14:dur="2000" advTm="41483"/>
    </mc:Choice>
    <mc:Fallback xmlns="">
      <p:transition spd="slow" advTm="4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90753" y="130631"/>
            <a:ext cx="7421418" cy="1371598"/>
          </a:xfrm>
        </p:spPr>
        <p:txBody>
          <a:bodyPr>
            <a:normAutofit/>
          </a:bodyPr>
          <a:lstStyle/>
          <a:p>
            <a:pPr marL="0" indent="0" algn="ctr">
              <a:buNone/>
            </a:pPr>
            <a:r>
              <a:rPr lang="en-US" dirty="0"/>
              <a:t>///////</a:t>
            </a:r>
          </a:p>
          <a:p>
            <a:pPr marL="0" indent="0" algn="ctr">
              <a:buNone/>
            </a:pPr>
            <a:r>
              <a:rPr lang="en-US" sz="3800" dirty="0">
                <a:solidFill>
                  <a:schemeClr val="bg1"/>
                </a:solidFill>
              </a:rPr>
              <a:t>MN Youthbuild Statute</a:t>
            </a:r>
          </a:p>
          <a:p>
            <a:pPr marL="0" indent="0" algn="ctr">
              <a:buNone/>
            </a:pPr>
            <a:endParaRPr lang="en-US" sz="4400" dirty="0"/>
          </a:p>
        </p:txBody>
      </p:sp>
      <p:pic>
        <p:nvPicPr>
          <p:cNvPr id="4" name="Picture 3" descr="Graphical user interface, text&#10;&#10;Description automatically generated">
            <a:extLst>
              <a:ext uri="{FF2B5EF4-FFF2-40B4-BE49-F238E27FC236}">
                <a16:creationId xmlns:a16="http://schemas.microsoft.com/office/drawing/2014/main" id="{6051F52C-7F44-58F2-0AA8-686CD5F825C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1518" t="14285" r="32589" b="4286"/>
          <a:stretch/>
        </p:blipFill>
        <p:spPr>
          <a:xfrm>
            <a:off x="99500" y="648689"/>
            <a:ext cx="4591253" cy="5858989"/>
          </a:xfrm>
          <a:prstGeom prst="rect">
            <a:avLst/>
          </a:prstGeom>
        </p:spPr>
      </p:pic>
      <p:sp>
        <p:nvSpPr>
          <p:cNvPr id="7" name="Content Placeholder 2">
            <a:extLst>
              <a:ext uri="{FF2B5EF4-FFF2-40B4-BE49-F238E27FC236}">
                <a16:creationId xmlns:a16="http://schemas.microsoft.com/office/drawing/2014/main" id="{32417607-92C5-A3AD-26AC-511D02A1C3AB}"/>
              </a:ext>
            </a:extLst>
          </p:cNvPr>
          <p:cNvSpPr txBox="1">
            <a:spLocks/>
          </p:cNvSpPr>
          <p:nvPr/>
        </p:nvSpPr>
        <p:spPr>
          <a:xfrm>
            <a:off x="5121033" y="1974890"/>
            <a:ext cx="6745186" cy="48831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3"/>
              </a:buClr>
              <a:buFont typeface="Arial" panose="020B0604020202020204" pitchFamily="34" charset="0"/>
              <a:buChar char="•"/>
              <a:defRPr sz="3200" kern="1200">
                <a:solidFill>
                  <a:srgbClr val="003865"/>
                </a:solidFill>
                <a:latin typeface="+mn-lt"/>
                <a:ea typeface="+mn-ea"/>
                <a:cs typeface="+mn-cs"/>
              </a:defRPr>
            </a:lvl1pPr>
            <a:lvl2pPr marL="742950" indent="-285750" algn="l" defTabSz="914400" rtl="0" eaLnBrk="1" latinLnBrk="0" hangingPunct="1">
              <a:spcBef>
                <a:spcPct val="20000"/>
              </a:spcBef>
              <a:buClr>
                <a:schemeClr val="accent3"/>
              </a:buClr>
              <a:buFont typeface="Arial" panose="020B0604020202020204" pitchFamily="34" charset="0"/>
              <a:buChar char="–"/>
              <a:defRPr sz="2800" kern="1200">
                <a:solidFill>
                  <a:srgbClr val="003865"/>
                </a:solidFill>
                <a:latin typeface="+mn-lt"/>
                <a:ea typeface="+mn-ea"/>
                <a:cs typeface="+mn-cs"/>
              </a:defRPr>
            </a:lvl2pPr>
            <a:lvl3pPr marL="1143000" indent="-228600" algn="l" defTabSz="914400" rtl="0" eaLnBrk="1" latinLnBrk="0" hangingPunct="1">
              <a:spcBef>
                <a:spcPct val="20000"/>
              </a:spcBef>
              <a:buClr>
                <a:schemeClr val="accent3"/>
              </a:buClr>
              <a:buFont typeface="Arial" panose="020B0604020202020204" pitchFamily="34" charset="0"/>
              <a:buChar char="•"/>
              <a:defRPr sz="2400" kern="1200">
                <a:solidFill>
                  <a:srgbClr val="003865"/>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000" kern="1200">
                <a:solidFill>
                  <a:srgbClr val="003865"/>
                </a:solidFill>
                <a:latin typeface="+mn-lt"/>
                <a:ea typeface="+mn-ea"/>
                <a:cs typeface="+mn-cs"/>
              </a:defRPr>
            </a:lvl4pPr>
            <a:lvl5pPr marL="2057400" indent="-228600" algn="l" defTabSz="914400" rtl="0" eaLnBrk="1" latinLnBrk="0" hangingPunct="1">
              <a:spcBef>
                <a:spcPct val="20000"/>
              </a:spcBef>
              <a:buClr>
                <a:schemeClr val="accent3"/>
              </a:buClr>
              <a:buFont typeface="Arial" panose="020B0604020202020204" pitchFamily="34" charset="0"/>
              <a:buChar char="»"/>
              <a:defRPr sz="2000" kern="1200">
                <a:solidFill>
                  <a:srgbClr val="00386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MN Youthbuild is a codified state-funded program. Statutory authority, </a:t>
            </a:r>
            <a:r>
              <a:rPr lang="en-US" sz="2800" b="1" dirty="0">
                <a:hlinkClick r:id="rId7"/>
              </a:rPr>
              <a:t>116L.361</a:t>
            </a:r>
            <a:r>
              <a:rPr lang="en-US" sz="2800" b="1" dirty="0"/>
              <a:t> to </a:t>
            </a:r>
            <a:r>
              <a:rPr lang="en-US" sz="2800" b="1" dirty="0">
                <a:hlinkClick r:id="rId8"/>
              </a:rPr>
              <a:t>116L.366</a:t>
            </a:r>
            <a:r>
              <a:rPr lang="en-US" sz="2800" b="1" dirty="0"/>
              <a:t>,</a:t>
            </a:r>
            <a:r>
              <a:rPr lang="en-US" sz="2800" dirty="0"/>
              <a:t> lays out detailed and precise program requirements including eligible applicants, eligible participants, eligible building projects, program design, and reporting requirements.</a:t>
            </a:r>
          </a:p>
        </p:txBody>
      </p:sp>
      <p:pic>
        <p:nvPicPr>
          <p:cNvPr id="18" name="Audio 17">
            <a:hlinkClick r:id="" action="ppaction://media"/>
            <a:extLst>
              <a:ext uri="{FF2B5EF4-FFF2-40B4-BE49-F238E27FC236}">
                <a16:creationId xmlns:a16="http://schemas.microsoft.com/office/drawing/2014/main" id="{7DBD8B13-CD15-8188-3320-2246678C162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2637174"/>
      </p:ext>
    </p:extLst>
  </p:cSld>
  <p:clrMapOvr>
    <a:masterClrMapping/>
  </p:clrMapOvr>
  <mc:AlternateContent xmlns:mc="http://schemas.openxmlformats.org/markup-compatibility/2006" xmlns:p14="http://schemas.microsoft.com/office/powerpoint/2010/main">
    <mc:Choice Requires="p14">
      <p:transition spd="slow" p14:dur="2000" advTm="15461"/>
    </mc:Choice>
    <mc:Fallback xmlns="">
      <p:transition spd="slow" advTm="15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8774" y="0"/>
            <a:ext cx="9805059" cy="1371598"/>
          </a:xfrm>
        </p:spPr>
        <p:txBody>
          <a:bodyPr>
            <a:normAutofit fontScale="77500" lnSpcReduction="20000"/>
          </a:bodyPr>
          <a:lstStyle/>
          <a:p>
            <a:pPr marL="0" indent="0" algn="ctr">
              <a:buNone/>
            </a:pPr>
            <a:r>
              <a:rPr lang="en-US" dirty="0"/>
              <a:t>///////</a:t>
            </a:r>
          </a:p>
          <a:p>
            <a:pPr marL="0" indent="0" algn="ctr">
              <a:buNone/>
            </a:pPr>
            <a:r>
              <a:rPr lang="en-US" sz="3800" b="1" dirty="0">
                <a:solidFill>
                  <a:schemeClr val="bg1"/>
                </a:solidFill>
              </a:rPr>
              <a:t>MN Youthbuild Statute </a:t>
            </a:r>
            <a:r>
              <a:rPr lang="en-US" sz="4000" b="1" dirty="0">
                <a:solidFill>
                  <a:schemeClr val="bg1"/>
                </a:solidFill>
              </a:rPr>
              <a:t>116L.361 and 116L.366: </a:t>
            </a:r>
          </a:p>
          <a:p>
            <a:pPr marL="0" indent="0" algn="ctr">
              <a:buNone/>
            </a:pPr>
            <a:r>
              <a:rPr lang="en-US" sz="4000" b="1" dirty="0">
                <a:solidFill>
                  <a:schemeClr val="bg1"/>
                </a:solidFill>
              </a:rPr>
              <a:t>Eligibility and Priority for Targeted Youth </a:t>
            </a:r>
            <a:endParaRPr lang="en-US" sz="3800" dirty="0">
              <a:solidFill>
                <a:schemeClr val="bg1"/>
              </a:solidFill>
            </a:endParaRPr>
          </a:p>
          <a:p>
            <a:pPr marL="0" indent="0" algn="ctr">
              <a:buNone/>
            </a:pPr>
            <a:endParaRPr lang="en-US" sz="4400" dirty="0"/>
          </a:p>
        </p:txBody>
      </p:sp>
      <p:sp>
        <p:nvSpPr>
          <p:cNvPr id="7" name="Content Placeholder 2">
            <a:extLst>
              <a:ext uri="{FF2B5EF4-FFF2-40B4-BE49-F238E27FC236}">
                <a16:creationId xmlns:a16="http://schemas.microsoft.com/office/drawing/2014/main" id="{32417607-92C5-A3AD-26AC-511D02A1C3AB}"/>
              </a:ext>
            </a:extLst>
          </p:cNvPr>
          <p:cNvSpPr txBox="1">
            <a:spLocks/>
          </p:cNvSpPr>
          <p:nvPr/>
        </p:nvSpPr>
        <p:spPr>
          <a:xfrm>
            <a:off x="106878" y="1773007"/>
            <a:ext cx="11872390" cy="50849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3"/>
              </a:buClr>
              <a:buFont typeface="Arial" panose="020B0604020202020204" pitchFamily="34" charset="0"/>
              <a:buChar char="•"/>
              <a:defRPr sz="3200" kern="1200">
                <a:solidFill>
                  <a:srgbClr val="003865"/>
                </a:solidFill>
                <a:latin typeface="+mn-lt"/>
                <a:ea typeface="+mn-ea"/>
                <a:cs typeface="+mn-cs"/>
              </a:defRPr>
            </a:lvl1pPr>
            <a:lvl2pPr marL="742950" indent="-285750" algn="l" defTabSz="914400" rtl="0" eaLnBrk="1" latinLnBrk="0" hangingPunct="1">
              <a:spcBef>
                <a:spcPct val="20000"/>
              </a:spcBef>
              <a:buClr>
                <a:schemeClr val="accent3"/>
              </a:buClr>
              <a:buFont typeface="Arial" panose="020B0604020202020204" pitchFamily="34" charset="0"/>
              <a:buChar char="–"/>
              <a:defRPr sz="2800" kern="1200">
                <a:solidFill>
                  <a:srgbClr val="003865"/>
                </a:solidFill>
                <a:latin typeface="+mn-lt"/>
                <a:ea typeface="+mn-ea"/>
                <a:cs typeface="+mn-cs"/>
              </a:defRPr>
            </a:lvl2pPr>
            <a:lvl3pPr marL="1143000" indent="-228600" algn="l" defTabSz="914400" rtl="0" eaLnBrk="1" latinLnBrk="0" hangingPunct="1">
              <a:spcBef>
                <a:spcPct val="20000"/>
              </a:spcBef>
              <a:buClr>
                <a:schemeClr val="accent3"/>
              </a:buClr>
              <a:buFont typeface="Arial" panose="020B0604020202020204" pitchFamily="34" charset="0"/>
              <a:buChar char="•"/>
              <a:defRPr sz="2400" kern="1200">
                <a:solidFill>
                  <a:srgbClr val="003865"/>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000" kern="1200">
                <a:solidFill>
                  <a:srgbClr val="003865"/>
                </a:solidFill>
                <a:latin typeface="+mn-lt"/>
                <a:ea typeface="+mn-ea"/>
                <a:cs typeface="+mn-cs"/>
              </a:defRPr>
            </a:lvl4pPr>
            <a:lvl5pPr marL="2057400" indent="-228600" algn="l" defTabSz="914400" rtl="0" eaLnBrk="1" latinLnBrk="0" hangingPunct="1">
              <a:spcBef>
                <a:spcPct val="20000"/>
              </a:spcBef>
              <a:buClr>
                <a:schemeClr val="accent3"/>
              </a:buClr>
              <a:buFont typeface="Arial" panose="020B0604020202020204" pitchFamily="34" charset="0"/>
              <a:buChar char="»"/>
              <a:defRPr sz="2000" kern="1200">
                <a:solidFill>
                  <a:srgbClr val="00386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0" i="0" dirty="0">
                <a:effectLst/>
              </a:rPr>
              <a:t>“Eligible organizations” are public agency or nonprofit organizations that can demonstrate an ability to implement a program for education and training services provided to targeted youth. Organizations may include local jurisdictions, public school districts, private nonsectarian schools, postsecondary educational institutes, alternative schools, community groups, and labor organizations.</a:t>
            </a:r>
          </a:p>
          <a:p>
            <a:pPr marL="0" indent="0">
              <a:buNone/>
            </a:pPr>
            <a:endParaRPr lang="en-US" sz="300" b="0" i="0" dirty="0">
              <a:effectLst/>
            </a:endParaRPr>
          </a:p>
          <a:p>
            <a:pPr algn="l"/>
            <a:r>
              <a:rPr lang="en-US" sz="2000" dirty="0"/>
              <a:t>Eligible or </a:t>
            </a:r>
            <a:r>
              <a:rPr lang="en-US" sz="2000" b="0" i="0" dirty="0">
                <a:effectLst/>
              </a:rPr>
              <a:t>"Targeted youth“, are at-risk individuals, </a:t>
            </a:r>
            <a:r>
              <a:rPr lang="en-US" sz="2000" dirty="0"/>
              <a:t>between the ages of </a:t>
            </a:r>
            <a:r>
              <a:rPr lang="en-US" sz="2000" b="0" i="0" dirty="0">
                <a:effectLst/>
              </a:rPr>
              <a:t>16 years and 24, </a:t>
            </a:r>
            <a:r>
              <a:rPr lang="en-US" sz="2000" b="1" i="1" dirty="0">
                <a:effectLst/>
              </a:rPr>
              <a:t>and</a:t>
            </a:r>
            <a:r>
              <a:rPr lang="en-US" sz="2000" b="0" i="0" dirty="0">
                <a:effectLst/>
              </a:rPr>
              <a:t> are eligible for the high school </a:t>
            </a:r>
            <a:r>
              <a:rPr lang="en-US" sz="2000" b="0" i="1" dirty="0">
                <a:effectLst/>
              </a:rPr>
              <a:t>graduation incentive program </a:t>
            </a:r>
            <a:r>
              <a:rPr lang="en-US" sz="2000" b="0" i="0" dirty="0">
                <a:effectLst/>
              </a:rPr>
              <a:t>under section </a:t>
            </a:r>
            <a:r>
              <a:rPr lang="en-US" sz="2000" b="0" i="0" u="sng" dirty="0">
                <a:effectLst/>
                <a:hlinkClick r:id="rId5">
                  <a:extLst>
                    <a:ext uri="{A12FA001-AC4F-418D-AE19-62706E023703}">
                      <ahyp:hlinkClr xmlns:ahyp="http://schemas.microsoft.com/office/drawing/2018/hyperlinkcolor" val="tx"/>
                    </a:ext>
                  </a:extLst>
                </a:hlinkClick>
              </a:rPr>
              <a:t>124D.68, subdivision 2</a:t>
            </a:r>
            <a:r>
              <a:rPr lang="en-US" sz="2000" b="0" i="0" dirty="0">
                <a:effectLst/>
              </a:rPr>
              <a:t>, </a:t>
            </a:r>
            <a:r>
              <a:rPr lang="en-US" sz="2000" b="1" i="1" dirty="0">
                <a:effectLst/>
              </a:rPr>
              <a:t>or</a:t>
            </a:r>
            <a:r>
              <a:rPr lang="en-US" sz="2000" b="0" i="0" dirty="0">
                <a:effectLst/>
              </a:rPr>
              <a:t> are </a:t>
            </a:r>
            <a:r>
              <a:rPr lang="en-US" sz="2000" b="0" i="1" dirty="0">
                <a:effectLst/>
              </a:rPr>
              <a:t>economically disadvantaged </a:t>
            </a:r>
            <a:r>
              <a:rPr lang="en-US" sz="2000" b="0" i="0" dirty="0">
                <a:effectLst/>
              </a:rPr>
              <a:t>as defined in </a:t>
            </a:r>
            <a:r>
              <a:rPr lang="en-US" sz="2000" b="0" i="0" dirty="0">
                <a:effectLst/>
                <a:hlinkClick r:id="rId6"/>
              </a:rPr>
              <a:t>United States Code, title 29, section 1503</a:t>
            </a:r>
            <a:r>
              <a:rPr lang="en-US" sz="2000" b="0" i="0" dirty="0">
                <a:effectLst/>
              </a:rPr>
              <a:t>.  Eligible youth must not be attending any school and have not received a diploma or its equivalent; </a:t>
            </a:r>
            <a:r>
              <a:rPr lang="en-US" sz="2000" b="1" i="1" dirty="0">
                <a:effectLst/>
              </a:rPr>
              <a:t>or</a:t>
            </a:r>
            <a:r>
              <a:rPr lang="en-US" sz="2000" b="0" i="0" dirty="0">
                <a:effectLst/>
              </a:rPr>
              <a:t> currently enrolled in a secondary education setting and who, in the opinion of an official of the school, are in danger of dropping out of the school.</a:t>
            </a:r>
          </a:p>
          <a:p>
            <a:pPr algn="l"/>
            <a:endParaRPr lang="en-US" sz="300" dirty="0"/>
          </a:p>
          <a:p>
            <a:pPr algn="l"/>
            <a:r>
              <a:rPr lang="en-US" sz="2000" dirty="0"/>
              <a:t>Targeted youth priority groups include, per statute: </a:t>
            </a:r>
            <a:r>
              <a:rPr lang="en-US" sz="2000" b="0" i="0" dirty="0">
                <a:effectLst/>
              </a:rPr>
              <a:t>(</a:t>
            </a:r>
            <a:r>
              <a:rPr lang="en-US" sz="2000" b="0" i="0" dirty="0" err="1">
                <a:effectLst/>
              </a:rPr>
              <a:t>i</a:t>
            </a:r>
            <a:r>
              <a:rPr lang="en-US" sz="2000" b="0" i="0" dirty="0">
                <a:effectLst/>
              </a:rPr>
              <a:t>) pregnant or parenting youth; (ii) youth who are or have been subject to any stage of the criminal justice system; (iii) youth receiving income maintenance services and social services; (iv) homeless youth; (v) minors who are not financially dependent on a parent or guardian;  (vi) youth residing on a farm whose family income is substantially from farming, lack nonfarm work skills, or have limited access to vocational education or work experience opportunities.</a:t>
            </a:r>
          </a:p>
          <a:p>
            <a:pPr algn="l"/>
            <a:endParaRPr lang="en-US" sz="2000" b="0" i="0" dirty="0">
              <a:effectLst/>
            </a:endParaRPr>
          </a:p>
          <a:p>
            <a:endParaRPr lang="en-US" sz="800" dirty="0"/>
          </a:p>
        </p:txBody>
      </p:sp>
      <p:pic>
        <p:nvPicPr>
          <p:cNvPr id="23" name="Audio 22">
            <a:hlinkClick r:id="" action="ppaction://media"/>
            <a:extLst>
              <a:ext uri="{FF2B5EF4-FFF2-40B4-BE49-F238E27FC236}">
                <a16:creationId xmlns:a16="http://schemas.microsoft.com/office/drawing/2014/main" id="{F9893844-F08C-ADB4-B8F1-440C1318279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7749329"/>
      </p:ext>
    </p:extLst>
  </p:cSld>
  <p:clrMapOvr>
    <a:masterClrMapping/>
  </p:clrMapOvr>
  <mc:AlternateContent xmlns:mc="http://schemas.openxmlformats.org/markup-compatibility/2006" xmlns:p14="http://schemas.microsoft.com/office/powerpoint/2010/main">
    <mc:Choice Requires="p14">
      <p:transition spd="slow" p14:dur="2000" advTm="48849"/>
    </mc:Choice>
    <mc:Fallback xmlns="">
      <p:transition spd="slow" advTm="4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028" y="336468"/>
            <a:ext cx="7631876" cy="990600"/>
          </a:xfrm>
        </p:spPr>
        <p:txBody>
          <a:bodyPr>
            <a:normAutofit fontScale="90000"/>
          </a:bodyPr>
          <a:lstStyle/>
          <a:p>
            <a:pPr algn="ctr"/>
            <a:r>
              <a:rPr lang="en-US" sz="3800" b="1" dirty="0">
                <a:solidFill>
                  <a:schemeClr val="bg1"/>
                </a:solidFill>
              </a:rPr>
              <a:t>MN Youthbuild Statute </a:t>
            </a:r>
            <a:r>
              <a:rPr lang="en-US" sz="4000" b="1" dirty="0">
                <a:solidFill>
                  <a:schemeClr val="bg1"/>
                </a:solidFill>
              </a:rPr>
              <a:t>116L.361 cont. </a:t>
            </a:r>
            <a:r>
              <a:rPr lang="en-US" dirty="0"/>
              <a:t>Targeted Youth Definitions</a:t>
            </a:r>
          </a:p>
        </p:txBody>
      </p:sp>
      <p:sp>
        <p:nvSpPr>
          <p:cNvPr id="3" name="Content Placeholder 2"/>
          <p:cNvSpPr>
            <a:spLocks noGrp="1"/>
          </p:cNvSpPr>
          <p:nvPr>
            <p:ph idx="1"/>
          </p:nvPr>
        </p:nvSpPr>
        <p:spPr>
          <a:xfrm>
            <a:off x="429491" y="1944174"/>
            <a:ext cx="11333018" cy="4826267"/>
          </a:xfrm>
        </p:spPr>
        <p:txBody>
          <a:bodyPr>
            <a:normAutofit fontScale="92500" lnSpcReduction="10000"/>
          </a:bodyPr>
          <a:lstStyle/>
          <a:p>
            <a:pPr algn="l"/>
            <a:r>
              <a:rPr lang="en-US" sz="2200" b="1" dirty="0"/>
              <a:t>Eligible for the High School Graduation Incentives Program</a:t>
            </a:r>
            <a:r>
              <a:rPr lang="en-US" sz="2200" dirty="0"/>
              <a:t>: </a:t>
            </a:r>
            <a:r>
              <a:rPr lang="en-US" sz="2200" b="0" i="0" u="none" strike="noStrike" baseline="0" dirty="0"/>
              <a:t>A </a:t>
            </a:r>
            <a:r>
              <a:rPr lang="en-US" sz="1700" b="0" i="0" u="none" strike="noStrike" baseline="0" dirty="0"/>
              <a:t>pupil under the age of 21, if the pupil: (1) performs substantially below the performance level for pupils of the same age in a locally determined achievement test; (2) is behind in satisfactorily completing coursework or obtaining credits for graduation; (3) is pregnant or is a parent; (4) has been assessed as chemically dependent; (5) has been excluded or expelled according to sections 121A.40 to 121A.56; (6) has been referred by a school district for enrollment in an eligible program or a program pursuant to section 124D.69; (7) is a victim of physical or sexual abuse; (8) has experienced mental health problems; (9) has experienced homelessness sometime within six months before requesting a transfer to an eligible program; (10) speaks English as a second language or has limited English proficiency; or (11) has withdrawn from school or has been chronically truant; or (12) is being treated in a hospital in the seven-county metropolitan area for cancer or other life threatening illness or is the sibling of an eligible pupil who is being currently treated, and resides with the pupil's family at least 60 miles beyond the outside boundary of the seven-county metropolitan area.</a:t>
            </a:r>
            <a:endParaRPr lang="en-US" sz="1700" dirty="0">
              <a:highlight>
                <a:srgbClr val="FFFF00"/>
              </a:highlight>
            </a:endParaRPr>
          </a:p>
          <a:p>
            <a:pPr marL="349250" lvl="1">
              <a:buFont typeface="Arial" panose="020B0604020202020204" pitchFamily="34" charset="0"/>
              <a:buChar char="•"/>
            </a:pPr>
            <a:r>
              <a:rPr lang="en-US" sz="2200" b="1" dirty="0"/>
              <a:t>Economically Disadvantaged</a:t>
            </a:r>
            <a:r>
              <a:rPr lang="en-US" sz="2200" dirty="0"/>
              <a:t>:</a:t>
            </a:r>
            <a:r>
              <a:rPr lang="en-US" sz="2200" b="1" dirty="0"/>
              <a:t> </a:t>
            </a:r>
            <a:r>
              <a:rPr lang="en-US" sz="1900" dirty="0"/>
              <a:t>A</a:t>
            </a:r>
            <a:r>
              <a:rPr lang="en-US" sz="1700" dirty="0"/>
              <a:t>n individual who</a:t>
            </a:r>
            <a:r>
              <a:rPr lang="en-US" sz="1700" b="0" i="0" dirty="0">
                <a:effectLst/>
              </a:rPr>
              <a:t> (A) receives, or is a member of a family which receives, cash welfare payments under a Federal, State, or local welfare program; (B) has, or is a member of a family which has, received a total family income for the six-month period prior to application for the program involved (exclusive of unemployment compensation, child support payments, and welfare payments) which, in relation to family size, was not in excess of the higher of (</a:t>
            </a:r>
            <a:r>
              <a:rPr lang="en-US" sz="1700" b="0" i="0" dirty="0" err="1">
                <a:effectLst/>
              </a:rPr>
              <a:t>i</a:t>
            </a:r>
            <a:r>
              <a:rPr lang="en-US" sz="1700" b="0" i="0" dirty="0">
                <a:effectLst/>
              </a:rPr>
              <a:t>) the official poverty line (as defined by the Office of Management and Budget, and revised annually in accordance with </a:t>
            </a:r>
            <a:r>
              <a:rPr lang="en-US" sz="1700" b="0" i="0" u="none" strike="noStrike" dirty="0">
                <a:effectLst/>
              </a:rPr>
              <a:t>section 9902(2) of title 42</a:t>
            </a:r>
            <a:r>
              <a:rPr lang="en-US" sz="1700" b="0" i="0" dirty="0">
                <a:effectLst/>
              </a:rPr>
              <a:t>,</a:t>
            </a:r>
            <a:r>
              <a:rPr lang="en-US" sz="1700" b="0" i="0" baseline="30000" dirty="0">
                <a:effectLst/>
                <a:hlinkClick r:id="rId5">
                  <a:extLst>
                    <a:ext uri="{A12FA001-AC4F-418D-AE19-62706E023703}">
                      <ahyp:hlinkClr xmlns:ahyp="http://schemas.microsoft.com/office/drawing/2018/hyperlinkcolor" val="tx"/>
                    </a:ext>
                  </a:extLst>
                </a:hlinkClick>
              </a:rPr>
              <a:t>2</a:t>
            </a:r>
            <a:r>
              <a:rPr lang="en-US" sz="1700" b="0" i="0" dirty="0">
                <a:effectLst/>
              </a:rPr>
              <a:t> or (ii) 70 percent of the lower living standard income level; (C) is receiving (or has been determined within the 6-month period prior to the application for the program involved to be eligible to receive) food stamps pursuant to the Food Stamp Act of 1977 [7 U.S.C. 2011 et seq.]; (D) qualifies as a homeless individual under subsections (a) and (c) of section 103 of the Stewart B. McKinney Homeless Assistance Act [</a:t>
            </a:r>
            <a:r>
              <a:rPr lang="en-US" sz="1700" b="0" i="0" u="none" strike="noStrike" dirty="0">
                <a:effectLst/>
              </a:rPr>
              <a:t>42 U.S.C. 11302(a), (c)</a:t>
            </a:r>
            <a:r>
              <a:rPr lang="en-US" sz="1700" b="0" i="0" dirty="0">
                <a:effectLst/>
              </a:rPr>
              <a:t>];</a:t>
            </a:r>
            <a:endParaRPr lang="en-US" sz="1700" dirty="0"/>
          </a:p>
          <a:p>
            <a:endParaRPr lang="en-US" dirty="0"/>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8</a:t>
            </a:fld>
            <a:endParaRPr lang="en-US" dirty="0">
              <a:solidFill>
                <a:schemeClr val="tx1"/>
              </a:solidFill>
            </a:endParaRPr>
          </a:p>
        </p:txBody>
      </p:sp>
      <p:pic>
        <p:nvPicPr>
          <p:cNvPr id="17" name="Audio 16">
            <a:hlinkClick r:id="" action="ppaction://media"/>
            <a:extLst>
              <a:ext uri="{FF2B5EF4-FFF2-40B4-BE49-F238E27FC236}">
                <a16:creationId xmlns:a16="http://schemas.microsoft.com/office/drawing/2014/main" id="{9B537E7C-749A-08D8-E550-F83835476D8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9239688"/>
      </p:ext>
    </p:extLst>
  </p:cSld>
  <p:clrMapOvr>
    <a:masterClrMapping/>
  </p:clrMapOvr>
  <mc:AlternateContent xmlns:mc="http://schemas.openxmlformats.org/markup-compatibility/2006" xmlns:p14="http://schemas.microsoft.com/office/powerpoint/2010/main">
    <mc:Choice Requires="p14">
      <p:transition spd="slow" p14:dur="2000" advTm="16318"/>
    </mc:Choice>
    <mc:Fallback xmlns="">
      <p:transition spd="slow" advTm="1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6C06-0F4B-BE97-25F8-62153A0B178C}"/>
              </a:ext>
            </a:extLst>
          </p:cNvPr>
          <p:cNvSpPr>
            <a:spLocks noGrp="1"/>
          </p:cNvSpPr>
          <p:nvPr>
            <p:ph type="title"/>
          </p:nvPr>
        </p:nvSpPr>
        <p:spPr>
          <a:xfrm>
            <a:off x="319817" y="357157"/>
            <a:ext cx="10972800" cy="990600"/>
          </a:xfrm>
        </p:spPr>
        <p:txBody>
          <a:bodyPr>
            <a:noAutofit/>
          </a:bodyPr>
          <a:lstStyle/>
          <a:p>
            <a:pPr algn="ctr"/>
            <a:r>
              <a:rPr lang="en-US" sz="3200" b="1" dirty="0">
                <a:solidFill>
                  <a:schemeClr val="bg1"/>
                </a:solidFill>
              </a:rPr>
              <a:t>MN Youthbuild Statute 116L.362 and 116L.365: </a:t>
            </a:r>
            <a:br>
              <a:rPr lang="en-US" sz="3200" b="1" dirty="0">
                <a:solidFill>
                  <a:schemeClr val="bg1"/>
                </a:solidFill>
              </a:rPr>
            </a:br>
            <a:r>
              <a:rPr lang="en-US" sz="3200" dirty="0"/>
              <a:t>Eligible Housing and Building Projects</a:t>
            </a:r>
          </a:p>
        </p:txBody>
      </p:sp>
      <p:sp>
        <p:nvSpPr>
          <p:cNvPr id="3" name="Content Placeholder 2">
            <a:extLst>
              <a:ext uri="{FF2B5EF4-FFF2-40B4-BE49-F238E27FC236}">
                <a16:creationId xmlns:a16="http://schemas.microsoft.com/office/drawing/2014/main" id="{4557C8CF-34EC-1357-3019-550F0757FD6D}"/>
              </a:ext>
            </a:extLst>
          </p:cNvPr>
          <p:cNvSpPr>
            <a:spLocks noGrp="1"/>
          </p:cNvSpPr>
          <p:nvPr>
            <p:ph idx="1"/>
          </p:nvPr>
        </p:nvSpPr>
        <p:spPr>
          <a:xfrm>
            <a:off x="82296" y="1742202"/>
            <a:ext cx="11931364" cy="4879807"/>
          </a:xfrm>
        </p:spPr>
        <p:txBody>
          <a:bodyPr>
            <a:normAutofit fontScale="25000" lnSpcReduction="20000"/>
          </a:bodyPr>
          <a:lstStyle/>
          <a:p>
            <a:pPr algn="l"/>
            <a:r>
              <a:rPr lang="en-US" sz="6400" b="0" i="0" dirty="0">
                <a:effectLst/>
              </a:rPr>
              <a:t>The programs are to include a work experience and </a:t>
            </a:r>
            <a:r>
              <a:rPr lang="en-US" sz="6400" dirty="0"/>
              <a:t>construction training </a:t>
            </a:r>
            <a:r>
              <a:rPr lang="en-US" sz="6400" b="0" i="0" dirty="0">
                <a:effectLst/>
              </a:rPr>
              <a:t>component that result in the rehabilitation, improvement, or construction of:  </a:t>
            </a:r>
          </a:p>
          <a:p>
            <a:pPr marL="0" indent="0" algn="l" defTabSz="623888">
              <a:buNone/>
              <a:tabLst>
                <a:tab pos="577850" algn="l"/>
              </a:tabLst>
            </a:pPr>
            <a:r>
              <a:rPr lang="en-US" sz="6400" dirty="0"/>
              <a:t>	(1) R</a:t>
            </a:r>
            <a:r>
              <a:rPr lang="en-US" sz="6400" b="0" i="0" dirty="0">
                <a:effectLst/>
              </a:rPr>
              <a:t>esidential units for the homeless and low-income families and individuals; </a:t>
            </a:r>
          </a:p>
          <a:p>
            <a:pPr marL="0" indent="0" algn="l" defTabSz="623888">
              <a:buNone/>
              <a:tabLst>
                <a:tab pos="577850" algn="l"/>
              </a:tabLst>
            </a:pPr>
            <a:r>
              <a:rPr lang="en-US" sz="6400" b="0" i="0" dirty="0">
                <a:effectLst/>
              </a:rPr>
              <a:t>	(2) Improvements to the energy efficiency and environmental health of residential units and other green jobs purposes; </a:t>
            </a:r>
          </a:p>
          <a:p>
            <a:pPr marL="0" indent="0" algn="l" defTabSz="623888">
              <a:buNone/>
              <a:tabLst>
                <a:tab pos="577850" algn="l"/>
              </a:tabLst>
            </a:pPr>
            <a:r>
              <a:rPr lang="en-US" sz="6400" b="0" i="0" dirty="0">
                <a:effectLst/>
              </a:rPr>
              <a:t>	(3) Community garden facilities;</a:t>
            </a:r>
          </a:p>
          <a:p>
            <a:pPr marL="0" indent="0" algn="l" defTabSz="623888">
              <a:buNone/>
              <a:tabLst>
                <a:tab pos="577850" algn="l"/>
              </a:tabLst>
            </a:pPr>
            <a:r>
              <a:rPr lang="en-US" sz="6400" b="0" i="0" dirty="0">
                <a:effectLst/>
              </a:rPr>
              <a:t>	(4) Education, social service, or health facilities which are owned by a public agency or a private nonprofit organization.</a:t>
            </a:r>
          </a:p>
          <a:p>
            <a:pPr marL="1025525" indent="0" algn="l">
              <a:buNone/>
            </a:pPr>
            <a:r>
              <a:rPr lang="en-US" sz="6400" b="0" i="0" dirty="0">
                <a:effectLst/>
              </a:rPr>
              <a:t>Eligible facilities must principally provide services to homeless or low-income individuals and families and may include (a) Head Start or day care centers; b) playhouses or similar incidental structures; c) homeless, battered women, or other shelters; d) transitional housing and tiny houses; e) community health centers; youth center, and senior citizen centers, and f) community garden facilities.</a:t>
            </a:r>
          </a:p>
          <a:p>
            <a:pPr marL="1939925" indent="-914400" algn="l">
              <a:buAutoNum type="alphaLcParenBoth"/>
            </a:pPr>
            <a:endParaRPr lang="en-US" sz="1200" b="0" i="0" dirty="0">
              <a:effectLst/>
            </a:endParaRPr>
          </a:p>
          <a:p>
            <a:pPr marL="341313" indent="-341313" algn="l"/>
            <a:r>
              <a:rPr lang="en-US" sz="6400" b="0" i="0" dirty="0">
                <a:effectLst/>
              </a:rPr>
              <a:t>Please email the Youth Team at </a:t>
            </a:r>
            <a:r>
              <a:rPr lang="en-US" sz="6400" b="0" i="0" dirty="0">
                <a:effectLst/>
                <a:hlinkClick r:id="rId5"/>
              </a:rPr>
              <a:t>Youth.Team.DEED@state.mn.us</a:t>
            </a:r>
            <a:r>
              <a:rPr lang="en-US" sz="6400" b="0" i="0" dirty="0">
                <a:effectLst/>
              </a:rPr>
              <a:t> if you have an idea for a building project but are not sure if your proposed project is eligible. </a:t>
            </a:r>
          </a:p>
          <a:p>
            <a:pPr algn="l"/>
            <a:endParaRPr lang="en-US" sz="1200" dirty="0"/>
          </a:p>
          <a:p>
            <a:pPr algn="l"/>
            <a:r>
              <a:rPr lang="en-US" sz="6400" b="0" i="0" dirty="0">
                <a:effectLst/>
              </a:rPr>
              <a:t>Any residential or transitional housing units that become available through a work project that is part of the program described in section </a:t>
            </a:r>
            <a:r>
              <a:rPr lang="en-US" sz="6400" b="0" i="0" u="sng" dirty="0">
                <a:effectLst/>
                <a:hlinkClick r:id="rId6">
                  <a:extLst>
                    <a:ext uri="{A12FA001-AC4F-418D-AE19-62706E023703}">
                      <ahyp:hlinkClr xmlns:ahyp="http://schemas.microsoft.com/office/drawing/2018/hyperlinkcolor" val="tx"/>
                    </a:ext>
                  </a:extLst>
                </a:hlinkClick>
              </a:rPr>
              <a:t>116L.364</a:t>
            </a:r>
            <a:r>
              <a:rPr lang="en-US" sz="6400" b="0" i="0" dirty="0">
                <a:effectLst/>
              </a:rPr>
              <a:t> must be allocated in the following order of priority: (1) homeless targeted youth who have participated in constructing, rehabilitating, or improving the unit;  (2) homeless families with at least one dependent;  (3) other homeless individuals; (4) other families and individuals</a:t>
            </a:r>
            <a:r>
              <a:rPr lang="en-US" sz="6400" dirty="0"/>
              <a:t> that are low-income or </a:t>
            </a:r>
            <a:r>
              <a:rPr lang="en-US" sz="6400" b="0" i="0" dirty="0">
                <a:effectLst/>
              </a:rPr>
              <a:t>receive public assistance and that do not qualify in any other priority group.</a:t>
            </a:r>
          </a:p>
          <a:p>
            <a:pPr algn="l"/>
            <a:endParaRPr lang="en-US" sz="1200" b="0" i="0" dirty="0">
              <a:effectLst/>
            </a:endParaRPr>
          </a:p>
          <a:p>
            <a:pPr algn="l"/>
            <a:r>
              <a:rPr lang="en-US" sz="6400" b="0" i="0" dirty="0">
                <a:effectLst/>
              </a:rPr>
              <a:t>Eligible organizations receiving a grant under section </a:t>
            </a:r>
            <a:r>
              <a:rPr lang="en-US" sz="6400" b="0" i="0" u="sng" dirty="0">
                <a:effectLst/>
                <a:hlinkClick r:id="rId7">
                  <a:extLst>
                    <a:ext uri="{A12FA001-AC4F-418D-AE19-62706E023703}">
                      <ahyp:hlinkClr xmlns:ahyp="http://schemas.microsoft.com/office/drawing/2018/hyperlinkcolor" val="tx"/>
                    </a:ext>
                  </a:extLst>
                </a:hlinkClick>
              </a:rPr>
              <a:t>116L.362</a:t>
            </a:r>
            <a:r>
              <a:rPr lang="en-US" sz="6400" b="0" i="0" dirty="0">
                <a:effectLst/>
              </a:rPr>
              <a:t> shall acquire property or buildings for the construction or rehabilitation of residential units at the lowest possible cost. </a:t>
            </a:r>
          </a:p>
          <a:p>
            <a:pPr algn="l"/>
            <a:endParaRPr lang="en-US" sz="1200" b="0" i="0" dirty="0">
              <a:effectLst/>
            </a:endParaRPr>
          </a:p>
          <a:p>
            <a:pPr algn="l"/>
            <a:r>
              <a:rPr lang="en-US" sz="6400" b="0" i="0" dirty="0">
                <a:effectLst/>
              </a:rPr>
              <a:t>The program must address how to manage these residential units, including the source of financing for the maintenance costs of the buildings. Any management plan must include the participation of the residents and local established neighborhood groups.</a:t>
            </a:r>
          </a:p>
          <a:p>
            <a:pPr algn="l"/>
            <a:endParaRPr lang="en-US" sz="1200" dirty="0">
              <a:solidFill>
                <a:srgbClr val="000000"/>
              </a:solidFill>
              <a:ea typeface="Calibri" panose="020F0502020204030204" pitchFamily="34" charset="0"/>
              <a:cs typeface="Calibri" panose="020F0502020204030204" pitchFamily="34" charset="0"/>
            </a:endParaRPr>
          </a:p>
          <a:p>
            <a:pPr algn="l"/>
            <a:r>
              <a:rPr lang="en-US" sz="6400" dirty="0">
                <a:ea typeface="Calibri" panose="020F0502020204030204" pitchFamily="34" charset="0"/>
                <a:cs typeface="Calibri" panose="020F0502020204030204" pitchFamily="34" charset="0"/>
              </a:rPr>
              <a:t>Note: </a:t>
            </a:r>
            <a:r>
              <a:rPr lang="en-US" sz="6400" dirty="0">
                <a:effectLst/>
                <a:ea typeface="Calibri" panose="020F0502020204030204" pitchFamily="34" charset="0"/>
                <a:cs typeface="Calibri" panose="020F0502020204030204" pitchFamily="34" charset="0"/>
              </a:rPr>
              <a:t>Low income is defined as 80% of the area median income.</a:t>
            </a:r>
          </a:p>
          <a:p>
            <a:pPr algn="l"/>
            <a:endParaRPr lang="en-US" sz="2800" dirty="0"/>
          </a:p>
          <a:p>
            <a:pPr lvl="1"/>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lvl="1"/>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lvl="1"/>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33" name="Audio 32">
            <a:hlinkClick r:id="" action="ppaction://media"/>
            <a:extLst>
              <a:ext uri="{FF2B5EF4-FFF2-40B4-BE49-F238E27FC236}">
                <a16:creationId xmlns:a16="http://schemas.microsoft.com/office/drawing/2014/main" id="{42C797FC-A7FF-9447-CFA4-156D3ACE88A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5524439"/>
      </p:ext>
    </p:extLst>
  </p:cSld>
  <p:clrMapOvr>
    <a:masterClrMapping/>
  </p:clrMapOvr>
  <mc:AlternateContent xmlns:mc="http://schemas.openxmlformats.org/markup-compatibility/2006" xmlns:p14="http://schemas.microsoft.com/office/powerpoint/2010/main">
    <mc:Choice Requires="p14">
      <p:transition spd="slow" p14:dur="2000" advTm="115372"/>
    </mc:Choice>
    <mc:Fallback xmlns="">
      <p:transition spd="slow" advTm="11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theme/theme1.xml><?xml version="1.0" encoding="utf-8"?>
<a:theme xmlns:a="http://schemas.openxmlformats.org/drawingml/2006/main" name="DEED_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700264-F1FD-4EED-92A8-8A72526BFD7F}"/>
</file>

<file path=customXml/itemProps2.xml><?xml version="1.0" encoding="utf-8"?>
<ds:datastoreItem xmlns:ds="http://schemas.openxmlformats.org/officeDocument/2006/customXml" ds:itemID="{1DC735D8-61F3-4529-8090-4CF929FFFDC7}"/>
</file>

<file path=customXml/itemProps3.xml><?xml version="1.0" encoding="utf-8"?>
<ds:datastoreItem xmlns:ds="http://schemas.openxmlformats.org/officeDocument/2006/customXml" ds:itemID="{FB933824-B02A-420F-8C97-F7CD88BE54EA}"/>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DEED_PowerpointTemplate</Template>
  <TotalTime>43963</TotalTime>
  <Words>4709</Words>
  <Application>Microsoft Office PowerPoint</Application>
  <PresentationFormat>Widescreen</PresentationFormat>
  <Paragraphs>326</Paragraphs>
  <Slides>37</Slides>
  <Notes>28</Notes>
  <HiddenSlides>0</HiddenSlides>
  <MMClips>38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Symbol</vt:lpstr>
      <vt:lpstr>Times New Roman</vt:lpstr>
      <vt:lpstr>Wingdings</vt:lpstr>
      <vt:lpstr>DEED_PowerpointTemplate</vt:lpstr>
      <vt:lpstr>SFY 2026-27 MN Youthbuild Program Competitive Grants Interested Parties Webinar</vt:lpstr>
      <vt:lpstr>Agenda</vt:lpstr>
      <vt:lpstr>MN Youthbuild Grant Coordinator  and Correspondence with DEED </vt:lpstr>
      <vt:lpstr>Important Dates</vt:lpstr>
      <vt:lpstr>Funds Available and Match Requirements</vt:lpstr>
      <vt:lpstr>PowerPoint Presentation</vt:lpstr>
      <vt:lpstr>PowerPoint Presentation</vt:lpstr>
      <vt:lpstr>MN Youthbuild Statute 116L.361 cont. Targeted Youth Definitions</vt:lpstr>
      <vt:lpstr>MN Youthbuild Statute 116L.362 and 116L.365:  Eligible Housing and Building Projects</vt:lpstr>
      <vt:lpstr>MN Youthbuild Statute 116L.363:  Program Design </vt:lpstr>
      <vt:lpstr>Program Design cont. </vt:lpstr>
      <vt:lpstr>Partnerships and Additional Program Resources</vt:lpstr>
      <vt:lpstr>PowerPoint Presentation</vt:lpstr>
      <vt:lpstr>Request for Proposals Overview</vt:lpstr>
      <vt:lpstr>Application Packet</vt:lpstr>
      <vt:lpstr>Required Proposal and Application Forms</vt:lpstr>
      <vt:lpstr>Required Proposal and Application Forms cont.</vt:lpstr>
      <vt:lpstr>Overview of Evaluation Methodology</vt:lpstr>
      <vt:lpstr>Evaluation Criteria and Scoring</vt:lpstr>
      <vt:lpstr>2a. and 2b. Narrative Responses Limitations</vt:lpstr>
      <vt:lpstr>Form 1:  Cover Sheet</vt:lpstr>
      <vt:lpstr>Form 2a. And 2b. Executive Summary and Narrative Responses NOTE: each response is limited to 400 words in total</vt:lpstr>
      <vt:lpstr>Form 3:   Work Plan</vt:lpstr>
      <vt:lpstr>Form 3:  Work Plan </vt:lpstr>
      <vt:lpstr>Form 4a.  And 4b.  Budget Information Summary</vt:lpstr>
      <vt:lpstr>Form 4a:  Budget Summary </vt:lpstr>
      <vt:lpstr>Form 4c.    Budget Detail</vt:lpstr>
      <vt:lpstr>Form 4c.  Budget Detail </vt:lpstr>
      <vt:lpstr>Form 4d.    Evidence of Matching Funds</vt:lpstr>
      <vt:lpstr>Form 5:  Partnership Chart</vt:lpstr>
      <vt:lpstr>Form 5:  Partnership Chart</vt:lpstr>
      <vt:lpstr>Other Application Packet Components</vt:lpstr>
      <vt:lpstr>Grant Requirements</vt:lpstr>
      <vt:lpstr>Grant Requirements cont.</vt:lpstr>
      <vt:lpstr>Grant Requirements cont. </vt:lpstr>
      <vt:lpstr>Wrap-up and Reminders</vt:lpstr>
      <vt:lpstr>Thank you!</vt:lpstr>
    </vt:vector>
  </TitlesOfParts>
  <Company>DEED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SFY 2017 Equity Grants Youth At Work Competitive Grants Webinar</dc:title>
  <dc:creator>John R Olson</dc:creator>
  <cp:keywords>SFY 2018-19 Youth at Work Request for Proposal Webinar slides</cp:keywords>
  <cp:lastModifiedBy>Waisanen, Nancy (DEED)</cp:lastModifiedBy>
  <cp:revision>150</cp:revision>
  <cp:lastPrinted>2019-02-28T13:13:13Z</cp:lastPrinted>
  <dcterms:created xsi:type="dcterms:W3CDTF">2017-03-29T13:08:42Z</dcterms:created>
  <dcterms:modified xsi:type="dcterms:W3CDTF">2025-06-27T17:47:12Z</dcterms:modified>
  <cp:category>RFP Webinar</cp:category>
</cp:coreProperties>
</file>