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4"/>
  </p:notesMasterIdLst>
  <p:sldIdLst>
    <p:sldId id="256" r:id="rId5"/>
    <p:sldId id="257" r:id="rId6"/>
    <p:sldId id="258" r:id="rId7"/>
    <p:sldId id="268" r:id="rId8"/>
    <p:sldId id="333" r:id="rId9"/>
    <p:sldId id="277" r:id="rId10"/>
    <p:sldId id="278" r:id="rId11"/>
    <p:sldId id="267" r:id="rId12"/>
    <p:sldId id="334" r:id="rId13"/>
    <p:sldId id="280" r:id="rId14"/>
    <p:sldId id="335" r:id="rId15"/>
    <p:sldId id="281" r:id="rId16"/>
    <p:sldId id="336" r:id="rId17"/>
    <p:sldId id="282" r:id="rId18"/>
    <p:sldId id="283" r:id="rId19"/>
    <p:sldId id="337" r:id="rId20"/>
    <p:sldId id="338" r:id="rId21"/>
    <p:sldId id="285" r:id="rId22"/>
    <p:sldId id="286" r:id="rId23"/>
    <p:sldId id="287" r:id="rId24"/>
    <p:sldId id="339" r:id="rId25"/>
    <p:sldId id="340" r:id="rId26"/>
    <p:sldId id="288" r:id="rId27"/>
    <p:sldId id="289" r:id="rId28"/>
    <p:sldId id="341" r:id="rId29"/>
    <p:sldId id="290" r:id="rId30"/>
    <p:sldId id="291" r:id="rId31"/>
    <p:sldId id="342" r:id="rId32"/>
    <p:sldId id="555" r:id="rId33"/>
    <p:sldId id="556" r:id="rId34"/>
    <p:sldId id="568" r:id="rId35"/>
    <p:sldId id="531" r:id="rId36"/>
    <p:sldId id="292" r:id="rId37"/>
    <p:sldId id="293" r:id="rId38"/>
    <p:sldId id="294" r:id="rId39"/>
    <p:sldId id="557" r:id="rId40"/>
    <p:sldId id="343" r:id="rId41"/>
    <p:sldId id="344" r:id="rId42"/>
    <p:sldId id="295" r:id="rId43"/>
    <p:sldId id="345" r:id="rId44"/>
    <p:sldId id="296" r:id="rId45"/>
    <p:sldId id="297" r:id="rId46"/>
    <p:sldId id="298" r:id="rId47"/>
    <p:sldId id="346" r:id="rId48"/>
    <p:sldId id="348" r:id="rId49"/>
    <p:sldId id="349" r:id="rId50"/>
    <p:sldId id="350" r:id="rId51"/>
    <p:sldId id="367" r:id="rId52"/>
    <p:sldId id="351" r:id="rId53"/>
    <p:sldId id="530" r:id="rId54"/>
    <p:sldId id="552" r:id="rId55"/>
    <p:sldId id="353" r:id="rId56"/>
    <p:sldId id="565" r:id="rId57"/>
    <p:sldId id="357" r:id="rId58"/>
    <p:sldId id="361" r:id="rId59"/>
    <p:sldId id="362" r:id="rId60"/>
    <p:sldId id="363" r:id="rId61"/>
    <p:sldId id="364" r:id="rId62"/>
    <p:sldId id="365" r:id="rId63"/>
    <p:sldId id="366" r:id="rId64"/>
    <p:sldId id="443" r:id="rId65"/>
    <p:sldId id="495" r:id="rId66"/>
    <p:sldId id="511" r:id="rId67"/>
    <p:sldId id="510" r:id="rId68"/>
    <p:sldId id="496" r:id="rId69"/>
    <p:sldId id="493" r:id="rId70"/>
    <p:sldId id="553" r:id="rId71"/>
    <p:sldId id="554" r:id="rId72"/>
    <p:sldId id="26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deen, Sara (DEED)" initials="SS(" lastIdx="45" clrIdx="0">
    <p:extLst>
      <p:ext uri="{19B8F6BF-5375-455C-9EA6-DF929625EA0E}">
        <p15:presenceInfo xmlns:p15="http://schemas.microsoft.com/office/powerpoint/2012/main" userId="S::Sara.Sundeen@state.mn.us::d38873f6-bdb7-44cb-96ac-55642078ec13" providerId="AD"/>
      </p:ext>
    </p:extLst>
  </p:cmAuthor>
  <p:cmAuthor id="2" name="Wold, Evie (DEED)" initials="WE(" lastIdx="1" clrIdx="1">
    <p:extLst>
      <p:ext uri="{19B8F6BF-5375-455C-9EA6-DF929625EA0E}">
        <p15:presenceInfo xmlns:p15="http://schemas.microsoft.com/office/powerpoint/2012/main" userId="S::Evie.Wold@state.mn.us::6cf42494-0652-433e-9d74-19096161dd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4D1DC"/>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15CEB1-3020-4929-82D3-218E6E8F4104}" v="14" dt="2021-06-25T18:02:24.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181" autoAdjust="0"/>
  </p:normalViewPr>
  <p:slideViewPr>
    <p:cSldViewPr snapToGrid="0">
      <p:cViewPr varScale="1">
        <p:scale>
          <a:sx n="52" d="100"/>
          <a:sy n="52" d="100"/>
        </p:scale>
        <p:origin x="28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bine, Kim (DEED)" userId="f6c0dd01-8abc-4e25-bfd5-6772bd7ae075" providerId="ADAL" clId="{B515CEB1-3020-4929-82D3-218E6E8F4104}"/>
    <pc:docChg chg="custSel delSld modSld">
      <pc:chgData name="Babine, Kim (DEED)" userId="f6c0dd01-8abc-4e25-bfd5-6772bd7ae075" providerId="ADAL" clId="{B515CEB1-3020-4929-82D3-218E6E8F4104}" dt="2021-06-25T18:02:37.726" v="153" actId="20577"/>
      <pc:docMkLst>
        <pc:docMk/>
      </pc:docMkLst>
      <pc:sldChg chg="modNotesTx">
        <pc:chgData name="Babine, Kim (DEED)" userId="f6c0dd01-8abc-4e25-bfd5-6772bd7ae075" providerId="ADAL" clId="{B515CEB1-3020-4929-82D3-218E6E8F4104}" dt="2021-06-25T17:53:53.192" v="0" actId="20577"/>
        <pc:sldMkLst>
          <pc:docMk/>
          <pc:sldMk cId="3934910336" sldId="256"/>
        </pc:sldMkLst>
      </pc:sldChg>
      <pc:sldChg chg="modSp mod modAnim modNotesTx">
        <pc:chgData name="Babine, Kim (DEED)" userId="f6c0dd01-8abc-4e25-bfd5-6772bd7ae075" providerId="ADAL" clId="{B515CEB1-3020-4929-82D3-218E6E8F4104}" dt="2021-06-25T18:01:08.063" v="91" actId="14100"/>
        <pc:sldMkLst>
          <pc:docMk/>
          <pc:sldMk cId="1100152890" sldId="257"/>
        </pc:sldMkLst>
        <pc:spChg chg="mod">
          <ac:chgData name="Babine, Kim (DEED)" userId="f6c0dd01-8abc-4e25-bfd5-6772bd7ae075" providerId="ADAL" clId="{B515CEB1-3020-4929-82D3-218E6E8F4104}" dt="2021-06-25T18:01:08.063" v="91" actId="14100"/>
          <ac:spMkLst>
            <pc:docMk/>
            <pc:sldMk cId="1100152890" sldId="257"/>
            <ac:spMk id="5" creationId="{00000000-0000-0000-0000-000000000000}"/>
          </ac:spMkLst>
        </pc:spChg>
      </pc:sldChg>
      <pc:sldChg chg="modNotesTx">
        <pc:chgData name="Babine, Kim (DEED)" userId="f6c0dd01-8abc-4e25-bfd5-6772bd7ae075" providerId="ADAL" clId="{B515CEB1-3020-4929-82D3-218E6E8F4104}" dt="2021-06-25T17:53:57.885" v="4" actId="20577"/>
        <pc:sldMkLst>
          <pc:docMk/>
          <pc:sldMk cId="2975949431" sldId="258"/>
        </pc:sldMkLst>
      </pc:sldChg>
      <pc:sldChg chg="addSp delSp modSp mod">
        <pc:chgData name="Babine, Kim (DEED)" userId="f6c0dd01-8abc-4e25-bfd5-6772bd7ae075" providerId="ADAL" clId="{B515CEB1-3020-4929-82D3-218E6E8F4104}" dt="2021-06-25T17:56:59.549" v="24" actId="14100"/>
        <pc:sldMkLst>
          <pc:docMk/>
          <pc:sldMk cId="1784361652" sldId="260"/>
        </pc:sldMkLst>
        <pc:spChg chg="del mod">
          <ac:chgData name="Babine, Kim (DEED)" userId="f6c0dd01-8abc-4e25-bfd5-6772bd7ae075" providerId="ADAL" clId="{B515CEB1-3020-4929-82D3-218E6E8F4104}" dt="2021-06-25T17:56:43.781" v="18" actId="478"/>
          <ac:spMkLst>
            <pc:docMk/>
            <pc:sldMk cId="1784361652" sldId="260"/>
            <ac:spMk id="2" creationId="{00000000-0000-0000-0000-000000000000}"/>
          </ac:spMkLst>
        </pc:spChg>
        <pc:spChg chg="mod">
          <ac:chgData name="Babine, Kim (DEED)" userId="f6c0dd01-8abc-4e25-bfd5-6772bd7ae075" providerId="ADAL" clId="{B515CEB1-3020-4929-82D3-218E6E8F4104}" dt="2021-06-25T17:56:59.549" v="24" actId="14100"/>
          <ac:spMkLst>
            <pc:docMk/>
            <pc:sldMk cId="1784361652" sldId="260"/>
            <ac:spMk id="3" creationId="{00000000-0000-0000-0000-000000000000}"/>
          </ac:spMkLst>
        </pc:spChg>
        <pc:spChg chg="add del mod">
          <ac:chgData name="Babine, Kim (DEED)" userId="f6c0dd01-8abc-4e25-bfd5-6772bd7ae075" providerId="ADAL" clId="{B515CEB1-3020-4929-82D3-218E6E8F4104}" dt="2021-06-25T17:56:45.637" v="19" actId="478"/>
          <ac:spMkLst>
            <pc:docMk/>
            <pc:sldMk cId="1784361652" sldId="260"/>
            <ac:spMk id="5" creationId="{79DADD36-EA80-4CAA-ACAC-DC6F95ACB8D8}"/>
          </ac:spMkLst>
        </pc:spChg>
      </pc:sldChg>
      <pc:sldChg chg="del">
        <pc:chgData name="Babine, Kim (DEED)" userId="f6c0dd01-8abc-4e25-bfd5-6772bd7ae075" providerId="ADAL" clId="{B515CEB1-3020-4929-82D3-218E6E8F4104}" dt="2021-06-25T17:55:28.188" v="15" actId="47"/>
        <pc:sldMkLst>
          <pc:docMk/>
          <pc:sldMk cId="3319902633" sldId="261"/>
        </pc:sldMkLst>
      </pc:sldChg>
      <pc:sldChg chg="del">
        <pc:chgData name="Babine, Kim (DEED)" userId="f6c0dd01-8abc-4e25-bfd5-6772bd7ae075" providerId="ADAL" clId="{B515CEB1-3020-4929-82D3-218E6E8F4104}" dt="2021-06-25T17:55:30.712" v="16" actId="47"/>
        <pc:sldMkLst>
          <pc:docMk/>
          <pc:sldMk cId="3891717014" sldId="262"/>
        </pc:sldMkLst>
      </pc:sldChg>
      <pc:sldChg chg="modNotesTx">
        <pc:chgData name="Babine, Kim (DEED)" userId="f6c0dd01-8abc-4e25-bfd5-6772bd7ae075" providerId="ADAL" clId="{B515CEB1-3020-4929-82D3-218E6E8F4104}" dt="2021-06-25T17:55:17.744" v="11" actId="20577"/>
        <pc:sldMkLst>
          <pc:docMk/>
          <pc:sldMk cId="2238595597" sldId="267"/>
        </pc:sldMkLst>
      </pc:sldChg>
      <pc:sldChg chg="modNotesTx">
        <pc:chgData name="Babine, Kim (DEED)" userId="f6c0dd01-8abc-4e25-bfd5-6772bd7ae075" providerId="ADAL" clId="{B515CEB1-3020-4929-82D3-218E6E8F4104}" dt="2021-06-25T17:53:59.272" v="5" actId="20577"/>
        <pc:sldMkLst>
          <pc:docMk/>
          <pc:sldMk cId="891510575" sldId="268"/>
        </pc:sldMkLst>
      </pc:sldChg>
      <pc:sldChg chg="modNotesTx">
        <pc:chgData name="Babine, Kim (DEED)" userId="f6c0dd01-8abc-4e25-bfd5-6772bd7ae075" providerId="ADAL" clId="{B515CEB1-3020-4929-82D3-218E6E8F4104}" dt="2021-06-25T17:54:04.377" v="7" actId="20577"/>
        <pc:sldMkLst>
          <pc:docMk/>
          <pc:sldMk cId="2979393855" sldId="277"/>
        </pc:sldMkLst>
      </pc:sldChg>
      <pc:sldChg chg="modNotesTx">
        <pc:chgData name="Babine, Kim (DEED)" userId="f6c0dd01-8abc-4e25-bfd5-6772bd7ae075" providerId="ADAL" clId="{B515CEB1-3020-4929-82D3-218E6E8F4104}" dt="2021-06-25T17:54:06.224" v="8" actId="20577"/>
        <pc:sldMkLst>
          <pc:docMk/>
          <pc:sldMk cId="3111084918" sldId="278"/>
        </pc:sldMkLst>
      </pc:sldChg>
      <pc:sldChg chg="modNotesTx">
        <pc:chgData name="Babine, Kim (DEED)" userId="f6c0dd01-8abc-4e25-bfd5-6772bd7ae075" providerId="ADAL" clId="{B515CEB1-3020-4929-82D3-218E6E8F4104}" dt="2021-06-25T17:55:21.151" v="13" actId="20577"/>
        <pc:sldMkLst>
          <pc:docMk/>
          <pc:sldMk cId="2029276489" sldId="280"/>
        </pc:sldMkLst>
      </pc:sldChg>
      <pc:sldChg chg="modNotesTx">
        <pc:chgData name="Babine, Kim (DEED)" userId="f6c0dd01-8abc-4e25-bfd5-6772bd7ae075" providerId="ADAL" clId="{B515CEB1-3020-4929-82D3-218E6E8F4104}" dt="2021-06-25T17:58:03.377" v="28" actId="20577"/>
        <pc:sldMkLst>
          <pc:docMk/>
          <pc:sldMk cId="251101851" sldId="281"/>
        </pc:sldMkLst>
      </pc:sldChg>
      <pc:sldChg chg="modNotesTx">
        <pc:chgData name="Babine, Kim (DEED)" userId="f6c0dd01-8abc-4e25-bfd5-6772bd7ae075" providerId="ADAL" clId="{B515CEB1-3020-4929-82D3-218E6E8F4104}" dt="2021-06-25T17:58:06.451" v="30" actId="20577"/>
        <pc:sldMkLst>
          <pc:docMk/>
          <pc:sldMk cId="278682627" sldId="282"/>
        </pc:sldMkLst>
      </pc:sldChg>
      <pc:sldChg chg="modNotesTx">
        <pc:chgData name="Babine, Kim (DEED)" userId="f6c0dd01-8abc-4e25-bfd5-6772bd7ae075" providerId="ADAL" clId="{B515CEB1-3020-4929-82D3-218E6E8F4104}" dt="2021-06-25T17:58:08.923" v="31" actId="20577"/>
        <pc:sldMkLst>
          <pc:docMk/>
          <pc:sldMk cId="917347438" sldId="283"/>
        </pc:sldMkLst>
      </pc:sldChg>
      <pc:sldChg chg="modNotesTx">
        <pc:chgData name="Babine, Kim (DEED)" userId="f6c0dd01-8abc-4e25-bfd5-6772bd7ae075" providerId="ADAL" clId="{B515CEB1-3020-4929-82D3-218E6E8F4104}" dt="2021-06-25T17:58:14.465" v="34" actId="20577"/>
        <pc:sldMkLst>
          <pc:docMk/>
          <pc:sldMk cId="2953404051" sldId="285"/>
        </pc:sldMkLst>
      </pc:sldChg>
      <pc:sldChg chg="modNotesTx">
        <pc:chgData name="Babine, Kim (DEED)" userId="f6c0dd01-8abc-4e25-bfd5-6772bd7ae075" providerId="ADAL" clId="{B515CEB1-3020-4929-82D3-218E6E8F4104}" dt="2021-06-25T17:58:16.016" v="35" actId="20577"/>
        <pc:sldMkLst>
          <pc:docMk/>
          <pc:sldMk cId="2840201679" sldId="286"/>
        </pc:sldMkLst>
      </pc:sldChg>
      <pc:sldChg chg="modNotesTx">
        <pc:chgData name="Babine, Kim (DEED)" userId="f6c0dd01-8abc-4e25-bfd5-6772bd7ae075" providerId="ADAL" clId="{B515CEB1-3020-4929-82D3-218E6E8F4104}" dt="2021-06-25T17:58:17.375" v="36" actId="20577"/>
        <pc:sldMkLst>
          <pc:docMk/>
          <pc:sldMk cId="3153999532" sldId="287"/>
        </pc:sldMkLst>
      </pc:sldChg>
      <pc:sldChg chg="modNotesTx">
        <pc:chgData name="Babine, Kim (DEED)" userId="f6c0dd01-8abc-4e25-bfd5-6772bd7ae075" providerId="ADAL" clId="{B515CEB1-3020-4929-82D3-218E6E8F4104}" dt="2021-06-25T17:58:28.279" v="39" actId="20577"/>
        <pc:sldMkLst>
          <pc:docMk/>
          <pc:sldMk cId="1444976503" sldId="288"/>
        </pc:sldMkLst>
      </pc:sldChg>
      <pc:sldChg chg="modNotesTx">
        <pc:chgData name="Babine, Kim (DEED)" userId="f6c0dd01-8abc-4e25-bfd5-6772bd7ae075" providerId="ADAL" clId="{B515CEB1-3020-4929-82D3-218E6E8F4104}" dt="2021-06-25T17:58:31.188" v="40" actId="20577"/>
        <pc:sldMkLst>
          <pc:docMk/>
          <pc:sldMk cId="4264697022" sldId="289"/>
        </pc:sldMkLst>
      </pc:sldChg>
      <pc:sldChg chg="modNotesTx">
        <pc:chgData name="Babine, Kim (DEED)" userId="f6c0dd01-8abc-4e25-bfd5-6772bd7ae075" providerId="ADAL" clId="{B515CEB1-3020-4929-82D3-218E6E8F4104}" dt="2021-06-25T18:00:32.666" v="82" actId="20577"/>
        <pc:sldMkLst>
          <pc:docMk/>
          <pc:sldMk cId="1049917683" sldId="290"/>
        </pc:sldMkLst>
      </pc:sldChg>
      <pc:sldChg chg="modNotesTx">
        <pc:chgData name="Babine, Kim (DEED)" userId="f6c0dd01-8abc-4e25-bfd5-6772bd7ae075" providerId="ADAL" clId="{B515CEB1-3020-4929-82D3-218E6E8F4104}" dt="2021-06-25T18:00:34.152" v="83" actId="20577"/>
        <pc:sldMkLst>
          <pc:docMk/>
          <pc:sldMk cId="821082136" sldId="291"/>
        </pc:sldMkLst>
      </pc:sldChg>
      <pc:sldChg chg="modNotesTx">
        <pc:chgData name="Babine, Kim (DEED)" userId="f6c0dd01-8abc-4e25-bfd5-6772bd7ae075" providerId="ADAL" clId="{B515CEB1-3020-4929-82D3-218E6E8F4104}" dt="2021-06-25T17:59:57.329" v="75" actId="20577"/>
        <pc:sldMkLst>
          <pc:docMk/>
          <pc:sldMk cId="4175091236" sldId="292"/>
        </pc:sldMkLst>
      </pc:sldChg>
      <pc:sldChg chg="modNotesTx">
        <pc:chgData name="Babine, Kim (DEED)" userId="f6c0dd01-8abc-4e25-bfd5-6772bd7ae075" providerId="ADAL" clId="{B515CEB1-3020-4929-82D3-218E6E8F4104}" dt="2021-06-25T17:59:55.395" v="74" actId="20577"/>
        <pc:sldMkLst>
          <pc:docMk/>
          <pc:sldMk cId="986920989" sldId="293"/>
        </pc:sldMkLst>
      </pc:sldChg>
      <pc:sldChg chg="modNotesTx">
        <pc:chgData name="Babine, Kim (DEED)" userId="f6c0dd01-8abc-4e25-bfd5-6772bd7ae075" providerId="ADAL" clId="{B515CEB1-3020-4929-82D3-218E6E8F4104}" dt="2021-06-25T17:59:54.138" v="73" actId="20577"/>
        <pc:sldMkLst>
          <pc:docMk/>
          <pc:sldMk cId="2825125156" sldId="294"/>
        </pc:sldMkLst>
      </pc:sldChg>
      <pc:sldChg chg="modNotesTx">
        <pc:chgData name="Babine, Kim (DEED)" userId="f6c0dd01-8abc-4e25-bfd5-6772bd7ae075" providerId="ADAL" clId="{B515CEB1-3020-4929-82D3-218E6E8F4104}" dt="2021-06-25T17:59:47.701" v="69" actId="20577"/>
        <pc:sldMkLst>
          <pc:docMk/>
          <pc:sldMk cId="1135476522" sldId="295"/>
        </pc:sldMkLst>
      </pc:sldChg>
      <pc:sldChg chg="modNotesTx">
        <pc:chgData name="Babine, Kim (DEED)" userId="f6c0dd01-8abc-4e25-bfd5-6772bd7ae075" providerId="ADAL" clId="{B515CEB1-3020-4929-82D3-218E6E8F4104}" dt="2021-06-25T17:59:43.464" v="67" actId="20577"/>
        <pc:sldMkLst>
          <pc:docMk/>
          <pc:sldMk cId="2555573929" sldId="296"/>
        </pc:sldMkLst>
      </pc:sldChg>
      <pc:sldChg chg="modNotesTx">
        <pc:chgData name="Babine, Kim (DEED)" userId="f6c0dd01-8abc-4e25-bfd5-6772bd7ae075" providerId="ADAL" clId="{B515CEB1-3020-4929-82D3-218E6E8F4104}" dt="2021-06-25T17:59:41.791" v="66" actId="20577"/>
        <pc:sldMkLst>
          <pc:docMk/>
          <pc:sldMk cId="4072001201" sldId="297"/>
        </pc:sldMkLst>
      </pc:sldChg>
      <pc:sldChg chg="modNotesTx">
        <pc:chgData name="Babine, Kim (DEED)" userId="f6c0dd01-8abc-4e25-bfd5-6772bd7ae075" providerId="ADAL" clId="{B515CEB1-3020-4929-82D3-218E6E8F4104}" dt="2021-06-25T17:59:39.925" v="65" actId="20577"/>
        <pc:sldMkLst>
          <pc:docMk/>
          <pc:sldMk cId="3601430668" sldId="298"/>
        </pc:sldMkLst>
      </pc:sldChg>
      <pc:sldChg chg="modNotesTx">
        <pc:chgData name="Babine, Kim (DEED)" userId="f6c0dd01-8abc-4e25-bfd5-6772bd7ae075" providerId="ADAL" clId="{B515CEB1-3020-4929-82D3-218E6E8F4104}" dt="2021-06-25T17:54:01.785" v="6" actId="20577"/>
        <pc:sldMkLst>
          <pc:docMk/>
          <pc:sldMk cId="473546828" sldId="333"/>
        </pc:sldMkLst>
      </pc:sldChg>
      <pc:sldChg chg="modNotesTx">
        <pc:chgData name="Babine, Kim (DEED)" userId="f6c0dd01-8abc-4e25-bfd5-6772bd7ae075" providerId="ADAL" clId="{B515CEB1-3020-4929-82D3-218E6E8F4104}" dt="2021-06-25T17:55:22.703" v="14" actId="20577"/>
        <pc:sldMkLst>
          <pc:docMk/>
          <pc:sldMk cId="2531232235" sldId="334"/>
        </pc:sldMkLst>
      </pc:sldChg>
      <pc:sldChg chg="modNotesTx">
        <pc:chgData name="Babine, Kim (DEED)" userId="f6c0dd01-8abc-4e25-bfd5-6772bd7ae075" providerId="ADAL" clId="{B515CEB1-3020-4929-82D3-218E6E8F4104}" dt="2021-06-25T17:58:01.371" v="27" actId="20577"/>
        <pc:sldMkLst>
          <pc:docMk/>
          <pc:sldMk cId="3261062216" sldId="335"/>
        </pc:sldMkLst>
      </pc:sldChg>
      <pc:sldChg chg="modNotesTx">
        <pc:chgData name="Babine, Kim (DEED)" userId="f6c0dd01-8abc-4e25-bfd5-6772bd7ae075" providerId="ADAL" clId="{B515CEB1-3020-4929-82D3-218E6E8F4104}" dt="2021-06-25T17:58:04.802" v="29" actId="20577"/>
        <pc:sldMkLst>
          <pc:docMk/>
          <pc:sldMk cId="4032791244" sldId="336"/>
        </pc:sldMkLst>
      </pc:sldChg>
      <pc:sldChg chg="modNotesTx">
        <pc:chgData name="Babine, Kim (DEED)" userId="f6c0dd01-8abc-4e25-bfd5-6772bd7ae075" providerId="ADAL" clId="{B515CEB1-3020-4929-82D3-218E6E8F4104}" dt="2021-06-25T17:58:10.325" v="32" actId="20577"/>
        <pc:sldMkLst>
          <pc:docMk/>
          <pc:sldMk cId="1400869765" sldId="337"/>
        </pc:sldMkLst>
      </pc:sldChg>
      <pc:sldChg chg="modNotesTx">
        <pc:chgData name="Babine, Kim (DEED)" userId="f6c0dd01-8abc-4e25-bfd5-6772bd7ae075" providerId="ADAL" clId="{B515CEB1-3020-4929-82D3-218E6E8F4104}" dt="2021-06-25T17:58:12.115" v="33" actId="20577"/>
        <pc:sldMkLst>
          <pc:docMk/>
          <pc:sldMk cId="1875867139" sldId="338"/>
        </pc:sldMkLst>
      </pc:sldChg>
      <pc:sldChg chg="modNotesTx">
        <pc:chgData name="Babine, Kim (DEED)" userId="f6c0dd01-8abc-4e25-bfd5-6772bd7ae075" providerId="ADAL" clId="{B515CEB1-3020-4929-82D3-218E6E8F4104}" dt="2021-06-25T17:58:22.483" v="37" actId="20577"/>
        <pc:sldMkLst>
          <pc:docMk/>
          <pc:sldMk cId="1325966933" sldId="339"/>
        </pc:sldMkLst>
      </pc:sldChg>
      <pc:sldChg chg="modNotesTx">
        <pc:chgData name="Babine, Kim (DEED)" userId="f6c0dd01-8abc-4e25-bfd5-6772bd7ae075" providerId="ADAL" clId="{B515CEB1-3020-4929-82D3-218E6E8F4104}" dt="2021-06-25T17:58:26.041" v="38" actId="20577"/>
        <pc:sldMkLst>
          <pc:docMk/>
          <pc:sldMk cId="3321738199" sldId="340"/>
        </pc:sldMkLst>
      </pc:sldChg>
      <pc:sldChg chg="modNotesTx">
        <pc:chgData name="Babine, Kim (DEED)" userId="f6c0dd01-8abc-4e25-bfd5-6772bd7ae075" providerId="ADAL" clId="{B515CEB1-3020-4929-82D3-218E6E8F4104}" dt="2021-06-25T18:00:30.547" v="81" actId="20577"/>
        <pc:sldMkLst>
          <pc:docMk/>
          <pc:sldMk cId="4063703561" sldId="341"/>
        </pc:sldMkLst>
      </pc:sldChg>
      <pc:sldChg chg="modNotesTx">
        <pc:chgData name="Babine, Kim (DEED)" userId="f6c0dd01-8abc-4e25-bfd5-6772bd7ae075" providerId="ADAL" clId="{B515CEB1-3020-4929-82D3-218E6E8F4104}" dt="2021-06-25T18:00:08.151" v="80" actId="20577"/>
        <pc:sldMkLst>
          <pc:docMk/>
          <pc:sldMk cId="1311031935" sldId="342"/>
        </pc:sldMkLst>
      </pc:sldChg>
      <pc:sldChg chg="modNotesTx">
        <pc:chgData name="Babine, Kim (DEED)" userId="f6c0dd01-8abc-4e25-bfd5-6772bd7ae075" providerId="ADAL" clId="{B515CEB1-3020-4929-82D3-218E6E8F4104}" dt="2021-06-25T17:59:51.375" v="71" actId="20577"/>
        <pc:sldMkLst>
          <pc:docMk/>
          <pc:sldMk cId="2980754740" sldId="343"/>
        </pc:sldMkLst>
      </pc:sldChg>
      <pc:sldChg chg="modNotesTx">
        <pc:chgData name="Babine, Kim (DEED)" userId="f6c0dd01-8abc-4e25-bfd5-6772bd7ae075" providerId="ADAL" clId="{B515CEB1-3020-4929-82D3-218E6E8F4104}" dt="2021-06-25T17:59:49.155" v="70" actId="20577"/>
        <pc:sldMkLst>
          <pc:docMk/>
          <pc:sldMk cId="1218978047" sldId="344"/>
        </pc:sldMkLst>
      </pc:sldChg>
      <pc:sldChg chg="modNotesTx">
        <pc:chgData name="Babine, Kim (DEED)" userId="f6c0dd01-8abc-4e25-bfd5-6772bd7ae075" providerId="ADAL" clId="{B515CEB1-3020-4929-82D3-218E6E8F4104}" dt="2021-06-25T17:59:45.700" v="68" actId="20577"/>
        <pc:sldMkLst>
          <pc:docMk/>
          <pc:sldMk cId="33392721" sldId="345"/>
        </pc:sldMkLst>
      </pc:sldChg>
      <pc:sldChg chg="modNotesTx">
        <pc:chgData name="Babine, Kim (DEED)" userId="f6c0dd01-8abc-4e25-bfd5-6772bd7ae075" providerId="ADAL" clId="{B515CEB1-3020-4929-82D3-218E6E8F4104}" dt="2021-06-25T17:59:38.648" v="64" actId="20577"/>
        <pc:sldMkLst>
          <pc:docMk/>
          <pc:sldMk cId="3341377336" sldId="346"/>
        </pc:sldMkLst>
      </pc:sldChg>
      <pc:sldChg chg="modSp mod modNotesTx">
        <pc:chgData name="Babine, Kim (DEED)" userId="f6c0dd01-8abc-4e25-bfd5-6772bd7ae075" providerId="ADAL" clId="{B515CEB1-3020-4929-82D3-218E6E8F4104}" dt="2021-06-25T18:02:02.941" v="99" actId="33524"/>
        <pc:sldMkLst>
          <pc:docMk/>
          <pc:sldMk cId="3377264111" sldId="348"/>
        </pc:sldMkLst>
        <pc:spChg chg="mod">
          <ac:chgData name="Babine, Kim (DEED)" userId="f6c0dd01-8abc-4e25-bfd5-6772bd7ae075" providerId="ADAL" clId="{B515CEB1-3020-4929-82D3-218E6E8F4104}" dt="2021-06-25T18:02:02.941" v="99" actId="33524"/>
          <ac:spMkLst>
            <pc:docMk/>
            <pc:sldMk cId="3377264111" sldId="348"/>
            <ac:spMk id="5" creationId="{00000000-0000-0000-0000-000000000000}"/>
          </ac:spMkLst>
        </pc:spChg>
      </pc:sldChg>
      <pc:sldChg chg="modNotesTx">
        <pc:chgData name="Babine, Kim (DEED)" userId="f6c0dd01-8abc-4e25-bfd5-6772bd7ae075" providerId="ADAL" clId="{B515CEB1-3020-4929-82D3-218E6E8F4104}" dt="2021-06-25T17:59:34.828" v="62" actId="20577"/>
        <pc:sldMkLst>
          <pc:docMk/>
          <pc:sldMk cId="2070741828" sldId="349"/>
        </pc:sldMkLst>
      </pc:sldChg>
      <pc:sldChg chg="modNotesTx">
        <pc:chgData name="Babine, Kim (DEED)" userId="f6c0dd01-8abc-4e25-bfd5-6772bd7ae075" providerId="ADAL" clId="{B515CEB1-3020-4929-82D3-218E6E8F4104}" dt="2021-06-25T17:59:33.510" v="61" actId="20577"/>
        <pc:sldMkLst>
          <pc:docMk/>
          <pc:sldMk cId="945333654" sldId="350"/>
        </pc:sldMkLst>
      </pc:sldChg>
      <pc:sldChg chg="modNotesTx">
        <pc:chgData name="Babine, Kim (DEED)" userId="f6c0dd01-8abc-4e25-bfd5-6772bd7ae075" providerId="ADAL" clId="{B515CEB1-3020-4929-82D3-218E6E8F4104}" dt="2021-06-25T17:59:29.216" v="59" actId="20577"/>
        <pc:sldMkLst>
          <pc:docMk/>
          <pc:sldMk cId="2436121648" sldId="351"/>
        </pc:sldMkLst>
      </pc:sldChg>
      <pc:sldChg chg="modNotesTx">
        <pc:chgData name="Babine, Kim (DEED)" userId="f6c0dd01-8abc-4e25-bfd5-6772bd7ae075" providerId="ADAL" clId="{B515CEB1-3020-4929-82D3-218E6E8F4104}" dt="2021-06-25T17:59:16.101" v="56" actId="20577"/>
        <pc:sldMkLst>
          <pc:docMk/>
          <pc:sldMk cId="2309980041" sldId="353"/>
        </pc:sldMkLst>
      </pc:sldChg>
      <pc:sldChg chg="modNotesTx">
        <pc:chgData name="Babine, Kim (DEED)" userId="f6c0dd01-8abc-4e25-bfd5-6772bd7ae075" providerId="ADAL" clId="{B515CEB1-3020-4929-82D3-218E6E8F4104}" dt="2021-06-25T17:58:59.120" v="53" actId="20577"/>
        <pc:sldMkLst>
          <pc:docMk/>
          <pc:sldMk cId="2429525242" sldId="357"/>
        </pc:sldMkLst>
      </pc:sldChg>
      <pc:sldChg chg="modNotesTx">
        <pc:chgData name="Babine, Kim (DEED)" userId="f6c0dd01-8abc-4e25-bfd5-6772bd7ae075" providerId="ADAL" clId="{B515CEB1-3020-4929-82D3-218E6E8F4104}" dt="2021-06-25T17:58:56.364" v="52" actId="20577"/>
        <pc:sldMkLst>
          <pc:docMk/>
          <pc:sldMk cId="4036485281" sldId="361"/>
        </pc:sldMkLst>
      </pc:sldChg>
      <pc:sldChg chg="modNotesTx">
        <pc:chgData name="Babine, Kim (DEED)" userId="f6c0dd01-8abc-4e25-bfd5-6772bd7ae075" providerId="ADAL" clId="{B515CEB1-3020-4929-82D3-218E6E8F4104}" dt="2021-06-25T17:58:54.798" v="51" actId="20577"/>
        <pc:sldMkLst>
          <pc:docMk/>
          <pc:sldMk cId="1827867861" sldId="362"/>
        </pc:sldMkLst>
      </pc:sldChg>
      <pc:sldChg chg="modNotesTx">
        <pc:chgData name="Babine, Kim (DEED)" userId="f6c0dd01-8abc-4e25-bfd5-6772bd7ae075" providerId="ADAL" clId="{B515CEB1-3020-4929-82D3-218E6E8F4104}" dt="2021-06-25T17:58:53.429" v="50" actId="20577"/>
        <pc:sldMkLst>
          <pc:docMk/>
          <pc:sldMk cId="3449917849" sldId="363"/>
        </pc:sldMkLst>
      </pc:sldChg>
      <pc:sldChg chg="modNotesTx">
        <pc:chgData name="Babine, Kim (DEED)" userId="f6c0dd01-8abc-4e25-bfd5-6772bd7ae075" providerId="ADAL" clId="{B515CEB1-3020-4929-82D3-218E6E8F4104}" dt="2021-06-25T17:58:50.807" v="49" actId="20577"/>
        <pc:sldMkLst>
          <pc:docMk/>
          <pc:sldMk cId="2534475144" sldId="364"/>
        </pc:sldMkLst>
      </pc:sldChg>
      <pc:sldChg chg="modNotesTx">
        <pc:chgData name="Babine, Kim (DEED)" userId="f6c0dd01-8abc-4e25-bfd5-6772bd7ae075" providerId="ADAL" clId="{B515CEB1-3020-4929-82D3-218E6E8F4104}" dt="2021-06-25T17:58:49.126" v="48" actId="20577"/>
        <pc:sldMkLst>
          <pc:docMk/>
          <pc:sldMk cId="1243355433" sldId="365"/>
        </pc:sldMkLst>
      </pc:sldChg>
      <pc:sldChg chg="modNotesTx">
        <pc:chgData name="Babine, Kim (DEED)" userId="f6c0dd01-8abc-4e25-bfd5-6772bd7ae075" providerId="ADAL" clId="{B515CEB1-3020-4929-82D3-218E6E8F4104}" dt="2021-06-25T17:58:47.036" v="47" actId="20577"/>
        <pc:sldMkLst>
          <pc:docMk/>
          <pc:sldMk cId="2492954775" sldId="366"/>
        </pc:sldMkLst>
      </pc:sldChg>
      <pc:sldChg chg="modNotesTx">
        <pc:chgData name="Babine, Kim (DEED)" userId="f6c0dd01-8abc-4e25-bfd5-6772bd7ae075" providerId="ADAL" clId="{B515CEB1-3020-4929-82D3-218E6E8F4104}" dt="2021-06-25T17:59:32.108" v="60" actId="20577"/>
        <pc:sldMkLst>
          <pc:docMk/>
          <pc:sldMk cId="823091965" sldId="367"/>
        </pc:sldMkLst>
      </pc:sldChg>
      <pc:sldChg chg="modNotesTx">
        <pc:chgData name="Babine, Kim (DEED)" userId="f6c0dd01-8abc-4e25-bfd5-6772bd7ae075" providerId="ADAL" clId="{B515CEB1-3020-4929-82D3-218E6E8F4104}" dt="2021-06-25T17:58:44.197" v="46" actId="20577"/>
        <pc:sldMkLst>
          <pc:docMk/>
          <pc:sldMk cId="2921685719" sldId="443"/>
        </pc:sldMkLst>
      </pc:sldChg>
      <pc:sldChg chg="modNotesTx">
        <pc:chgData name="Babine, Kim (DEED)" userId="f6c0dd01-8abc-4e25-bfd5-6772bd7ae075" providerId="ADAL" clId="{B515CEB1-3020-4929-82D3-218E6E8F4104}" dt="2021-06-25T17:58:35.041" v="41" actId="20577"/>
        <pc:sldMkLst>
          <pc:docMk/>
          <pc:sldMk cId="313897996" sldId="493"/>
        </pc:sldMkLst>
      </pc:sldChg>
      <pc:sldChg chg="modNotesTx">
        <pc:chgData name="Babine, Kim (DEED)" userId="f6c0dd01-8abc-4e25-bfd5-6772bd7ae075" providerId="ADAL" clId="{B515CEB1-3020-4929-82D3-218E6E8F4104}" dt="2021-06-25T17:58:42.956" v="45" actId="20577"/>
        <pc:sldMkLst>
          <pc:docMk/>
          <pc:sldMk cId="3138289128" sldId="495"/>
        </pc:sldMkLst>
      </pc:sldChg>
      <pc:sldChg chg="modNotesTx">
        <pc:chgData name="Babine, Kim (DEED)" userId="f6c0dd01-8abc-4e25-bfd5-6772bd7ae075" providerId="ADAL" clId="{B515CEB1-3020-4929-82D3-218E6E8F4104}" dt="2021-06-25T17:58:37.448" v="42" actId="20577"/>
        <pc:sldMkLst>
          <pc:docMk/>
          <pc:sldMk cId="2323960632" sldId="496"/>
        </pc:sldMkLst>
      </pc:sldChg>
      <pc:sldChg chg="modNotesTx">
        <pc:chgData name="Babine, Kim (DEED)" userId="f6c0dd01-8abc-4e25-bfd5-6772bd7ae075" providerId="ADAL" clId="{B515CEB1-3020-4929-82D3-218E6E8F4104}" dt="2021-06-25T17:58:38.883" v="43" actId="20577"/>
        <pc:sldMkLst>
          <pc:docMk/>
          <pc:sldMk cId="1854865892" sldId="510"/>
        </pc:sldMkLst>
      </pc:sldChg>
      <pc:sldChg chg="modNotesTx">
        <pc:chgData name="Babine, Kim (DEED)" userId="f6c0dd01-8abc-4e25-bfd5-6772bd7ae075" providerId="ADAL" clId="{B515CEB1-3020-4929-82D3-218E6E8F4104}" dt="2021-06-25T17:58:41.352" v="44" actId="20577"/>
        <pc:sldMkLst>
          <pc:docMk/>
          <pc:sldMk cId="3865760485" sldId="511"/>
        </pc:sldMkLst>
      </pc:sldChg>
      <pc:sldChg chg="modNotesTx">
        <pc:chgData name="Babine, Kim (DEED)" userId="f6c0dd01-8abc-4e25-bfd5-6772bd7ae075" providerId="ADAL" clId="{B515CEB1-3020-4929-82D3-218E6E8F4104}" dt="2021-06-25T17:59:27.312" v="58" actId="20577"/>
        <pc:sldMkLst>
          <pc:docMk/>
          <pc:sldMk cId="2945579983" sldId="530"/>
        </pc:sldMkLst>
      </pc:sldChg>
      <pc:sldChg chg="modSp mod modNotesTx">
        <pc:chgData name="Babine, Kim (DEED)" userId="f6c0dd01-8abc-4e25-bfd5-6772bd7ae075" providerId="ADAL" clId="{B515CEB1-3020-4929-82D3-218E6E8F4104}" dt="2021-06-25T18:01:47.521" v="98" actId="6549"/>
        <pc:sldMkLst>
          <pc:docMk/>
          <pc:sldMk cId="81112354" sldId="531"/>
        </pc:sldMkLst>
        <pc:spChg chg="mod">
          <ac:chgData name="Babine, Kim (DEED)" userId="f6c0dd01-8abc-4e25-bfd5-6772bd7ae075" providerId="ADAL" clId="{B515CEB1-3020-4929-82D3-218E6E8F4104}" dt="2021-06-25T18:01:47.521" v="98" actId="6549"/>
          <ac:spMkLst>
            <pc:docMk/>
            <pc:sldMk cId="81112354" sldId="531"/>
            <ac:spMk id="3" creationId="{8E546971-A040-4EA6-877F-7EB5ABEE18D1}"/>
          </ac:spMkLst>
        </pc:spChg>
      </pc:sldChg>
      <pc:sldChg chg="modNotesTx">
        <pc:chgData name="Babine, Kim (DEED)" userId="f6c0dd01-8abc-4e25-bfd5-6772bd7ae075" providerId="ADAL" clId="{B515CEB1-3020-4929-82D3-218E6E8F4104}" dt="2021-06-25T17:59:25.707" v="57" actId="20577"/>
        <pc:sldMkLst>
          <pc:docMk/>
          <pc:sldMk cId="3683518671" sldId="552"/>
        </pc:sldMkLst>
      </pc:sldChg>
      <pc:sldChg chg="modNotesTx">
        <pc:chgData name="Babine, Kim (DEED)" userId="f6c0dd01-8abc-4e25-bfd5-6772bd7ae075" providerId="ADAL" clId="{B515CEB1-3020-4929-82D3-218E6E8F4104}" dt="2021-06-25T17:57:05.272" v="26" actId="20577"/>
        <pc:sldMkLst>
          <pc:docMk/>
          <pc:sldMk cId="3050788755" sldId="553"/>
        </pc:sldMkLst>
      </pc:sldChg>
      <pc:sldChg chg="modSp mod modNotesTx">
        <pc:chgData name="Babine, Kim (DEED)" userId="f6c0dd01-8abc-4e25-bfd5-6772bd7ae075" providerId="ADAL" clId="{B515CEB1-3020-4929-82D3-218E6E8F4104}" dt="2021-06-25T18:02:37.726" v="153" actId="20577"/>
        <pc:sldMkLst>
          <pc:docMk/>
          <pc:sldMk cId="2504329445" sldId="554"/>
        </pc:sldMkLst>
        <pc:spChg chg="mod">
          <ac:chgData name="Babine, Kim (DEED)" userId="f6c0dd01-8abc-4e25-bfd5-6772bd7ae075" providerId="ADAL" clId="{B515CEB1-3020-4929-82D3-218E6E8F4104}" dt="2021-06-25T18:02:37.726" v="153" actId="20577"/>
          <ac:spMkLst>
            <pc:docMk/>
            <pc:sldMk cId="2504329445" sldId="554"/>
            <ac:spMk id="4" creationId="{83FB5611-E89B-4E47-97A4-7D8CB2E98A78}"/>
          </ac:spMkLst>
        </pc:spChg>
      </pc:sldChg>
      <pc:sldChg chg="modNotesTx">
        <pc:chgData name="Babine, Kim (DEED)" userId="f6c0dd01-8abc-4e25-bfd5-6772bd7ae075" providerId="ADAL" clId="{B515CEB1-3020-4929-82D3-218E6E8F4104}" dt="2021-06-25T18:00:05.743" v="79" actId="20577"/>
        <pc:sldMkLst>
          <pc:docMk/>
          <pc:sldMk cId="2106641259" sldId="555"/>
        </pc:sldMkLst>
      </pc:sldChg>
      <pc:sldChg chg="modSp mod modNotesTx">
        <pc:chgData name="Babine, Kim (DEED)" userId="f6c0dd01-8abc-4e25-bfd5-6772bd7ae075" providerId="ADAL" clId="{B515CEB1-3020-4929-82D3-218E6E8F4104}" dt="2021-06-25T18:01:35.046" v="93" actId="12"/>
        <pc:sldMkLst>
          <pc:docMk/>
          <pc:sldMk cId="57600903" sldId="556"/>
        </pc:sldMkLst>
        <pc:spChg chg="mod">
          <ac:chgData name="Babine, Kim (DEED)" userId="f6c0dd01-8abc-4e25-bfd5-6772bd7ae075" providerId="ADAL" clId="{B515CEB1-3020-4929-82D3-218E6E8F4104}" dt="2021-06-25T18:01:35.046" v="93" actId="12"/>
          <ac:spMkLst>
            <pc:docMk/>
            <pc:sldMk cId="57600903" sldId="556"/>
            <ac:spMk id="3" creationId="{9C57BC82-2A52-45D6-83C9-DC529E5275B9}"/>
          </ac:spMkLst>
        </pc:spChg>
      </pc:sldChg>
      <pc:sldChg chg="modNotesTx">
        <pc:chgData name="Babine, Kim (DEED)" userId="f6c0dd01-8abc-4e25-bfd5-6772bd7ae075" providerId="ADAL" clId="{B515CEB1-3020-4929-82D3-218E6E8F4104}" dt="2021-06-25T17:59:52.678" v="72" actId="20577"/>
        <pc:sldMkLst>
          <pc:docMk/>
          <pc:sldMk cId="1752837499" sldId="557"/>
        </pc:sldMkLst>
      </pc:sldChg>
      <pc:sldChg chg="modNotesTx">
        <pc:chgData name="Babine, Kim (DEED)" userId="f6c0dd01-8abc-4e25-bfd5-6772bd7ae075" providerId="ADAL" clId="{B515CEB1-3020-4929-82D3-218E6E8F4104}" dt="2021-06-25T17:59:13.816" v="55" actId="20577"/>
        <pc:sldMkLst>
          <pc:docMk/>
          <pc:sldMk cId="3651870383" sldId="565"/>
        </pc:sldMkLst>
      </pc:sldChg>
      <pc:sldChg chg="modNotesTx">
        <pc:chgData name="Babine, Kim (DEED)" userId="f6c0dd01-8abc-4e25-bfd5-6772bd7ae075" providerId="ADAL" clId="{B515CEB1-3020-4929-82D3-218E6E8F4104}" dt="2021-06-25T18:00:00.968" v="77" actId="20577"/>
        <pc:sldMkLst>
          <pc:docMk/>
          <pc:sldMk cId="2114655687" sldId="5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525728-45B8-4FAA-ADE9-93B0802358D5}"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C6B6F35A-52CD-4E36-BB21-089684B7C07B}">
      <dgm:prSet/>
      <dgm:spPr/>
      <dgm:t>
        <a:bodyPr/>
        <a:lstStyle/>
        <a:p>
          <a:r>
            <a:rPr lang="en-US"/>
            <a:t>Milestone #1</a:t>
          </a:r>
        </a:p>
      </dgm:t>
    </dgm:pt>
    <dgm:pt modelId="{B32264CB-52BD-467B-B1AA-1AC621FC212D}" type="parTrans" cxnId="{B88D1770-C018-44BB-AC8A-4288F4469E8C}">
      <dgm:prSet/>
      <dgm:spPr/>
      <dgm:t>
        <a:bodyPr/>
        <a:lstStyle/>
        <a:p>
          <a:endParaRPr lang="en-US"/>
        </a:p>
      </dgm:t>
    </dgm:pt>
    <dgm:pt modelId="{E2150572-F44B-4FCB-A8F5-7DBBF3A411BC}" type="sibTrans" cxnId="{B88D1770-C018-44BB-AC8A-4288F4469E8C}">
      <dgm:prSet/>
      <dgm:spPr/>
      <dgm:t>
        <a:bodyPr/>
        <a:lstStyle/>
        <a:p>
          <a:endParaRPr lang="en-US"/>
        </a:p>
      </dgm:t>
    </dgm:pt>
    <dgm:pt modelId="{00070BE7-065E-4E65-8557-DA45CACA976C}">
      <dgm:prSet custT="1"/>
      <dgm:spPr/>
      <dgm:t>
        <a:bodyPr/>
        <a:lstStyle/>
        <a:p>
          <a:r>
            <a:rPr lang="en-US" sz="1600"/>
            <a:t>Abdi starts job placement and has their Initial Placement Plan meeting on February 1, 2022</a:t>
          </a:r>
        </a:p>
      </dgm:t>
    </dgm:pt>
    <dgm:pt modelId="{88F3AF6D-A2BD-49A6-B12A-A8521CF873DE}" type="parTrans" cxnId="{99FDFE82-E82E-490A-9064-31EB685E03D5}">
      <dgm:prSet/>
      <dgm:spPr/>
      <dgm:t>
        <a:bodyPr/>
        <a:lstStyle/>
        <a:p>
          <a:endParaRPr lang="en-US"/>
        </a:p>
      </dgm:t>
    </dgm:pt>
    <dgm:pt modelId="{02D5C7EC-B101-44F3-A188-70FD961FA644}" type="sibTrans" cxnId="{99FDFE82-E82E-490A-9064-31EB685E03D5}">
      <dgm:prSet/>
      <dgm:spPr/>
      <dgm:t>
        <a:bodyPr/>
        <a:lstStyle/>
        <a:p>
          <a:endParaRPr lang="en-US"/>
        </a:p>
      </dgm:t>
    </dgm:pt>
    <dgm:pt modelId="{F7413371-A9EA-4E06-B9A3-E8F0B367FA2F}">
      <dgm:prSet/>
      <dgm:spPr/>
      <dgm:t>
        <a:bodyPr/>
        <a:lstStyle/>
        <a:p>
          <a:r>
            <a:rPr lang="en-US"/>
            <a:t>60 day meeting</a:t>
          </a:r>
        </a:p>
      </dgm:t>
    </dgm:pt>
    <dgm:pt modelId="{5EC81595-0462-47F0-B99E-77AFC23EF5F4}" type="parTrans" cxnId="{5C87E850-360A-4D40-9113-F477BA41F322}">
      <dgm:prSet/>
      <dgm:spPr/>
      <dgm:t>
        <a:bodyPr/>
        <a:lstStyle/>
        <a:p>
          <a:endParaRPr lang="en-US"/>
        </a:p>
      </dgm:t>
    </dgm:pt>
    <dgm:pt modelId="{9861DCC4-5791-40DA-8731-BDC14013A5C8}" type="sibTrans" cxnId="{5C87E850-360A-4D40-9113-F477BA41F322}">
      <dgm:prSet/>
      <dgm:spPr/>
      <dgm:t>
        <a:bodyPr/>
        <a:lstStyle/>
        <a:p>
          <a:endParaRPr lang="en-US"/>
        </a:p>
      </dgm:t>
    </dgm:pt>
    <dgm:pt modelId="{FF68E4C9-B867-42E1-994C-680DF67DEA25}">
      <dgm:prSet custT="1"/>
      <dgm:spPr/>
      <dgm:t>
        <a:bodyPr/>
        <a:lstStyle/>
        <a:p>
          <a:r>
            <a:rPr lang="en-US" sz="1600"/>
            <a:t>Abdi continues in job search and has a 60-day meeting on April 1, 2022 – agreement to continue with job search</a:t>
          </a:r>
        </a:p>
      </dgm:t>
    </dgm:pt>
    <dgm:pt modelId="{64228830-4AFB-4A70-8F28-6568C1838B79}" type="parTrans" cxnId="{95EFA597-7B57-413C-A3F7-53BF8DD4C805}">
      <dgm:prSet/>
      <dgm:spPr/>
      <dgm:t>
        <a:bodyPr/>
        <a:lstStyle/>
        <a:p>
          <a:endParaRPr lang="en-US"/>
        </a:p>
      </dgm:t>
    </dgm:pt>
    <dgm:pt modelId="{75164CC8-628A-487D-8ED3-4D64412684FE}" type="sibTrans" cxnId="{95EFA597-7B57-413C-A3F7-53BF8DD4C805}">
      <dgm:prSet/>
      <dgm:spPr/>
      <dgm:t>
        <a:bodyPr/>
        <a:lstStyle/>
        <a:p>
          <a:endParaRPr lang="en-US"/>
        </a:p>
      </dgm:t>
    </dgm:pt>
    <dgm:pt modelId="{4C024AD5-125A-4F0C-9F17-CB648CECECF3}">
      <dgm:prSet custT="1"/>
      <dgm:spPr/>
      <dgm:t>
        <a:bodyPr/>
        <a:lstStyle/>
        <a:p>
          <a:r>
            <a:rPr lang="en-US" sz="1600"/>
            <a:t>Partner has submitted Monthly Progress Report (2 reports since Milestone 1)</a:t>
          </a:r>
        </a:p>
      </dgm:t>
    </dgm:pt>
    <dgm:pt modelId="{990CB336-4E70-4A83-A484-D71E3BF54D41}" type="parTrans" cxnId="{43C2AC03-4F23-4EE0-8C9B-D4B6D3B9604C}">
      <dgm:prSet/>
      <dgm:spPr/>
      <dgm:t>
        <a:bodyPr/>
        <a:lstStyle/>
        <a:p>
          <a:endParaRPr lang="en-US"/>
        </a:p>
      </dgm:t>
    </dgm:pt>
    <dgm:pt modelId="{57B6C150-4B89-4EC9-86F1-82A989707168}" type="sibTrans" cxnId="{43C2AC03-4F23-4EE0-8C9B-D4B6D3B9604C}">
      <dgm:prSet/>
      <dgm:spPr/>
      <dgm:t>
        <a:bodyPr/>
        <a:lstStyle/>
        <a:p>
          <a:endParaRPr lang="en-US"/>
        </a:p>
      </dgm:t>
    </dgm:pt>
    <dgm:pt modelId="{51ED17B0-4258-49C4-B9A3-662D30594F41}">
      <dgm:prSet/>
      <dgm:spPr/>
      <dgm:t>
        <a:bodyPr/>
        <a:lstStyle/>
        <a:p>
          <a:r>
            <a:rPr lang="en-US"/>
            <a:t>E1 Milestone</a:t>
          </a:r>
        </a:p>
      </dgm:t>
    </dgm:pt>
    <dgm:pt modelId="{96115C40-2BC1-49AF-A5F4-4CFBB416E459}" type="parTrans" cxnId="{4E468B78-603B-44A3-A744-80C52A4ABDAC}">
      <dgm:prSet/>
      <dgm:spPr/>
      <dgm:t>
        <a:bodyPr/>
        <a:lstStyle/>
        <a:p>
          <a:endParaRPr lang="en-US"/>
        </a:p>
      </dgm:t>
    </dgm:pt>
    <dgm:pt modelId="{A625580E-5CE5-4C64-9D41-04AF46511E1E}" type="sibTrans" cxnId="{4E468B78-603B-44A3-A744-80C52A4ABDAC}">
      <dgm:prSet/>
      <dgm:spPr/>
      <dgm:t>
        <a:bodyPr/>
        <a:lstStyle/>
        <a:p>
          <a:endParaRPr lang="en-US"/>
        </a:p>
      </dgm:t>
    </dgm:pt>
    <dgm:pt modelId="{8FFC81BE-8CDB-4599-A38E-C94D4C84D2E1}">
      <dgm:prSet custT="1"/>
      <dgm:spPr/>
      <dgm:t>
        <a:bodyPr/>
        <a:lstStyle/>
        <a:p>
          <a:r>
            <a:rPr lang="en-US" sz="1600"/>
            <a:t>Abdi continues in job search and has reached 120-days of service on June 1, 2022</a:t>
          </a:r>
        </a:p>
      </dgm:t>
    </dgm:pt>
    <dgm:pt modelId="{99BE601D-AA67-4C28-A809-A9BEE0F6A04E}" type="parTrans" cxnId="{FD4E91E5-C0DC-4E54-B46A-C0810E6F88A2}">
      <dgm:prSet/>
      <dgm:spPr/>
      <dgm:t>
        <a:bodyPr/>
        <a:lstStyle/>
        <a:p>
          <a:endParaRPr lang="en-US"/>
        </a:p>
      </dgm:t>
    </dgm:pt>
    <dgm:pt modelId="{CEBFEA25-6E32-4B34-9BB0-A4E56420E17D}" type="sibTrans" cxnId="{FD4E91E5-C0DC-4E54-B46A-C0810E6F88A2}">
      <dgm:prSet/>
      <dgm:spPr/>
      <dgm:t>
        <a:bodyPr/>
        <a:lstStyle/>
        <a:p>
          <a:endParaRPr lang="en-US"/>
        </a:p>
      </dgm:t>
    </dgm:pt>
    <dgm:pt modelId="{210DFBDE-9507-400D-9ED9-E1CF9CE9A464}">
      <dgm:prSet custT="1"/>
      <dgm:spPr/>
      <dgm:t>
        <a:bodyPr/>
        <a:lstStyle/>
        <a:p>
          <a:r>
            <a:rPr lang="en-US" sz="1600"/>
            <a:t>Partner has submitted Monthly Progress Report (4 since Milestone 1) and invoices for the E1 Milestone, $1,200</a:t>
          </a:r>
        </a:p>
      </dgm:t>
    </dgm:pt>
    <dgm:pt modelId="{61F744BA-ADED-4147-9167-6CDB8D440991}" type="parTrans" cxnId="{C41F3291-5A43-4EDF-9B88-C5F5357FABBC}">
      <dgm:prSet/>
      <dgm:spPr/>
      <dgm:t>
        <a:bodyPr/>
        <a:lstStyle/>
        <a:p>
          <a:endParaRPr lang="en-US"/>
        </a:p>
      </dgm:t>
    </dgm:pt>
    <dgm:pt modelId="{4A68B049-65B5-4F89-8A94-2A77440F6790}" type="sibTrans" cxnId="{C41F3291-5A43-4EDF-9B88-C5F5357FABBC}">
      <dgm:prSet/>
      <dgm:spPr/>
      <dgm:t>
        <a:bodyPr/>
        <a:lstStyle/>
        <a:p>
          <a:endParaRPr lang="en-US"/>
        </a:p>
      </dgm:t>
    </dgm:pt>
    <dgm:pt modelId="{4D35AD09-F8E1-49D4-A62B-8D60847D6226}">
      <dgm:prSet/>
      <dgm:spPr/>
      <dgm:t>
        <a:bodyPr/>
        <a:lstStyle/>
        <a:p>
          <a:r>
            <a:rPr lang="en-US"/>
            <a:t>Milestone #2</a:t>
          </a:r>
        </a:p>
      </dgm:t>
    </dgm:pt>
    <dgm:pt modelId="{98246A3F-BB4A-43FF-AA81-476A3BF5DC94}" type="parTrans" cxnId="{B9FC36FB-D190-4379-8949-9E3DB94F79DB}">
      <dgm:prSet/>
      <dgm:spPr/>
      <dgm:t>
        <a:bodyPr/>
        <a:lstStyle/>
        <a:p>
          <a:endParaRPr lang="en-US"/>
        </a:p>
      </dgm:t>
    </dgm:pt>
    <dgm:pt modelId="{47072AF9-8ECF-474C-BA26-C3D884D14935}" type="sibTrans" cxnId="{B9FC36FB-D190-4379-8949-9E3DB94F79DB}">
      <dgm:prSet/>
      <dgm:spPr/>
      <dgm:t>
        <a:bodyPr/>
        <a:lstStyle/>
        <a:p>
          <a:endParaRPr lang="en-US"/>
        </a:p>
      </dgm:t>
    </dgm:pt>
    <dgm:pt modelId="{76B2B0B5-48BF-4248-A7E0-DFCC2442A199}">
      <dgm:prSet custT="1"/>
      <dgm:spPr/>
      <dgm:t>
        <a:bodyPr/>
        <a:lstStyle/>
        <a:p>
          <a:r>
            <a:rPr lang="en-US" sz="1600"/>
            <a:t>Abdi accepts a competitive integrated job and works his first shift on August 16, 2022</a:t>
          </a:r>
        </a:p>
      </dgm:t>
    </dgm:pt>
    <dgm:pt modelId="{E01C3DCA-128A-47B6-A488-FEB2DC751459}" type="parTrans" cxnId="{959A8618-9AB8-4544-B8D1-4DA6321F07AB}">
      <dgm:prSet/>
      <dgm:spPr/>
      <dgm:t>
        <a:bodyPr/>
        <a:lstStyle/>
        <a:p>
          <a:endParaRPr lang="en-US"/>
        </a:p>
      </dgm:t>
    </dgm:pt>
    <dgm:pt modelId="{24BFC70F-3116-4C14-966D-2E92E0B4D1DE}" type="sibTrans" cxnId="{959A8618-9AB8-4544-B8D1-4DA6321F07AB}">
      <dgm:prSet/>
      <dgm:spPr/>
      <dgm:t>
        <a:bodyPr/>
        <a:lstStyle/>
        <a:p>
          <a:endParaRPr lang="en-US"/>
        </a:p>
      </dgm:t>
    </dgm:pt>
    <dgm:pt modelId="{E532A17B-3C62-440F-BD3C-7B1AFD49B013}">
      <dgm:prSet custT="1"/>
      <dgm:spPr/>
      <dgm:t>
        <a:bodyPr/>
        <a:lstStyle/>
        <a:p>
          <a:r>
            <a:rPr lang="en-US" sz="1600"/>
            <a:t>Partner has submitted Monthly Progress Report with Employment and Follow Up information and invoices for Milestone 2, $1,200</a:t>
          </a:r>
        </a:p>
      </dgm:t>
    </dgm:pt>
    <dgm:pt modelId="{B178D958-6CC6-44BC-A189-5764F317984D}" type="parTrans" cxnId="{E2ADED61-FDC0-468C-83B1-39447D0134DC}">
      <dgm:prSet/>
      <dgm:spPr/>
      <dgm:t>
        <a:bodyPr/>
        <a:lstStyle/>
        <a:p>
          <a:endParaRPr lang="en-US"/>
        </a:p>
      </dgm:t>
    </dgm:pt>
    <dgm:pt modelId="{C3A936A5-BDDB-4352-ADB2-388B8CCBE296}" type="sibTrans" cxnId="{E2ADED61-FDC0-468C-83B1-39447D0134DC}">
      <dgm:prSet/>
      <dgm:spPr/>
      <dgm:t>
        <a:bodyPr/>
        <a:lstStyle/>
        <a:p>
          <a:endParaRPr lang="en-US"/>
        </a:p>
      </dgm:t>
    </dgm:pt>
    <dgm:pt modelId="{CE67C699-3711-4112-9C2F-62166A66258C}">
      <dgm:prSet/>
      <dgm:spPr/>
      <dgm:t>
        <a:bodyPr/>
        <a:lstStyle/>
        <a:p>
          <a:r>
            <a:rPr lang="en-US"/>
            <a:t>Milestone #3</a:t>
          </a:r>
        </a:p>
      </dgm:t>
    </dgm:pt>
    <dgm:pt modelId="{1B271E19-CB48-4D51-8E9E-53869851F5BF}" type="parTrans" cxnId="{F283945A-FBA1-4D68-BA0C-098309C84CEF}">
      <dgm:prSet/>
      <dgm:spPr/>
      <dgm:t>
        <a:bodyPr/>
        <a:lstStyle/>
        <a:p>
          <a:endParaRPr lang="en-US"/>
        </a:p>
      </dgm:t>
    </dgm:pt>
    <dgm:pt modelId="{4F32B0C3-BEC4-4445-870D-A74CEBB650B3}" type="sibTrans" cxnId="{F283945A-FBA1-4D68-BA0C-098309C84CEF}">
      <dgm:prSet/>
      <dgm:spPr/>
      <dgm:t>
        <a:bodyPr/>
        <a:lstStyle/>
        <a:p>
          <a:endParaRPr lang="en-US"/>
        </a:p>
      </dgm:t>
    </dgm:pt>
    <dgm:pt modelId="{B631FEBE-C11C-4E62-BCD8-1E38DDEB152D}">
      <dgm:prSet custT="1"/>
      <dgm:spPr/>
      <dgm:t>
        <a:bodyPr/>
        <a:lstStyle/>
        <a:p>
          <a:r>
            <a:rPr lang="en-US" sz="1600"/>
            <a:t>Abdi successfully maintains and is happy with their job on November 16, 2022</a:t>
          </a:r>
        </a:p>
      </dgm:t>
    </dgm:pt>
    <dgm:pt modelId="{64F05192-60A3-4475-87E7-36A15572BEBA}" type="parTrans" cxnId="{31F7AC36-DA04-4EC8-B6B1-7015AC503235}">
      <dgm:prSet/>
      <dgm:spPr/>
      <dgm:t>
        <a:bodyPr/>
        <a:lstStyle/>
        <a:p>
          <a:endParaRPr lang="en-US"/>
        </a:p>
      </dgm:t>
    </dgm:pt>
    <dgm:pt modelId="{B6124655-E0B0-4E63-A4B5-C0B77CF61649}" type="sibTrans" cxnId="{31F7AC36-DA04-4EC8-B6B1-7015AC503235}">
      <dgm:prSet/>
      <dgm:spPr/>
      <dgm:t>
        <a:bodyPr/>
        <a:lstStyle/>
        <a:p>
          <a:endParaRPr lang="en-US"/>
        </a:p>
      </dgm:t>
    </dgm:pt>
    <dgm:pt modelId="{47F590B0-5428-42DC-AFED-418C6FCFE71A}">
      <dgm:prSet custT="1"/>
      <dgm:spPr/>
      <dgm:t>
        <a:bodyPr/>
        <a:lstStyle/>
        <a:p>
          <a:r>
            <a:rPr lang="en-US" sz="1600"/>
            <a:t>Partner has submitted Monthly Progress Report with Employment and Follow Up information AND Job Placement and Follow Up Service Closure and invoices Milestone 3, $1,270</a:t>
          </a:r>
        </a:p>
      </dgm:t>
    </dgm:pt>
    <dgm:pt modelId="{9C47A554-D04C-4B8B-95FE-A7CA453B8486}" type="parTrans" cxnId="{95D62CA7-BBA5-4E32-B7D7-6527C55CA4A3}">
      <dgm:prSet/>
      <dgm:spPr/>
      <dgm:t>
        <a:bodyPr/>
        <a:lstStyle/>
        <a:p>
          <a:endParaRPr lang="en-US"/>
        </a:p>
      </dgm:t>
    </dgm:pt>
    <dgm:pt modelId="{D868D160-2A0E-415A-8541-9DFC478B629F}" type="sibTrans" cxnId="{95D62CA7-BBA5-4E32-B7D7-6527C55CA4A3}">
      <dgm:prSet/>
      <dgm:spPr/>
      <dgm:t>
        <a:bodyPr/>
        <a:lstStyle/>
        <a:p>
          <a:endParaRPr lang="en-US"/>
        </a:p>
      </dgm:t>
    </dgm:pt>
    <dgm:pt modelId="{28C3EF2F-37A4-482C-A407-07166F7BE6BB}">
      <dgm:prSet custT="1"/>
      <dgm:spPr/>
      <dgm:t>
        <a:bodyPr/>
        <a:lstStyle/>
        <a:p>
          <a:r>
            <a:rPr lang="en-US" sz="1600"/>
            <a:t>Partner submits Placement Plan and invoices for Milestone 1, $1330</a:t>
          </a:r>
        </a:p>
      </dgm:t>
    </dgm:pt>
    <dgm:pt modelId="{9E356DD6-A327-4152-82C0-F9B0593D7CC3}" type="sibTrans" cxnId="{BD7E4AB9-51D6-4067-95C4-1540D0CFA883}">
      <dgm:prSet/>
      <dgm:spPr/>
      <dgm:t>
        <a:bodyPr/>
        <a:lstStyle/>
        <a:p>
          <a:endParaRPr lang="en-US"/>
        </a:p>
      </dgm:t>
    </dgm:pt>
    <dgm:pt modelId="{B895FAED-0902-4BCB-823C-0A4B4144240A}" type="parTrans" cxnId="{BD7E4AB9-51D6-4067-95C4-1540D0CFA883}">
      <dgm:prSet/>
      <dgm:spPr/>
      <dgm:t>
        <a:bodyPr/>
        <a:lstStyle/>
        <a:p>
          <a:endParaRPr lang="en-US"/>
        </a:p>
      </dgm:t>
    </dgm:pt>
    <dgm:pt modelId="{3795FF01-3DF9-4995-98B8-FE4647F1E1D3}" type="pres">
      <dgm:prSet presAssocID="{89525728-45B8-4FAA-ADE9-93B0802358D5}" presName="Name0" presStyleCnt="0">
        <dgm:presLayoutVars>
          <dgm:animLvl val="lvl"/>
          <dgm:resizeHandles val="exact"/>
        </dgm:presLayoutVars>
      </dgm:prSet>
      <dgm:spPr/>
    </dgm:pt>
    <dgm:pt modelId="{6717ED7C-B961-4E48-9361-07F1F4EC07B0}" type="pres">
      <dgm:prSet presAssocID="{C6B6F35A-52CD-4E36-BB21-089684B7C07B}" presName="composite" presStyleCnt="0"/>
      <dgm:spPr/>
    </dgm:pt>
    <dgm:pt modelId="{1305D212-201E-4BC8-94FB-D9DDD02DA6E3}" type="pres">
      <dgm:prSet presAssocID="{C6B6F35A-52CD-4E36-BB21-089684B7C07B}" presName="L" presStyleLbl="solidFgAcc1" presStyleIdx="0" presStyleCnt="5">
        <dgm:presLayoutVars>
          <dgm:chMax val="0"/>
          <dgm:chPref val="0"/>
        </dgm:presLayoutVars>
      </dgm:prSet>
      <dgm:spPr/>
    </dgm:pt>
    <dgm:pt modelId="{AD84FBB3-AD86-43EF-9D0F-67753A9AA6E4}" type="pres">
      <dgm:prSet presAssocID="{C6B6F35A-52CD-4E36-BB21-089684B7C07B}" presName="parTx" presStyleLbl="alignNode1" presStyleIdx="0" presStyleCnt="5" custScaleY="105190">
        <dgm:presLayoutVars>
          <dgm:chMax val="0"/>
          <dgm:chPref val="0"/>
          <dgm:bulletEnabled val="1"/>
        </dgm:presLayoutVars>
      </dgm:prSet>
      <dgm:spPr/>
    </dgm:pt>
    <dgm:pt modelId="{5BF720EF-5D22-4A85-BE5C-B34C903F3185}" type="pres">
      <dgm:prSet presAssocID="{C6B6F35A-52CD-4E36-BB21-089684B7C07B}" presName="desTx" presStyleLbl="revTx" presStyleIdx="0" presStyleCnt="5">
        <dgm:presLayoutVars>
          <dgm:chMax val="0"/>
          <dgm:chPref val="0"/>
          <dgm:bulletEnabled val="1"/>
        </dgm:presLayoutVars>
      </dgm:prSet>
      <dgm:spPr/>
    </dgm:pt>
    <dgm:pt modelId="{D32D42EC-BBF7-47E6-8FDF-0BDC8C44E1FF}" type="pres">
      <dgm:prSet presAssocID="{C6B6F35A-52CD-4E36-BB21-089684B7C07B}" presName="EmptyPlaceHolder" presStyleCnt="0"/>
      <dgm:spPr/>
    </dgm:pt>
    <dgm:pt modelId="{2B68ECA3-7176-4446-AE0B-39342BC69920}" type="pres">
      <dgm:prSet presAssocID="{E2150572-F44B-4FCB-A8F5-7DBBF3A411BC}" presName="space" presStyleCnt="0"/>
      <dgm:spPr/>
    </dgm:pt>
    <dgm:pt modelId="{C50F0F80-5D77-47F8-93E7-A5C2CDA2EFEE}" type="pres">
      <dgm:prSet presAssocID="{F7413371-A9EA-4E06-B9A3-E8F0B367FA2F}" presName="composite" presStyleCnt="0"/>
      <dgm:spPr/>
    </dgm:pt>
    <dgm:pt modelId="{1732D9F9-5152-45FA-B530-6FB7F399AC95}" type="pres">
      <dgm:prSet presAssocID="{F7413371-A9EA-4E06-B9A3-E8F0B367FA2F}" presName="L" presStyleLbl="solidFgAcc1" presStyleIdx="1" presStyleCnt="5">
        <dgm:presLayoutVars>
          <dgm:chMax val="0"/>
          <dgm:chPref val="0"/>
        </dgm:presLayoutVars>
      </dgm:prSet>
      <dgm:spPr/>
    </dgm:pt>
    <dgm:pt modelId="{AC121DDE-1E95-48C7-B629-2210E4E8F977}" type="pres">
      <dgm:prSet presAssocID="{F7413371-A9EA-4E06-B9A3-E8F0B367FA2F}" presName="parTx" presStyleLbl="alignNode1" presStyleIdx="1" presStyleCnt="5">
        <dgm:presLayoutVars>
          <dgm:chMax val="0"/>
          <dgm:chPref val="0"/>
          <dgm:bulletEnabled val="1"/>
        </dgm:presLayoutVars>
      </dgm:prSet>
      <dgm:spPr/>
    </dgm:pt>
    <dgm:pt modelId="{D02D8306-EACF-45C4-81BA-8AFB33D37B3B}" type="pres">
      <dgm:prSet presAssocID="{F7413371-A9EA-4E06-B9A3-E8F0B367FA2F}" presName="desTx" presStyleLbl="revTx" presStyleIdx="1" presStyleCnt="5">
        <dgm:presLayoutVars>
          <dgm:chMax val="0"/>
          <dgm:chPref val="0"/>
          <dgm:bulletEnabled val="1"/>
        </dgm:presLayoutVars>
      </dgm:prSet>
      <dgm:spPr/>
    </dgm:pt>
    <dgm:pt modelId="{73E46075-5AEA-4333-8B17-7834E8FE217D}" type="pres">
      <dgm:prSet presAssocID="{F7413371-A9EA-4E06-B9A3-E8F0B367FA2F}" presName="EmptyPlaceHolder" presStyleCnt="0"/>
      <dgm:spPr/>
    </dgm:pt>
    <dgm:pt modelId="{4F558A66-8F28-426F-8AE2-3E9FA7845EB8}" type="pres">
      <dgm:prSet presAssocID="{9861DCC4-5791-40DA-8731-BDC14013A5C8}" presName="space" presStyleCnt="0"/>
      <dgm:spPr/>
    </dgm:pt>
    <dgm:pt modelId="{B60A4948-7D76-4704-9850-0B9AE5FD17C5}" type="pres">
      <dgm:prSet presAssocID="{51ED17B0-4258-49C4-B9A3-662D30594F41}" presName="composite" presStyleCnt="0"/>
      <dgm:spPr/>
    </dgm:pt>
    <dgm:pt modelId="{E58FFA27-9659-4ADF-BF78-34A55BCB72C6}" type="pres">
      <dgm:prSet presAssocID="{51ED17B0-4258-49C4-B9A3-662D30594F41}" presName="L" presStyleLbl="solidFgAcc1" presStyleIdx="2" presStyleCnt="5">
        <dgm:presLayoutVars>
          <dgm:chMax val="0"/>
          <dgm:chPref val="0"/>
        </dgm:presLayoutVars>
      </dgm:prSet>
      <dgm:spPr/>
    </dgm:pt>
    <dgm:pt modelId="{006AEB03-FE05-4F02-B589-8D42D956E904}" type="pres">
      <dgm:prSet presAssocID="{51ED17B0-4258-49C4-B9A3-662D30594F41}" presName="parTx" presStyleLbl="alignNode1" presStyleIdx="2" presStyleCnt="5">
        <dgm:presLayoutVars>
          <dgm:chMax val="0"/>
          <dgm:chPref val="0"/>
          <dgm:bulletEnabled val="1"/>
        </dgm:presLayoutVars>
      </dgm:prSet>
      <dgm:spPr/>
    </dgm:pt>
    <dgm:pt modelId="{CDC1063B-B68E-40C0-9924-E89C3C972D21}" type="pres">
      <dgm:prSet presAssocID="{51ED17B0-4258-49C4-B9A3-662D30594F41}" presName="desTx" presStyleLbl="revTx" presStyleIdx="2" presStyleCnt="5">
        <dgm:presLayoutVars>
          <dgm:chMax val="0"/>
          <dgm:chPref val="0"/>
          <dgm:bulletEnabled val="1"/>
        </dgm:presLayoutVars>
      </dgm:prSet>
      <dgm:spPr/>
    </dgm:pt>
    <dgm:pt modelId="{78D6E1A4-424A-48EB-8FD2-39449C2C1C3E}" type="pres">
      <dgm:prSet presAssocID="{51ED17B0-4258-49C4-B9A3-662D30594F41}" presName="EmptyPlaceHolder" presStyleCnt="0"/>
      <dgm:spPr/>
    </dgm:pt>
    <dgm:pt modelId="{64D9FB29-4F9E-4B1F-ADE4-19D26D321E80}" type="pres">
      <dgm:prSet presAssocID="{A625580E-5CE5-4C64-9D41-04AF46511E1E}" presName="space" presStyleCnt="0"/>
      <dgm:spPr/>
    </dgm:pt>
    <dgm:pt modelId="{03EC1CA9-E95F-4427-BEA0-0DDBB9DBD2A1}" type="pres">
      <dgm:prSet presAssocID="{4D35AD09-F8E1-49D4-A62B-8D60847D6226}" presName="composite" presStyleCnt="0"/>
      <dgm:spPr/>
    </dgm:pt>
    <dgm:pt modelId="{84FA0EAD-FFE7-4647-AE26-9791A2E43E95}" type="pres">
      <dgm:prSet presAssocID="{4D35AD09-F8E1-49D4-A62B-8D60847D6226}" presName="L" presStyleLbl="solidFgAcc1" presStyleIdx="3" presStyleCnt="5">
        <dgm:presLayoutVars>
          <dgm:chMax val="0"/>
          <dgm:chPref val="0"/>
        </dgm:presLayoutVars>
      </dgm:prSet>
      <dgm:spPr/>
    </dgm:pt>
    <dgm:pt modelId="{0D44FC2F-DA17-4B44-9337-7C6F7E9D0F41}" type="pres">
      <dgm:prSet presAssocID="{4D35AD09-F8E1-49D4-A62B-8D60847D6226}" presName="parTx" presStyleLbl="alignNode1" presStyleIdx="3" presStyleCnt="5">
        <dgm:presLayoutVars>
          <dgm:chMax val="0"/>
          <dgm:chPref val="0"/>
          <dgm:bulletEnabled val="1"/>
        </dgm:presLayoutVars>
      </dgm:prSet>
      <dgm:spPr/>
    </dgm:pt>
    <dgm:pt modelId="{4313BF7F-1139-46CB-BE1C-E37BFBBC4192}" type="pres">
      <dgm:prSet presAssocID="{4D35AD09-F8E1-49D4-A62B-8D60847D6226}" presName="desTx" presStyleLbl="revTx" presStyleIdx="3" presStyleCnt="5">
        <dgm:presLayoutVars>
          <dgm:chMax val="0"/>
          <dgm:chPref val="0"/>
          <dgm:bulletEnabled val="1"/>
        </dgm:presLayoutVars>
      </dgm:prSet>
      <dgm:spPr/>
    </dgm:pt>
    <dgm:pt modelId="{E1B1F698-EABE-442F-BF9C-3A5AC12AC55A}" type="pres">
      <dgm:prSet presAssocID="{4D35AD09-F8E1-49D4-A62B-8D60847D6226}" presName="EmptyPlaceHolder" presStyleCnt="0"/>
      <dgm:spPr/>
    </dgm:pt>
    <dgm:pt modelId="{5E007D05-F9AB-47B8-8545-FAA503A96E88}" type="pres">
      <dgm:prSet presAssocID="{47072AF9-8ECF-474C-BA26-C3D884D14935}" presName="space" presStyleCnt="0"/>
      <dgm:spPr/>
    </dgm:pt>
    <dgm:pt modelId="{403420CB-7AF1-428E-B086-177E492B6AFC}" type="pres">
      <dgm:prSet presAssocID="{CE67C699-3711-4112-9C2F-62166A66258C}" presName="composite" presStyleCnt="0"/>
      <dgm:spPr/>
    </dgm:pt>
    <dgm:pt modelId="{60849E41-2C7D-40BF-9E1A-E66C42BCDEB0}" type="pres">
      <dgm:prSet presAssocID="{CE67C699-3711-4112-9C2F-62166A66258C}" presName="L" presStyleLbl="solidFgAcc1" presStyleIdx="4" presStyleCnt="5">
        <dgm:presLayoutVars>
          <dgm:chMax val="0"/>
          <dgm:chPref val="0"/>
        </dgm:presLayoutVars>
      </dgm:prSet>
      <dgm:spPr/>
    </dgm:pt>
    <dgm:pt modelId="{676FFE11-B368-4243-9267-2A4092092873}" type="pres">
      <dgm:prSet presAssocID="{CE67C699-3711-4112-9C2F-62166A66258C}" presName="parTx" presStyleLbl="alignNode1" presStyleIdx="4" presStyleCnt="5">
        <dgm:presLayoutVars>
          <dgm:chMax val="0"/>
          <dgm:chPref val="0"/>
          <dgm:bulletEnabled val="1"/>
        </dgm:presLayoutVars>
      </dgm:prSet>
      <dgm:spPr/>
    </dgm:pt>
    <dgm:pt modelId="{0CFF63CA-DFCF-4D3D-B561-7F8F2CFBE26D}" type="pres">
      <dgm:prSet presAssocID="{CE67C699-3711-4112-9C2F-62166A66258C}" presName="desTx" presStyleLbl="revTx" presStyleIdx="4" presStyleCnt="5">
        <dgm:presLayoutVars>
          <dgm:chMax val="0"/>
          <dgm:chPref val="0"/>
          <dgm:bulletEnabled val="1"/>
        </dgm:presLayoutVars>
      </dgm:prSet>
      <dgm:spPr/>
    </dgm:pt>
    <dgm:pt modelId="{7387B860-94A3-4747-8FB9-A533F536B53E}" type="pres">
      <dgm:prSet presAssocID="{CE67C699-3711-4112-9C2F-62166A66258C}" presName="EmptyPlaceHolder" presStyleCnt="0"/>
      <dgm:spPr/>
    </dgm:pt>
  </dgm:ptLst>
  <dgm:cxnLst>
    <dgm:cxn modelId="{43C2AC03-4F23-4EE0-8C9B-D4B6D3B9604C}" srcId="{FF68E4C9-B867-42E1-994C-680DF67DEA25}" destId="{4C024AD5-125A-4F0C-9F17-CB648CECECF3}" srcOrd="0" destOrd="0" parTransId="{990CB336-4E70-4A83-A484-D71E3BF54D41}" sibTransId="{57B6C150-4B89-4EC9-86F1-82A989707168}"/>
    <dgm:cxn modelId="{18060B0A-B59B-4919-9711-3DDC7B17967C}" type="presOf" srcId="{4C024AD5-125A-4F0C-9F17-CB648CECECF3}" destId="{D02D8306-EACF-45C4-81BA-8AFB33D37B3B}" srcOrd="0" destOrd="1" presId="urn:microsoft.com/office/officeart/2016/7/layout/AccentHomeChevronProcess"/>
    <dgm:cxn modelId="{C2C7F90A-16D3-44D6-997B-185864CE765D}" type="presOf" srcId="{00070BE7-065E-4E65-8557-DA45CACA976C}" destId="{5BF720EF-5D22-4A85-BE5C-B34C903F3185}" srcOrd="0" destOrd="0" presId="urn:microsoft.com/office/officeart/2016/7/layout/AccentHomeChevronProcess"/>
    <dgm:cxn modelId="{959A8618-9AB8-4544-B8D1-4DA6321F07AB}" srcId="{4D35AD09-F8E1-49D4-A62B-8D60847D6226}" destId="{76B2B0B5-48BF-4248-A7E0-DFCC2442A199}" srcOrd="0" destOrd="0" parTransId="{E01C3DCA-128A-47B6-A488-FEB2DC751459}" sibTransId="{24BFC70F-3116-4C14-966D-2E92E0B4D1DE}"/>
    <dgm:cxn modelId="{F13C6920-8FCA-43BE-9C32-1B924D1C60CE}" type="presOf" srcId="{E532A17B-3C62-440F-BD3C-7B1AFD49B013}" destId="{4313BF7F-1139-46CB-BE1C-E37BFBBC4192}" srcOrd="0" destOrd="1" presId="urn:microsoft.com/office/officeart/2016/7/layout/AccentHomeChevronProcess"/>
    <dgm:cxn modelId="{B1DAF028-8094-4E40-8A16-EA79D059D63F}" type="presOf" srcId="{C6B6F35A-52CD-4E36-BB21-089684B7C07B}" destId="{AD84FBB3-AD86-43EF-9D0F-67753A9AA6E4}" srcOrd="0" destOrd="0" presId="urn:microsoft.com/office/officeart/2016/7/layout/AccentHomeChevronProcess"/>
    <dgm:cxn modelId="{31F7AC36-DA04-4EC8-B6B1-7015AC503235}" srcId="{CE67C699-3711-4112-9C2F-62166A66258C}" destId="{B631FEBE-C11C-4E62-BCD8-1E38DDEB152D}" srcOrd="0" destOrd="0" parTransId="{64F05192-60A3-4475-87E7-36A15572BEBA}" sibTransId="{B6124655-E0B0-4E63-A4B5-C0B77CF61649}"/>
    <dgm:cxn modelId="{69508B60-C8C0-42D1-8595-EEFF97F33BA7}" type="presOf" srcId="{CE67C699-3711-4112-9C2F-62166A66258C}" destId="{676FFE11-B368-4243-9267-2A4092092873}" srcOrd="0" destOrd="0" presId="urn:microsoft.com/office/officeart/2016/7/layout/AccentHomeChevronProcess"/>
    <dgm:cxn modelId="{E2ADED61-FDC0-468C-83B1-39447D0134DC}" srcId="{76B2B0B5-48BF-4248-A7E0-DFCC2442A199}" destId="{E532A17B-3C62-440F-BD3C-7B1AFD49B013}" srcOrd="0" destOrd="0" parTransId="{B178D958-6CC6-44BC-A189-5764F317984D}" sibTransId="{C3A936A5-BDDB-4352-ADB2-388B8CCBE296}"/>
    <dgm:cxn modelId="{2DC5AB6B-5EF2-4421-B02D-7ECA66CB72D0}" type="presOf" srcId="{51ED17B0-4258-49C4-B9A3-662D30594F41}" destId="{006AEB03-FE05-4F02-B589-8D42D956E904}" srcOrd="0" destOrd="0" presId="urn:microsoft.com/office/officeart/2016/7/layout/AccentHomeChevronProcess"/>
    <dgm:cxn modelId="{B88D1770-C018-44BB-AC8A-4288F4469E8C}" srcId="{89525728-45B8-4FAA-ADE9-93B0802358D5}" destId="{C6B6F35A-52CD-4E36-BB21-089684B7C07B}" srcOrd="0" destOrd="0" parTransId="{B32264CB-52BD-467B-B1AA-1AC621FC212D}" sibTransId="{E2150572-F44B-4FCB-A8F5-7DBBF3A411BC}"/>
    <dgm:cxn modelId="{5C87E850-360A-4D40-9113-F477BA41F322}" srcId="{89525728-45B8-4FAA-ADE9-93B0802358D5}" destId="{F7413371-A9EA-4E06-B9A3-E8F0B367FA2F}" srcOrd="1" destOrd="0" parTransId="{5EC81595-0462-47F0-B99E-77AFC23EF5F4}" sibTransId="{9861DCC4-5791-40DA-8731-BDC14013A5C8}"/>
    <dgm:cxn modelId="{4E468B78-603B-44A3-A744-80C52A4ABDAC}" srcId="{89525728-45B8-4FAA-ADE9-93B0802358D5}" destId="{51ED17B0-4258-49C4-B9A3-662D30594F41}" srcOrd="2" destOrd="0" parTransId="{96115C40-2BC1-49AF-A5F4-4CFBB416E459}" sibTransId="{A625580E-5CE5-4C64-9D41-04AF46511E1E}"/>
    <dgm:cxn modelId="{48809058-4D07-4DE0-9E55-F931281AF006}" type="presOf" srcId="{89525728-45B8-4FAA-ADE9-93B0802358D5}" destId="{3795FF01-3DF9-4995-98B8-FE4647F1E1D3}" srcOrd="0" destOrd="0" presId="urn:microsoft.com/office/officeart/2016/7/layout/AccentHomeChevronProcess"/>
    <dgm:cxn modelId="{931FE358-0A38-4EE6-9166-7E5F56D42461}" type="presOf" srcId="{76B2B0B5-48BF-4248-A7E0-DFCC2442A199}" destId="{4313BF7F-1139-46CB-BE1C-E37BFBBC4192}" srcOrd="0" destOrd="0" presId="urn:microsoft.com/office/officeart/2016/7/layout/AccentHomeChevronProcess"/>
    <dgm:cxn modelId="{705F0B7A-AFD7-44F2-8C2E-6BD03427627D}" type="presOf" srcId="{F7413371-A9EA-4E06-B9A3-E8F0B367FA2F}" destId="{AC121DDE-1E95-48C7-B629-2210E4E8F977}" srcOrd="0" destOrd="0" presId="urn:microsoft.com/office/officeart/2016/7/layout/AccentHomeChevronProcess"/>
    <dgm:cxn modelId="{F283945A-FBA1-4D68-BA0C-098309C84CEF}" srcId="{89525728-45B8-4FAA-ADE9-93B0802358D5}" destId="{CE67C699-3711-4112-9C2F-62166A66258C}" srcOrd="4" destOrd="0" parTransId="{1B271E19-CB48-4D51-8E9E-53869851F5BF}" sibTransId="{4F32B0C3-BEC4-4445-870D-A74CEBB650B3}"/>
    <dgm:cxn modelId="{A639BE7A-F591-4BE3-8FD9-79C15EA13081}" type="presOf" srcId="{47F590B0-5428-42DC-AFED-418C6FCFE71A}" destId="{0CFF63CA-DFCF-4D3D-B561-7F8F2CFBE26D}" srcOrd="0" destOrd="1" presId="urn:microsoft.com/office/officeart/2016/7/layout/AccentHomeChevronProcess"/>
    <dgm:cxn modelId="{23F9977D-202F-4680-AFB3-BC286A33D931}" type="presOf" srcId="{210DFBDE-9507-400D-9ED9-E1CF9CE9A464}" destId="{CDC1063B-B68E-40C0-9924-E89C3C972D21}" srcOrd="0" destOrd="1" presId="urn:microsoft.com/office/officeart/2016/7/layout/AccentHomeChevronProcess"/>
    <dgm:cxn modelId="{99FDFE82-E82E-490A-9064-31EB685E03D5}" srcId="{C6B6F35A-52CD-4E36-BB21-089684B7C07B}" destId="{00070BE7-065E-4E65-8557-DA45CACA976C}" srcOrd="0" destOrd="0" parTransId="{88F3AF6D-A2BD-49A6-B12A-A8521CF873DE}" sibTransId="{02D5C7EC-B101-44F3-A188-70FD961FA644}"/>
    <dgm:cxn modelId="{C41F3291-5A43-4EDF-9B88-C5F5357FABBC}" srcId="{8FFC81BE-8CDB-4599-A38E-C94D4C84D2E1}" destId="{210DFBDE-9507-400D-9ED9-E1CF9CE9A464}" srcOrd="0" destOrd="0" parTransId="{61F744BA-ADED-4147-9167-6CDB8D440991}" sibTransId="{4A68B049-65B5-4F89-8A94-2A77440F6790}"/>
    <dgm:cxn modelId="{95EFA597-7B57-413C-A3F7-53BF8DD4C805}" srcId="{F7413371-A9EA-4E06-B9A3-E8F0B367FA2F}" destId="{FF68E4C9-B867-42E1-994C-680DF67DEA25}" srcOrd="0" destOrd="0" parTransId="{64228830-4AFB-4A70-8F28-6568C1838B79}" sibTransId="{75164CC8-628A-487D-8ED3-4D64412684FE}"/>
    <dgm:cxn modelId="{6FDE08A0-CD63-47A5-81A4-6FD4A54A627B}" type="presOf" srcId="{FF68E4C9-B867-42E1-994C-680DF67DEA25}" destId="{D02D8306-EACF-45C4-81BA-8AFB33D37B3B}" srcOrd="0" destOrd="0" presId="urn:microsoft.com/office/officeart/2016/7/layout/AccentHomeChevronProcess"/>
    <dgm:cxn modelId="{95D62CA7-BBA5-4E32-B7D7-6527C55CA4A3}" srcId="{B631FEBE-C11C-4E62-BCD8-1E38DDEB152D}" destId="{47F590B0-5428-42DC-AFED-418C6FCFE71A}" srcOrd="0" destOrd="0" parTransId="{9C47A554-D04C-4B8B-95FE-A7CA453B8486}" sibTransId="{D868D160-2A0E-415A-8541-9DFC478B629F}"/>
    <dgm:cxn modelId="{126923AE-BCC9-4862-BB78-D20F81458090}" type="presOf" srcId="{4D35AD09-F8E1-49D4-A62B-8D60847D6226}" destId="{0D44FC2F-DA17-4B44-9337-7C6F7E9D0F41}" srcOrd="0" destOrd="0" presId="urn:microsoft.com/office/officeart/2016/7/layout/AccentHomeChevronProcess"/>
    <dgm:cxn modelId="{BD7E4AB9-51D6-4067-95C4-1540D0CFA883}" srcId="{00070BE7-065E-4E65-8557-DA45CACA976C}" destId="{28C3EF2F-37A4-482C-A407-07166F7BE6BB}" srcOrd="0" destOrd="0" parTransId="{B895FAED-0902-4BCB-823C-0A4B4144240A}" sibTransId="{9E356DD6-A327-4152-82C0-F9B0593D7CC3}"/>
    <dgm:cxn modelId="{E172B6BC-04E7-4D22-A466-91BECC0DA7AC}" type="presOf" srcId="{28C3EF2F-37A4-482C-A407-07166F7BE6BB}" destId="{5BF720EF-5D22-4A85-BE5C-B34C903F3185}" srcOrd="0" destOrd="1" presId="urn:microsoft.com/office/officeart/2016/7/layout/AccentHomeChevronProcess"/>
    <dgm:cxn modelId="{FD4E91E5-C0DC-4E54-B46A-C0810E6F88A2}" srcId="{51ED17B0-4258-49C4-B9A3-662D30594F41}" destId="{8FFC81BE-8CDB-4599-A38E-C94D4C84D2E1}" srcOrd="0" destOrd="0" parTransId="{99BE601D-AA67-4C28-A809-A9BEE0F6A04E}" sibTransId="{CEBFEA25-6E32-4B34-9BB0-A4E56420E17D}"/>
    <dgm:cxn modelId="{52BAF6E8-BDDC-4004-80A4-1C1720548E00}" type="presOf" srcId="{B631FEBE-C11C-4E62-BCD8-1E38DDEB152D}" destId="{0CFF63CA-DFCF-4D3D-B561-7F8F2CFBE26D}" srcOrd="0" destOrd="0" presId="urn:microsoft.com/office/officeart/2016/7/layout/AccentHomeChevronProcess"/>
    <dgm:cxn modelId="{B9FC36FB-D190-4379-8949-9E3DB94F79DB}" srcId="{89525728-45B8-4FAA-ADE9-93B0802358D5}" destId="{4D35AD09-F8E1-49D4-A62B-8D60847D6226}" srcOrd="3" destOrd="0" parTransId="{98246A3F-BB4A-43FF-AA81-476A3BF5DC94}" sibTransId="{47072AF9-8ECF-474C-BA26-C3D884D14935}"/>
    <dgm:cxn modelId="{AD3A21FD-25F7-43CB-AC91-7C188325E77D}" type="presOf" srcId="{8FFC81BE-8CDB-4599-A38E-C94D4C84D2E1}" destId="{CDC1063B-B68E-40C0-9924-E89C3C972D21}" srcOrd="0" destOrd="0" presId="urn:microsoft.com/office/officeart/2016/7/layout/AccentHomeChevronProcess"/>
    <dgm:cxn modelId="{2B3DA3C6-C130-4A03-AD4D-7BAACB83385B}" type="presParOf" srcId="{3795FF01-3DF9-4995-98B8-FE4647F1E1D3}" destId="{6717ED7C-B961-4E48-9361-07F1F4EC07B0}" srcOrd="0" destOrd="0" presId="urn:microsoft.com/office/officeart/2016/7/layout/AccentHomeChevronProcess"/>
    <dgm:cxn modelId="{1C6CA010-E836-4D1C-81BD-9009FE319731}" type="presParOf" srcId="{6717ED7C-B961-4E48-9361-07F1F4EC07B0}" destId="{1305D212-201E-4BC8-94FB-D9DDD02DA6E3}" srcOrd="0" destOrd="0" presId="urn:microsoft.com/office/officeart/2016/7/layout/AccentHomeChevronProcess"/>
    <dgm:cxn modelId="{B736EFBB-8EAE-4822-9554-FF81380511D3}" type="presParOf" srcId="{6717ED7C-B961-4E48-9361-07F1F4EC07B0}" destId="{AD84FBB3-AD86-43EF-9D0F-67753A9AA6E4}" srcOrd="1" destOrd="0" presId="urn:microsoft.com/office/officeart/2016/7/layout/AccentHomeChevronProcess"/>
    <dgm:cxn modelId="{A8D922FE-7E27-4E8D-BBD1-63D230172C90}" type="presParOf" srcId="{6717ED7C-B961-4E48-9361-07F1F4EC07B0}" destId="{5BF720EF-5D22-4A85-BE5C-B34C903F3185}" srcOrd="2" destOrd="0" presId="urn:microsoft.com/office/officeart/2016/7/layout/AccentHomeChevronProcess"/>
    <dgm:cxn modelId="{A25ED447-7E06-4646-8368-D60669B8E971}" type="presParOf" srcId="{6717ED7C-B961-4E48-9361-07F1F4EC07B0}" destId="{D32D42EC-BBF7-47E6-8FDF-0BDC8C44E1FF}" srcOrd="3" destOrd="0" presId="urn:microsoft.com/office/officeart/2016/7/layout/AccentHomeChevronProcess"/>
    <dgm:cxn modelId="{B3EE42EE-1D25-480E-B8C0-E62F62C6B911}" type="presParOf" srcId="{3795FF01-3DF9-4995-98B8-FE4647F1E1D3}" destId="{2B68ECA3-7176-4446-AE0B-39342BC69920}" srcOrd="1" destOrd="0" presId="urn:microsoft.com/office/officeart/2016/7/layout/AccentHomeChevronProcess"/>
    <dgm:cxn modelId="{86A48BE0-A5FF-45FD-9317-DC6DBFD7B292}" type="presParOf" srcId="{3795FF01-3DF9-4995-98B8-FE4647F1E1D3}" destId="{C50F0F80-5D77-47F8-93E7-A5C2CDA2EFEE}" srcOrd="2" destOrd="0" presId="urn:microsoft.com/office/officeart/2016/7/layout/AccentHomeChevronProcess"/>
    <dgm:cxn modelId="{87B9B767-C171-4540-8BE2-E904C5532628}" type="presParOf" srcId="{C50F0F80-5D77-47F8-93E7-A5C2CDA2EFEE}" destId="{1732D9F9-5152-45FA-B530-6FB7F399AC95}" srcOrd="0" destOrd="0" presId="urn:microsoft.com/office/officeart/2016/7/layout/AccentHomeChevronProcess"/>
    <dgm:cxn modelId="{93E2EF04-47BB-4437-9A41-89FEECEA0046}" type="presParOf" srcId="{C50F0F80-5D77-47F8-93E7-A5C2CDA2EFEE}" destId="{AC121DDE-1E95-48C7-B629-2210E4E8F977}" srcOrd="1" destOrd="0" presId="urn:microsoft.com/office/officeart/2016/7/layout/AccentHomeChevronProcess"/>
    <dgm:cxn modelId="{562D77EE-9FCD-4A7C-8038-CA7B37DE4644}" type="presParOf" srcId="{C50F0F80-5D77-47F8-93E7-A5C2CDA2EFEE}" destId="{D02D8306-EACF-45C4-81BA-8AFB33D37B3B}" srcOrd="2" destOrd="0" presId="urn:microsoft.com/office/officeart/2016/7/layout/AccentHomeChevronProcess"/>
    <dgm:cxn modelId="{8C4E8A07-998C-4992-AB45-6176737BF94C}" type="presParOf" srcId="{C50F0F80-5D77-47F8-93E7-A5C2CDA2EFEE}" destId="{73E46075-5AEA-4333-8B17-7834E8FE217D}" srcOrd="3" destOrd="0" presId="urn:microsoft.com/office/officeart/2016/7/layout/AccentHomeChevronProcess"/>
    <dgm:cxn modelId="{44282D56-D357-4EB8-B493-3D94FE3EB415}" type="presParOf" srcId="{3795FF01-3DF9-4995-98B8-FE4647F1E1D3}" destId="{4F558A66-8F28-426F-8AE2-3E9FA7845EB8}" srcOrd="3" destOrd="0" presId="urn:microsoft.com/office/officeart/2016/7/layout/AccentHomeChevronProcess"/>
    <dgm:cxn modelId="{F53B03FF-F3D0-4ED7-B465-0D3E18A24B7D}" type="presParOf" srcId="{3795FF01-3DF9-4995-98B8-FE4647F1E1D3}" destId="{B60A4948-7D76-4704-9850-0B9AE5FD17C5}" srcOrd="4" destOrd="0" presId="urn:microsoft.com/office/officeart/2016/7/layout/AccentHomeChevronProcess"/>
    <dgm:cxn modelId="{74E2C4D9-C30D-4B57-BC8D-59527B1C6C6C}" type="presParOf" srcId="{B60A4948-7D76-4704-9850-0B9AE5FD17C5}" destId="{E58FFA27-9659-4ADF-BF78-34A55BCB72C6}" srcOrd="0" destOrd="0" presId="urn:microsoft.com/office/officeart/2016/7/layout/AccentHomeChevronProcess"/>
    <dgm:cxn modelId="{BC499C98-EE6D-4843-A8FB-39771D6B2794}" type="presParOf" srcId="{B60A4948-7D76-4704-9850-0B9AE5FD17C5}" destId="{006AEB03-FE05-4F02-B589-8D42D956E904}" srcOrd="1" destOrd="0" presId="urn:microsoft.com/office/officeart/2016/7/layout/AccentHomeChevronProcess"/>
    <dgm:cxn modelId="{7F06E848-F544-4E6E-9348-2CD471DF049A}" type="presParOf" srcId="{B60A4948-7D76-4704-9850-0B9AE5FD17C5}" destId="{CDC1063B-B68E-40C0-9924-E89C3C972D21}" srcOrd="2" destOrd="0" presId="urn:microsoft.com/office/officeart/2016/7/layout/AccentHomeChevronProcess"/>
    <dgm:cxn modelId="{384DDF7C-46F7-4268-8A3D-E3EC98A2724C}" type="presParOf" srcId="{B60A4948-7D76-4704-9850-0B9AE5FD17C5}" destId="{78D6E1A4-424A-48EB-8FD2-39449C2C1C3E}" srcOrd="3" destOrd="0" presId="urn:microsoft.com/office/officeart/2016/7/layout/AccentHomeChevronProcess"/>
    <dgm:cxn modelId="{1D8EE096-1317-4A02-A265-59CD6EAE9BDC}" type="presParOf" srcId="{3795FF01-3DF9-4995-98B8-FE4647F1E1D3}" destId="{64D9FB29-4F9E-4B1F-ADE4-19D26D321E80}" srcOrd="5" destOrd="0" presId="urn:microsoft.com/office/officeart/2016/7/layout/AccentHomeChevronProcess"/>
    <dgm:cxn modelId="{2CD8A74A-FCF2-4EC7-AFD0-83F78175EAB8}" type="presParOf" srcId="{3795FF01-3DF9-4995-98B8-FE4647F1E1D3}" destId="{03EC1CA9-E95F-4427-BEA0-0DDBB9DBD2A1}" srcOrd="6" destOrd="0" presId="urn:microsoft.com/office/officeart/2016/7/layout/AccentHomeChevronProcess"/>
    <dgm:cxn modelId="{6F1B4E27-0EAE-452D-8A6B-5293BA832A29}" type="presParOf" srcId="{03EC1CA9-E95F-4427-BEA0-0DDBB9DBD2A1}" destId="{84FA0EAD-FFE7-4647-AE26-9791A2E43E95}" srcOrd="0" destOrd="0" presId="urn:microsoft.com/office/officeart/2016/7/layout/AccentHomeChevronProcess"/>
    <dgm:cxn modelId="{C6F53E32-CB45-4186-8691-0DB70C3FA595}" type="presParOf" srcId="{03EC1CA9-E95F-4427-BEA0-0DDBB9DBD2A1}" destId="{0D44FC2F-DA17-4B44-9337-7C6F7E9D0F41}" srcOrd="1" destOrd="0" presId="urn:microsoft.com/office/officeart/2016/7/layout/AccentHomeChevronProcess"/>
    <dgm:cxn modelId="{5A7E6E16-2D50-4980-8499-BB3525B60FD9}" type="presParOf" srcId="{03EC1CA9-E95F-4427-BEA0-0DDBB9DBD2A1}" destId="{4313BF7F-1139-46CB-BE1C-E37BFBBC4192}" srcOrd="2" destOrd="0" presId="urn:microsoft.com/office/officeart/2016/7/layout/AccentHomeChevronProcess"/>
    <dgm:cxn modelId="{145EEE2D-25F8-4AAB-9EB3-D88BED7BCC1B}" type="presParOf" srcId="{03EC1CA9-E95F-4427-BEA0-0DDBB9DBD2A1}" destId="{E1B1F698-EABE-442F-BF9C-3A5AC12AC55A}" srcOrd="3" destOrd="0" presId="urn:microsoft.com/office/officeart/2016/7/layout/AccentHomeChevronProcess"/>
    <dgm:cxn modelId="{96AD121C-6B26-4243-9C3E-2598B64B789B}" type="presParOf" srcId="{3795FF01-3DF9-4995-98B8-FE4647F1E1D3}" destId="{5E007D05-F9AB-47B8-8545-FAA503A96E88}" srcOrd="7" destOrd="0" presId="urn:microsoft.com/office/officeart/2016/7/layout/AccentHomeChevronProcess"/>
    <dgm:cxn modelId="{47DFE3D7-DA5F-4D04-9D77-B8096FE20E3D}" type="presParOf" srcId="{3795FF01-3DF9-4995-98B8-FE4647F1E1D3}" destId="{403420CB-7AF1-428E-B086-177E492B6AFC}" srcOrd="8" destOrd="0" presId="urn:microsoft.com/office/officeart/2016/7/layout/AccentHomeChevronProcess"/>
    <dgm:cxn modelId="{E84E2B79-AC4B-493D-BDAA-7FE0334C1113}" type="presParOf" srcId="{403420CB-7AF1-428E-B086-177E492B6AFC}" destId="{60849E41-2C7D-40BF-9E1A-E66C42BCDEB0}" srcOrd="0" destOrd="0" presId="urn:microsoft.com/office/officeart/2016/7/layout/AccentHomeChevronProcess"/>
    <dgm:cxn modelId="{D856D07F-D108-4BD6-9007-F8DC9580C9E4}" type="presParOf" srcId="{403420CB-7AF1-428E-B086-177E492B6AFC}" destId="{676FFE11-B368-4243-9267-2A4092092873}" srcOrd="1" destOrd="0" presId="urn:microsoft.com/office/officeart/2016/7/layout/AccentHomeChevronProcess"/>
    <dgm:cxn modelId="{D5EBAC15-0787-4CDF-9267-C64D8D5A36E4}" type="presParOf" srcId="{403420CB-7AF1-428E-B086-177E492B6AFC}" destId="{0CFF63CA-DFCF-4D3D-B561-7F8F2CFBE26D}" srcOrd="2" destOrd="0" presId="urn:microsoft.com/office/officeart/2016/7/layout/AccentHomeChevronProcess"/>
    <dgm:cxn modelId="{9EAA022C-360E-4659-A75A-7E36DCCF4B7E}" type="presParOf" srcId="{403420CB-7AF1-428E-B086-177E492B6AFC}" destId="{7387B860-94A3-4747-8FB9-A533F536B53E}" srcOrd="3" destOrd="0" presId="urn:microsoft.com/office/officeart/2016/7/layout/AccentHomeChevro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525728-45B8-4FAA-ADE9-93B0802358D5}"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C6B6F35A-52CD-4E36-BB21-089684B7C07B}">
      <dgm:prSet/>
      <dgm:spPr/>
      <dgm:t>
        <a:bodyPr/>
        <a:lstStyle/>
        <a:p>
          <a:r>
            <a:rPr lang="en-US"/>
            <a:t>Milestone #1</a:t>
          </a:r>
        </a:p>
      </dgm:t>
    </dgm:pt>
    <dgm:pt modelId="{B32264CB-52BD-467B-B1AA-1AC621FC212D}" type="parTrans" cxnId="{B88D1770-C018-44BB-AC8A-4288F4469E8C}">
      <dgm:prSet/>
      <dgm:spPr/>
      <dgm:t>
        <a:bodyPr/>
        <a:lstStyle/>
        <a:p>
          <a:endParaRPr lang="en-US"/>
        </a:p>
      </dgm:t>
    </dgm:pt>
    <dgm:pt modelId="{E2150572-F44B-4FCB-A8F5-7DBBF3A411BC}" type="sibTrans" cxnId="{B88D1770-C018-44BB-AC8A-4288F4469E8C}">
      <dgm:prSet/>
      <dgm:spPr/>
      <dgm:t>
        <a:bodyPr/>
        <a:lstStyle/>
        <a:p>
          <a:endParaRPr lang="en-US"/>
        </a:p>
      </dgm:t>
    </dgm:pt>
    <dgm:pt modelId="{00070BE7-065E-4E65-8557-DA45CACA976C}">
      <dgm:prSet custT="1"/>
      <dgm:spPr/>
      <dgm:t>
        <a:bodyPr/>
        <a:lstStyle/>
        <a:p>
          <a:r>
            <a:rPr lang="en-US" sz="1600"/>
            <a:t>Dillon start job placement, has their Initial Placement Plan meeting on February 1, 2022</a:t>
          </a:r>
        </a:p>
      </dgm:t>
    </dgm:pt>
    <dgm:pt modelId="{88F3AF6D-A2BD-49A6-B12A-A8521CF873DE}" type="parTrans" cxnId="{99FDFE82-E82E-490A-9064-31EB685E03D5}">
      <dgm:prSet/>
      <dgm:spPr/>
      <dgm:t>
        <a:bodyPr/>
        <a:lstStyle/>
        <a:p>
          <a:endParaRPr lang="en-US"/>
        </a:p>
      </dgm:t>
    </dgm:pt>
    <dgm:pt modelId="{02D5C7EC-B101-44F3-A188-70FD961FA644}" type="sibTrans" cxnId="{99FDFE82-E82E-490A-9064-31EB685E03D5}">
      <dgm:prSet/>
      <dgm:spPr/>
      <dgm:t>
        <a:bodyPr/>
        <a:lstStyle/>
        <a:p>
          <a:endParaRPr lang="en-US"/>
        </a:p>
      </dgm:t>
    </dgm:pt>
    <dgm:pt modelId="{F7413371-A9EA-4E06-B9A3-E8F0B367FA2F}">
      <dgm:prSet/>
      <dgm:spPr/>
      <dgm:t>
        <a:bodyPr/>
        <a:lstStyle/>
        <a:p>
          <a:r>
            <a:rPr lang="en-US"/>
            <a:t>60 day meeting</a:t>
          </a:r>
        </a:p>
      </dgm:t>
    </dgm:pt>
    <dgm:pt modelId="{5EC81595-0462-47F0-B99E-77AFC23EF5F4}" type="parTrans" cxnId="{5C87E850-360A-4D40-9113-F477BA41F322}">
      <dgm:prSet/>
      <dgm:spPr/>
      <dgm:t>
        <a:bodyPr/>
        <a:lstStyle/>
        <a:p>
          <a:endParaRPr lang="en-US"/>
        </a:p>
      </dgm:t>
    </dgm:pt>
    <dgm:pt modelId="{9861DCC4-5791-40DA-8731-BDC14013A5C8}" type="sibTrans" cxnId="{5C87E850-360A-4D40-9113-F477BA41F322}">
      <dgm:prSet/>
      <dgm:spPr/>
      <dgm:t>
        <a:bodyPr/>
        <a:lstStyle/>
        <a:p>
          <a:endParaRPr lang="en-US"/>
        </a:p>
      </dgm:t>
    </dgm:pt>
    <dgm:pt modelId="{FF68E4C9-B867-42E1-994C-680DF67DEA25}">
      <dgm:prSet custT="1"/>
      <dgm:spPr/>
      <dgm:t>
        <a:bodyPr/>
        <a:lstStyle/>
        <a:p>
          <a:r>
            <a:rPr lang="en-US" sz="1600"/>
            <a:t>Dillon continues in job search and has a 60-day meeting on April 1, 2022 – agreement to continue with job search</a:t>
          </a:r>
        </a:p>
      </dgm:t>
    </dgm:pt>
    <dgm:pt modelId="{64228830-4AFB-4A70-8F28-6568C1838B79}" type="parTrans" cxnId="{95EFA597-7B57-413C-A3F7-53BF8DD4C805}">
      <dgm:prSet/>
      <dgm:spPr/>
      <dgm:t>
        <a:bodyPr/>
        <a:lstStyle/>
        <a:p>
          <a:endParaRPr lang="en-US"/>
        </a:p>
      </dgm:t>
    </dgm:pt>
    <dgm:pt modelId="{75164CC8-628A-487D-8ED3-4D64412684FE}" type="sibTrans" cxnId="{95EFA597-7B57-413C-A3F7-53BF8DD4C805}">
      <dgm:prSet/>
      <dgm:spPr/>
      <dgm:t>
        <a:bodyPr/>
        <a:lstStyle/>
        <a:p>
          <a:endParaRPr lang="en-US"/>
        </a:p>
      </dgm:t>
    </dgm:pt>
    <dgm:pt modelId="{4C024AD5-125A-4F0C-9F17-CB648CECECF3}">
      <dgm:prSet custT="1"/>
      <dgm:spPr/>
      <dgm:t>
        <a:bodyPr/>
        <a:lstStyle/>
        <a:p>
          <a:r>
            <a:rPr lang="en-US" sz="1600"/>
            <a:t>Partner has submitted Monthly Progress Report (2 reports since Milestone 1)</a:t>
          </a:r>
        </a:p>
      </dgm:t>
    </dgm:pt>
    <dgm:pt modelId="{990CB336-4E70-4A83-A484-D71E3BF54D41}" type="parTrans" cxnId="{43C2AC03-4F23-4EE0-8C9B-D4B6D3B9604C}">
      <dgm:prSet/>
      <dgm:spPr/>
      <dgm:t>
        <a:bodyPr/>
        <a:lstStyle/>
        <a:p>
          <a:endParaRPr lang="en-US"/>
        </a:p>
      </dgm:t>
    </dgm:pt>
    <dgm:pt modelId="{57B6C150-4B89-4EC9-86F1-82A989707168}" type="sibTrans" cxnId="{43C2AC03-4F23-4EE0-8C9B-D4B6D3B9604C}">
      <dgm:prSet/>
      <dgm:spPr/>
      <dgm:t>
        <a:bodyPr/>
        <a:lstStyle/>
        <a:p>
          <a:endParaRPr lang="en-US"/>
        </a:p>
      </dgm:t>
    </dgm:pt>
    <dgm:pt modelId="{51ED17B0-4258-49C4-B9A3-662D30594F41}">
      <dgm:prSet/>
      <dgm:spPr/>
      <dgm:t>
        <a:bodyPr/>
        <a:lstStyle/>
        <a:p>
          <a:r>
            <a:rPr lang="en-US"/>
            <a:t>Milestone #2</a:t>
          </a:r>
        </a:p>
      </dgm:t>
    </dgm:pt>
    <dgm:pt modelId="{96115C40-2BC1-49AF-A5F4-4CFBB416E459}" type="parTrans" cxnId="{4E468B78-603B-44A3-A744-80C52A4ABDAC}">
      <dgm:prSet/>
      <dgm:spPr/>
      <dgm:t>
        <a:bodyPr/>
        <a:lstStyle/>
        <a:p>
          <a:endParaRPr lang="en-US"/>
        </a:p>
      </dgm:t>
    </dgm:pt>
    <dgm:pt modelId="{A625580E-5CE5-4C64-9D41-04AF46511E1E}" type="sibTrans" cxnId="{4E468B78-603B-44A3-A744-80C52A4ABDAC}">
      <dgm:prSet/>
      <dgm:spPr/>
      <dgm:t>
        <a:bodyPr/>
        <a:lstStyle/>
        <a:p>
          <a:endParaRPr lang="en-US"/>
        </a:p>
      </dgm:t>
    </dgm:pt>
    <dgm:pt modelId="{8FFC81BE-8CDB-4599-A38E-C94D4C84D2E1}">
      <dgm:prSet custT="1"/>
      <dgm:spPr/>
      <dgm:t>
        <a:bodyPr/>
        <a:lstStyle/>
        <a:p>
          <a:r>
            <a:rPr lang="en-US" sz="1600">
              <a:solidFill>
                <a:schemeClr val="tx1"/>
              </a:solidFill>
            </a:rPr>
            <a:t>Dillon accepts a competitive integrated job and works first shift on March 15, 2022</a:t>
          </a:r>
        </a:p>
      </dgm:t>
    </dgm:pt>
    <dgm:pt modelId="{99BE601D-AA67-4C28-A809-A9BEE0F6A04E}" type="parTrans" cxnId="{FD4E91E5-C0DC-4E54-B46A-C0810E6F88A2}">
      <dgm:prSet/>
      <dgm:spPr/>
      <dgm:t>
        <a:bodyPr/>
        <a:lstStyle/>
        <a:p>
          <a:endParaRPr lang="en-US"/>
        </a:p>
      </dgm:t>
    </dgm:pt>
    <dgm:pt modelId="{CEBFEA25-6E32-4B34-9BB0-A4E56420E17D}" type="sibTrans" cxnId="{FD4E91E5-C0DC-4E54-B46A-C0810E6F88A2}">
      <dgm:prSet/>
      <dgm:spPr/>
      <dgm:t>
        <a:bodyPr/>
        <a:lstStyle/>
        <a:p>
          <a:endParaRPr lang="en-US"/>
        </a:p>
      </dgm:t>
    </dgm:pt>
    <dgm:pt modelId="{4D35AD09-F8E1-49D4-A62B-8D60847D6226}">
      <dgm:prSet/>
      <dgm:spPr/>
      <dgm:t>
        <a:bodyPr/>
        <a:lstStyle/>
        <a:p>
          <a:r>
            <a:rPr lang="en-US"/>
            <a:t>E1 Milestone </a:t>
          </a:r>
        </a:p>
      </dgm:t>
    </dgm:pt>
    <dgm:pt modelId="{98246A3F-BB4A-43FF-AA81-476A3BF5DC94}" type="parTrans" cxnId="{B9FC36FB-D190-4379-8949-9E3DB94F79DB}">
      <dgm:prSet/>
      <dgm:spPr/>
      <dgm:t>
        <a:bodyPr/>
        <a:lstStyle/>
        <a:p>
          <a:endParaRPr lang="en-US"/>
        </a:p>
      </dgm:t>
    </dgm:pt>
    <dgm:pt modelId="{47072AF9-8ECF-474C-BA26-C3D884D14935}" type="sibTrans" cxnId="{B9FC36FB-D190-4379-8949-9E3DB94F79DB}">
      <dgm:prSet/>
      <dgm:spPr/>
      <dgm:t>
        <a:bodyPr/>
        <a:lstStyle/>
        <a:p>
          <a:endParaRPr lang="en-US"/>
        </a:p>
      </dgm:t>
    </dgm:pt>
    <dgm:pt modelId="{76B2B0B5-48BF-4248-A7E0-DFCC2442A199}">
      <dgm:prSet custT="1"/>
      <dgm:spPr/>
      <dgm:t>
        <a:bodyPr/>
        <a:lstStyle/>
        <a:p>
          <a:r>
            <a:rPr lang="en-US" sz="1600"/>
            <a:t>Dillon continues working and is still “in service” at 120-days on June 1, 2022 *no meeting required</a:t>
          </a:r>
        </a:p>
      </dgm:t>
    </dgm:pt>
    <dgm:pt modelId="{E01C3DCA-128A-47B6-A488-FEB2DC751459}" type="parTrans" cxnId="{959A8618-9AB8-4544-B8D1-4DA6321F07AB}">
      <dgm:prSet/>
      <dgm:spPr/>
      <dgm:t>
        <a:bodyPr/>
        <a:lstStyle/>
        <a:p>
          <a:endParaRPr lang="en-US"/>
        </a:p>
      </dgm:t>
    </dgm:pt>
    <dgm:pt modelId="{24BFC70F-3116-4C14-966D-2E92E0B4D1DE}" type="sibTrans" cxnId="{959A8618-9AB8-4544-B8D1-4DA6321F07AB}">
      <dgm:prSet/>
      <dgm:spPr/>
      <dgm:t>
        <a:bodyPr/>
        <a:lstStyle/>
        <a:p>
          <a:endParaRPr lang="en-US"/>
        </a:p>
      </dgm:t>
    </dgm:pt>
    <dgm:pt modelId="{CE67C699-3711-4112-9C2F-62166A66258C}">
      <dgm:prSet/>
      <dgm:spPr/>
      <dgm:t>
        <a:bodyPr/>
        <a:lstStyle/>
        <a:p>
          <a:r>
            <a:rPr lang="en-US"/>
            <a:t>Milestone #3</a:t>
          </a:r>
        </a:p>
      </dgm:t>
    </dgm:pt>
    <dgm:pt modelId="{1B271E19-CB48-4D51-8E9E-53869851F5BF}" type="parTrans" cxnId="{F283945A-FBA1-4D68-BA0C-098309C84CEF}">
      <dgm:prSet/>
      <dgm:spPr/>
      <dgm:t>
        <a:bodyPr/>
        <a:lstStyle/>
        <a:p>
          <a:endParaRPr lang="en-US"/>
        </a:p>
      </dgm:t>
    </dgm:pt>
    <dgm:pt modelId="{4F32B0C3-BEC4-4445-870D-A74CEBB650B3}" type="sibTrans" cxnId="{F283945A-FBA1-4D68-BA0C-098309C84CEF}">
      <dgm:prSet/>
      <dgm:spPr/>
      <dgm:t>
        <a:bodyPr/>
        <a:lstStyle/>
        <a:p>
          <a:endParaRPr lang="en-US"/>
        </a:p>
      </dgm:t>
    </dgm:pt>
    <dgm:pt modelId="{B631FEBE-C11C-4E62-BCD8-1E38DDEB152D}">
      <dgm:prSet custT="1"/>
      <dgm:spPr/>
      <dgm:t>
        <a:bodyPr/>
        <a:lstStyle/>
        <a:p>
          <a:r>
            <a:rPr lang="en-US" sz="1600">
              <a:solidFill>
                <a:schemeClr val="tx1"/>
              </a:solidFill>
            </a:rPr>
            <a:t>Dillon is stable, working, and happy with their job on June 15, 2022</a:t>
          </a:r>
        </a:p>
      </dgm:t>
    </dgm:pt>
    <dgm:pt modelId="{64F05192-60A3-4475-87E7-36A15572BEBA}" type="parTrans" cxnId="{31F7AC36-DA04-4EC8-B6B1-7015AC503235}">
      <dgm:prSet/>
      <dgm:spPr/>
      <dgm:t>
        <a:bodyPr/>
        <a:lstStyle/>
        <a:p>
          <a:endParaRPr lang="en-US"/>
        </a:p>
      </dgm:t>
    </dgm:pt>
    <dgm:pt modelId="{B6124655-E0B0-4E63-A4B5-C0B77CF61649}" type="sibTrans" cxnId="{31F7AC36-DA04-4EC8-B6B1-7015AC503235}">
      <dgm:prSet/>
      <dgm:spPr/>
      <dgm:t>
        <a:bodyPr/>
        <a:lstStyle/>
        <a:p>
          <a:endParaRPr lang="en-US"/>
        </a:p>
      </dgm:t>
    </dgm:pt>
    <dgm:pt modelId="{1EA771AF-34C4-453A-A6B5-23CBFB71EB83}">
      <dgm:prSet custT="1"/>
      <dgm:spPr/>
      <dgm:t>
        <a:bodyPr/>
        <a:lstStyle/>
        <a:p>
          <a:r>
            <a:rPr lang="en-US" sz="1600"/>
            <a:t>Partner submits Placement Plan and invoices for </a:t>
          </a:r>
          <a:r>
            <a:rPr lang="en-US" sz="1600" b="0">
              <a:solidFill>
                <a:schemeClr val="tx1"/>
              </a:solidFill>
            </a:rPr>
            <a:t>Milestone 1, $1330</a:t>
          </a:r>
        </a:p>
      </dgm:t>
    </dgm:pt>
    <dgm:pt modelId="{FA06F306-B61A-41CC-A902-A0C91AADB402}" type="parTrans" cxnId="{226104BD-ACA0-4C59-9097-243D2FBF006D}">
      <dgm:prSet/>
      <dgm:spPr/>
      <dgm:t>
        <a:bodyPr/>
        <a:lstStyle/>
        <a:p>
          <a:endParaRPr lang="en-US"/>
        </a:p>
      </dgm:t>
    </dgm:pt>
    <dgm:pt modelId="{754FD57C-1539-42B3-B0C6-ABBBAB1518A1}" type="sibTrans" cxnId="{226104BD-ACA0-4C59-9097-243D2FBF006D}">
      <dgm:prSet/>
      <dgm:spPr/>
      <dgm:t>
        <a:bodyPr/>
        <a:lstStyle/>
        <a:p>
          <a:endParaRPr lang="en-US"/>
        </a:p>
      </dgm:t>
    </dgm:pt>
    <dgm:pt modelId="{C89D3E68-F1BA-4CD1-BFD9-29CFDA35420F}">
      <dgm:prSet custT="1"/>
      <dgm:spPr/>
      <dgm:t>
        <a:bodyPr/>
        <a:lstStyle/>
        <a:p>
          <a:r>
            <a:rPr lang="en-US" sz="1600">
              <a:solidFill>
                <a:schemeClr val="tx1"/>
              </a:solidFill>
            </a:rPr>
            <a:t>Partner has submitted Monthly Progress Report </a:t>
          </a:r>
          <a:r>
            <a:rPr lang="en-US" sz="1600">
              <a:solidFill>
                <a:schemeClr val="tx1"/>
              </a:solidFill>
              <a:ea typeface="+mn-lt"/>
              <a:cs typeface="+mn-lt"/>
            </a:rPr>
            <a:t>with </a:t>
          </a:r>
          <a:r>
            <a:rPr lang="en-US" sz="1600">
              <a:solidFill>
                <a:schemeClr val="tx1"/>
              </a:solidFill>
            </a:rPr>
            <a:t>Details on Accepted Job Offer information and </a:t>
          </a:r>
          <a:r>
            <a:rPr lang="en-US" sz="1600" b="0">
              <a:solidFill>
                <a:schemeClr val="tx1"/>
              </a:solidFill>
            </a:rPr>
            <a:t>invoices for Milestone 2, $1,200</a:t>
          </a:r>
        </a:p>
      </dgm:t>
    </dgm:pt>
    <dgm:pt modelId="{244A47C4-AAD3-4385-8645-BDC4386BD473}" type="parTrans" cxnId="{29809351-43D6-4C13-8F1A-3960CB0C6281}">
      <dgm:prSet/>
      <dgm:spPr/>
      <dgm:t>
        <a:bodyPr/>
        <a:lstStyle/>
        <a:p>
          <a:endParaRPr lang="en-US"/>
        </a:p>
      </dgm:t>
    </dgm:pt>
    <dgm:pt modelId="{8BE934C6-B15C-4B5B-8367-B258E1619DA0}" type="sibTrans" cxnId="{29809351-43D6-4C13-8F1A-3960CB0C6281}">
      <dgm:prSet/>
      <dgm:spPr/>
      <dgm:t>
        <a:bodyPr/>
        <a:lstStyle/>
        <a:p>
          <a:endParaRPr lang="en-US"/>
        </a:p>
      </dgm:t>
    </dgm:pt>
    <dgm:pt modelId="{FCFC5B1E-0E17-4444-BD05-548081AE2C48}">
      <dgm:prSet custT="1"/>
      <dgm:spPr/>
      <dgm:t>
        <a:bodyPr/>
        <a:lstStyle/>
        <a:p>
          <a:r>
            <a:rPr lang="en-US" sz="1600"/>
            <a:t>Partner has submitted Monthly Progress Report (4 since Milestone 1) and invoices for </a:t>
          </a:r>
          <a:r>
            <a:rPr lang="en-US" sz="1600" b="0">
              <a:solidFill>
                <a:schemeClr val="tx1"/>
              </a:solidFill>
            </a:rPr>
            <a:t>Milestone E1, $1,200</a:t>
          </a:r>
        </a:p>
      </dgm:t>
    </dgm:pt>
    <dgm:pt modelId="{B8625447-6489-4C93-844B-1CAD56F7ABF1}" type="parTrans" cxnId="{7799D606-B181-4761-AF0A-CD4554EBEF27}">
      <dgm:prSet/>
      <dgm:spPr/>
      <dgm:t>
        <a:bodyPr/>
        <a:lstStyle/>
        <a:p>
          <a:endParaRPr lang="en-US"/>
        </a:p>
      </dgm:t>
    </dgm:pt>
    <dgm:pt modelId="{26377BE4-2C5B-4F26-BB25-8B2D0064A385}" type="sibTrans" cxnId="{7799D606-B181-4761-AF0A-CD4554EBEF27}">
      <dgm:prSet/>
      <dgm:spPr/>
      <dgm:t>
        <a:bodyPr/>
        <a:lstStyle/>
        <a:p>
          <a:endParaRPr lang="en-US"/>
        </a:p>
      </dgm:t>
    </dgm:pt>
    <dgm:pt modelId="{CEE18E39-402A-48A8-895F-B36CD1B42D3E}">
      <dgm:prSet custT="1"/>
      <dgm:spPr/>
      <dgm:t>
        <a:bodyPr/>
        <a:lstStyle/>
        <a:p>
          <a:r>
            <a:rPr lang="en-US" sz="1600">
              <a:solidFill>
                <a:schemeClr val="tx1"/>
              </a:solidFill>
            </a:rPr>
            <a:t>Partner has submitted Monthly Progress Report </a:t>
          </a:r>
          <a:r>
            <a:rPr lang="en-US" sz="1600">
              <a:solidFill>
                <a:schemeClr val="tx1"/>
              </a:solidFill>
              <a:ea typeface="+mn-lt"/>
              <a:cs typeface="+mn-lt"/>
            </a:rPr>
            <a:t>with</a:t>
          </a:r>
          <a:r>
            <a:rPr lang="en-US" sz="1600">
              <a:solidFill>
                <a:schemeClr val="tx1"/>
              </a:solidFill>
            </a:rPr>
            <a:t> Employment Verification at Closure information and invoices for </a:t>
          </a:r>
          <a:r>
            <a:rPr lang="en-US" sz="1600" b="0">
              <a:solidFill>
                <a:schemeClr val="tx1"/>
              </a:solidFill>
            </a:rPr>
            <a:t>Milestone 3, $1,270</a:t>
          </a:r>
        </a:p>
      </dgm:t>
    </dgm:pt>
    <dgm:pt modelId="{F1AEA026-B649-410F-878B-09FB9C256DAB}" type="parTrans" cxnId="{494F93DF-AD61-4E0F-B1DE-3AF22F2067B7}">
      <dgm:prSet/>
      <dgm:spPr/>
      <dgm:t>
        <a:bodyPr/>
        <a:lstStyle/>
        <a:p>
          <a:endParaRPr lang="en-US"/>
        </a:p>
      </dgm:t>
    </dgm:pt>
    <dgm:pt modelId="{52AD17A5-CC9E-4E9F-ADB6-4D6FEC9736D0}" type="sibTrans" cxnId="{494F93DF-AD61-4E0F-B1DE-3AF22F2067B7}">
      <dgm:prSet/>
      <dgm:spPr/>
      <dgm:t>
        <a:bodyPr/>
        <a:lstStyle/>
        <a:p>
          <a:endParaRPr lang="en-US"/>
        </a:p>
      </dgm:t>
    </dgm:pt>
    <dgm:pt modelId="{3795FF01-3DF9-4995-98B8-FE4647F1E1D3}" type="pres">
      <dgm:prSet presAssocID="{89525728-45B8-4FAA-ADE9-93B0802358D5}" presName="Name0" presStyleCnt="0">
        <dgm:presLayoutVars>
          <dgm:animLvl val="lvl"/>
          <dgm:resizeHandles val="exact"/>
        </dgm:presLayoutVars>
      </dgm:prSet>
      <dgm:spPr/>
    </dgm:pt>
    <dgm:pt modelId="{6717ED7C-B961-4E48-9361-07F1F4EC07B0}" type="pres">
      <dgm:prSet presAssocID="{C6B6F35A-52CD-4E36-BB21-089684B7C07B}" presName="composite" presStyleCnt="0"/>
      <dgm:spPr/>
    </dgm:pt>
    <dgm:pt modelId="{1305D212-201E-4BC8-94FB-D9DDD02DA6E3}" type="pres">
      <dgm:prSet presAssocID="{C6B6F35A-52CD-4E36-BB21-089684B7C07B}" presName="L" presStyleLbl="solidFgAcc1" presStyleIdx="0" presStyleCnt="5">
        <dgm:presLayoutVars>
          <dgm:chMax val="0"/>
          <dgm:chPref val="0"/>
        </dgm:presLayoutVars>
      </dgm:prSet>
      <dgm:spPr/>
    </dgm:pt>
    <dgm:pt modelId="{AD84FBB3-AD86-43EF-9D0F-67753A9AA6E4}" type="pres">
      <dgm:prSet presAssocID="{C6B6F35A-52CD-4E36-BB21-089684B7C07B}" presName="parTx" presStyleLbl="alignNode1" presStyleIdx="0" presStyleCnt="5" custScaleY="105190">
        <dgm:presLayoutVars>
          <dgm:chMax val="0"/>
          <dgm:chPref val="0"/>
          <dgm:bulletEnabled val="1"/>
        </dgm:presLayoutVars>
      </dgm:prSet>
      <dgm:spPr/>
    </dgm:pt>
    <dgm:pt modelId="{5BF720EF-5D22-4A85-BE5C-B34C903F3185}" type="pres">
      <dgm:prSet presAssocID="{C6B6F35A-52CD-4E36-BB21-089684B7C07B}" presName="desTx" presStyleLbl="revTx" presStyleIdx="0" presStyleCnt="5">
        <dgm:presLayoutVars>
          <dgm:chMax val="0"/>
          <dgm:chPref val="0"/>
          <dgm:bulletEnabled val="1"/>
        </dgm:presLayoutVars>
      </dgm:prSet>
      <dgm:spPr/>
    </dgm:pt>
    <dgm:pt modelId="{D32D42EC-BBF7-47E6-8FDF-0BDC8C44E1FF}" type="pres">
      <dgm:prSet presAssocID="{C6B6F35A-52CD-4E36-BB21-089684B7C07B}" presName="EmptyPlaceHolder" presStyleCnt="0"/>
      <dgm:spPr/>
    </dgm:pt>
    <dgm:pt modelId="{2B68ECA3-7176-4446-AE0B-39342BC69920}" type="pres">
      <dgm:prSet presAssocID="{E2150572-F44B-4FCB-A8F5-7DBBF3A411BC}" presName="space" presStyleCnt="0"/>
      <dgm:spPr/>
    </dgm:pt>
    <dgm:pt modelId="{C50F0F80-5D77-47F8-93E7-A5C2CDA2EFEE}" type="pres">
      <dgm:prSet presAssocID="{F7413371-A9EA-4E06-B9A3-E8F0B367FA2F}" presName="composite" presStyleCnt="0"/>
      <dgm:spPr/>
    </dgm:pt>
    <dgm:pt modelId="{1732D9F9-5152-45FA-B530-6FB7F399AC95}" type="pres">
      <dgm:prSet presAssocID="{F7413371-A9EA-4E06-B9A3-E8F0B367FA2F}" presName="L" presStyleLbl="solidFgAcc1" presStyleIdx="1" presStyleCnt="5">
        <dgm:presLayoutVars>
          <dgm:chMax val="0"/>
          <dgm:chPref val="0"/>
        </dgm:presLayoutVars>
      </dgm:prSet>
      <dgm:spPr/>
    </dgm:pt>
    <dgm:pt modelId="{AC121DDE-1E95-48C7-B629-2210E4E8F977}" type="pres">
      <dgm:prSet presAssocID="{F7413371-A9EA-4E06-B9A3-E8F0B367FA2F}" presName="parTx" presStyleLbl="alignNode1" presStyleIdx="1" presStyleCnt="5">
        <dgm:presLayoutVars>
          <dgm:chMax val="0"/>
          <dgm:chPref val="0"/>
          <dgm:bulletEnabled val="1"/>
        </dgm:presLayoutVars>
      </dgm:prSet>
      <dgm:spPr/>
    </dgm:pt>
    <dgm:pt modelId="{D02D8306-EACF-45C4-81BA-8AFB33D37B3B}" type="pres">
      <dgm:prSet presAssocID="{F7413371-A9EA-4E06-B9A3-E8F0B367FA2F}" presName="desTx" presStyleLbl="revTx" presStyleIdx="1" presStyleCnt="5">
        <dgm:presLayoutVars>
          <dgm:chMax val="0"/>
          <dgm:chPref val="0"/>
          <dgm:bulletEnabled val="1"/>
        </dgm:presLayoutVars>
      </dgm:prSet>
      <dgm:spPr/>
    </dgm:pt>
    <dgm:pt modelId="{73E46075-5AEA-4333-8B17-7834E8FE217D}" type="pres">
      <dgm:prSet presAssocID="{F7413371-A9EA-4E06-B9A3-E8F0B367FA2F}" presName="EmptyPlaceHolder" presStyleCnt="0"/>
      <dgm:spPr/>
    </dgm:pt>
    <dgm:pt modelId="{4F558A66-8F28-426F-8AE2-3E9FA7845EB8}" type="pres">
      <dgm:prSet presAssocID="{9861DCC4-5791-40DA-8731-BDC14013A5C8}" presName="space" presStyleCnt="0"/>
      <dgm:spPr/>
    </dgm:pt>
    <dgm:pt modelId="{B60A4948-7D76-4704-9850-0B9AE5FD17C5}" type="pres">
      <dgm:prSet presAssocID="{51ED17B0-4258-49C4-B9A3-662D30594F41}" presName="composite" presStyleCnt="0"/>
      <dgm:spPr/>
    </dgm:pt>
    <dgm:pt modelId="{E58FFA27-9659-4ADF-BF78-34A55BCB72C6}" type="pres">
      <dgm:prSet presAssocID="{51ED17B0-4258-49C4-B9A3-662D30594F41}" presName="L" presStyleLbl="solidFgAcc1" presStyleIdx="2" presStyleCnt="5">
        <dgm:presLayoutVars>
          <dgm:chMax val="0"/>
          <dgm:chPref val="0"/>
        </dgm:presLayoutVars>
      </dgm:prSet>
      <dgm:spPr/>
    </dgm:pt>
    <dgm:pt modelId="{006AEB03-FE05-4F02-B589-8D42D956E904}" type="pres">
      <dgm:prSet presAssocID="{51ED17B0-4258-49C4-B9A3-662D30594F41}" presName="parTx" presStyleLbl="alignNode1" presStyleIdx="2" presStyleCnt="5">
        <dgm:presLayoutVars>
          <dgm:chMax val="0"/>
          <dgm:chPref val="0"/>
          <dgm:bulletEnabled val="1"/>
        </dgm:presLayoutVars>
      </dgm:prSet>
      <dgm:spPr/>
    </dgm:pt>
    <dgm:pt modelId="{CDC1063B-B68E-40C0-9924-E89C3C972D21}" type="pres">
      <dgm:prSet presAssocID="{51ED17B0-4258-49C4-B9A3-662D30594F41}" presName="desTx" presStyleLbl="revTx" presStyleIdx="2" presStyleCnt="5">
        <dgm:presLayoutVars>
          <dgm:chMax val="0"/>
          <dgm:chPref val="0"/>
          <dgm:bulletEnabled val="1"/>
        </dgm:presLayoutVars>
      </dgm:prSet>
      <dgm:spPr/>
    </dgm:pt>
    <dgm:pt modelId="{78D6E1A4-424A-48EB-8FD2-39449C2C1C3E}" type="pres">
      <dgm:prSet presAssocID="{51ED17B0-4258-49C4-B9A3-662D30594F41}" presName="EmptyPlaceHolder" presStyleCnt="0"/>
      <dgm:spPr/>
    </dgm:pt>
    <dgm:pt modelId="{64D9FB29-4F9E-4B1F-ADE4-19D26D321E80}" type="pres">
      <dgm:prSet presAssocID="{A625580E-5CE5-4C64-9D41-04AF46511E1E}" presName="space" presStyleCnt="0"/>
      <dgm:spPr/>
    </dgm:pt>
    <dgm:pt modelId="{03EC1CA9-E95F-4427-BEA0-0DDBB9DBD2A1}" type="pres">
      <dgm:prSet presAssocID="{4D35AD09-F8E1-49D4-A62B-8D60847D6226}" presName="composite" presStyleCnt="0"/>
      <dgm:spPr/>
    </dgm:pt>
    <dgm:pt modelId="{84FA0EAD-FFE7-4647-AE26-9791A2E43E95}" type="pres">
      <dgm:prSet presAssocID="{4D35AD09-F8E1-49D4-A62B-8D60847D6226}" presName="L" presStyleLbl="solidFgAcc1" presStyleIdx="3" presStyleCnt="5">
        <dgm:presLayoutVars>
          <dgm:chMax val="0"/>
          <dgm:chPref val="0"/>
        </dgm:presLayoutVars>
      </dgm:prSet>
      <dgm:spPr/>
    </dgm:pt>
    <dgm:pt modelId="{0D44FC2F-DA17-4B44-9337-7C6F7E9D0F41}" type="pres">
      <dgm:prSet presAssocID="{4D35AD09-F8E1-49D4-A62B-8D60847D6226}" presName="parTx" presStyleLbl="alignNode1" presStyleIdx="3" presStyleCnt="5">
        <dgm:presLayoutVars>
          <dgm:chMax val="0"/>
          <dgm:chPref val="0"/>
          <dgm:bulletEnabled val="1"/>
        </dgm:presLayoutVars>
      </dgm:prSet>
      <dgm:spPr/>
    </dgm:pt>
    <dgm:pt modelId="{4313BF7F-1139-46CB-BE1C-E37BFBBC4192}" type="pres">
      <dgm:prSet presAssocID="{4D35AD09-F8E1-49D4-A62B-8D60847D6226}" presName="desTx" presStyleLbl="revTx" presStyleIdx="3" presStyleCnt="5">
        <dgm:presLayoutVars>
          <dgm:chMax val="0"/>
          <dgm:chPref val="0"/>
          <dgm:bulletEnabled val="1"/>
        </dgm:presLayoutVars>
      </dgm:prSet>
      <dgm:spPr/>
    </dgm:pt>
    <dgm:pt modelId="{E1B1F698-EABE-442F-BF9C-3A5AC12AC55A}" type="pres">
      <dgm:prSet presAssocID="{4D35AD09-F8E1-49D4-A62B-8D60847D6226}" presName="EmptyPlaceHolder" presStyleCnt="0"/>
      <dgm:spPr/>
    </dgm:pt>
    <dgm:pt modelId="{5E007D05-F9AB-47B8-8545-FAA503A96E88}" type="pres">
      <dgm:prSet presAssocID="{47072AF9-8ECF-474C-BA26-C3D884D14935}" presName="space" presStyleCnt="0"/>
      <dgm:spPr/>
    </dgm:pt>
    <dgm:pt modelId="{403420CB-7AF1-428E-B086-177E492B6AFC}" type="pres">
      <dgm:prSet presAssocID="{CE67C699-3711-4112-9C2F-62166A66258C}" presName="composite" presStyleCnt="0"/>
      <dgm:spPr/>
    </dgm:pt>
    <dgm:pt modelId="{60849E41-2C7D-40BF-9E1A-E66C42BCDEB0}" type="pres">
      <dgm:prSet presAssocID="{CE67C699-3711-4112-9C2F-62166A66258C}" presName="L" presStyleLbl="solidFgAcc1" presStyleIdx="4" presStyleCnt="5">
        <dgm:presLayoutVars>
          <dgm:chMax val="0"/>
          <dgm:chPref val="0"/>
        </dgm:presLayoutVars>
      </dgm:prSet>
      <dgm:spPr/>
    </dgm:pt>
    <dgm:pt modelId="{676FFE11-B368-4243-9267-2A4092092873}" type="pres">
      <dgm:prSet presAssocID="{CE67C699-3711-4112-9C2F-62166A66258C}" presName="parTx" presStyleLbl="alignNode1" presStyleIdx="4" presStyleCnt="5">
        <dgm:presLayoutVars>
          <dgm:chMax val="0"/>
          <dgm:chPref val="0"/>
          <dgm:bulletEnabled val="1"/>
        </dgm:presLayoutVars>
      </dgm:prSet>
      <dgm:spPr/>
    </dgm:pt>
    <dgm:pt modelId="{0CFF63CA-DFCF-4D3D-B561-7F8F2CFBE26D}" type="pres">
      <dgm:prSet presAssocID="{CE67C699-3711-4112-9C2F-62166A66258C}" presName="desTx" presStyleLbl="revTx" presStyleIdx="4" presStyleCnt="5">
        <dgm:presLayoutVars>
          <dgm:chMax val="0"/>
          <dgm:chPref val="0"/>
          <dgm:bulletEnabled val="1"/>
        </dgm:presLayoutVars>
      </dgm:prSet>
      <dgm:spPr/>
    </dgm:pt>
    <dgm:pt modelId="{7387B860-94A3-4747-8FB9-A533F536B53E}" type="pres">
      <dgm:prSet presAssocID="{CE67C699-3711-4112-9C2F-62166A66258C}" presName="EmptyPlaceHolder" presStyleCnt="0"/>
      <dgm:spPr/>
    </dgm:pt>
  </dgm:ptLst>
  <dgm:cxnLst>
    <dgm:cxn modelId="{43C2AC03-4F23-4EE0-8C9B-D4B6D3B9604C}" srcId="{FF68E4C9-B867-42E1-994C-680DF67DEA25}" destId="{4C024AD5-125A-4F0C-9F17-CB648CECECF3}" srcOrd="0" destOrd="0" parTransId="{990CB336-4E70-4A83-A484-D71E3BF54D41}" sibTransId="{57B6C150-4B89-4EC9-86F1-82A989707168}"/>
    <dgm:cxn modelId="{7799D606-B181-4761-AF0A-CD4554EBEF27}" srcId="{76B2B0B5-48BF-4248-A7E0-DFCC2442A199}" destId="{FCFC5B1E-0E17-4444-BD05-548081AE2C48}" srcOrd="0" destOrd="0" parTransId="{B8625447-6489-4C93-844B-1CAD56F7ABF1}" sibTransId="{26377BE4-2C5B-4F26-BB25-8B2D0064A385}"/>
    <dgm:cxn modelId="{EBBF620E-4247-4CCE-A416-538315D03FE9}" type="presOf" srcId="{F7413371-A9EA-4E06-B9A3-E8F0B367FA2F}" destId="{AC121DDE-1E95-48C7-B629-2210E4E8F977}" srcOrd="0" destOrd="0" presId="urn:microsoft.com/office/officeart/2016/7/layout/AccentHomeChevronProcess"/>
    <dgm:cxn modelId="{959A8618-9AB8-4544-B8D1-4DA6321F07AB}" srcId="{4D35AD09-F8E1-49D4-A62B-8D60847D6226}" destId="{76B2B0B5-48BF-4248-A7E0-DFCC2442A199}" srcOrd="0" destOrd="0" parTransId="{E01C3DCA-128A-47B6-A488-FEB2DC751459}" sibTransId="{24BFC70F-3116-4C14-966D-2E92E0B4D1DE}"/>
    <dgm:cxn modelId="{828B8423-F798-4A4E-A276-58BF1FCAAE0B}" type="presOf" srcId="{C6B6F35A-52CD-4E36-BB21-089684B7C07B}" destId="{AD84FBB3-AD86-43EF-9D0F-67753A9AA6E4}" srcOrd="0" destOrd="0" presId="urn:microsoft.com/office/officeart/2016/7/layout/AccentHomeChevronProcess"/>
    <dgm:cxn modelId="{AD01D72A-5985-492E-950E-43EFF25110D9}" type="presOf" srcId="{8FFC81BE-8CDB-4599-A38E-C94D4C84D2E1}" destId="{CDC1063B-B68E-40C0-9924-E89C3C972D21}" srcOrd="0" destOrd="0" presId="urn:microsoft.com/office/officeart/2016/7/layout/AccentHomeChevronProcess"/>
    <dgm:cxn modelId="{31F7AC36-DA04-4EC8-B6B1-7015AC503235}" srcId="{CE67C699-3711-4112-9C2F-62166A66258C}" destId="{B631FEBE-C11C-4E62-BCD8-1E38DDEB152D}" srcOrd="0" destOrd="0" parTransId="{64F05192-60A3-4475-87E7-36A15572BEBA}" sibTransId="{B6124655-E0B0-4E63-A4B5-C0B77CF61649}"/>
    <dgm:cxn modelId="{3E43F83C-73DE-4B17-BFA5-F0203BB24210}" type="presOf" srcId="{B631FEBE-C11C-4E62-BCD8-1E38DDEB152D}" destId="{0CFF63CA-DFCF-4D3D-B561-7F8F2CFBE26D}" srcOrd="0" destOrd="0" presId="urn:microsoft.com/office/officeart/2016/7/layout/AccentHomeChevronProcess"/>
    <dgm:cxn modelId="{2EEF855D-ABF0-43F6-8516-37E5569F0279}" type="presOf" srcId="{4D35AD09-F8E1-49D4-A62B-8D60847D6226}" destId="{0D44FC2F-DA17-4B44-9337-7C6F7E9D0F41}" srcOrd="0" destOrd="0" presId="urn:microsoft.com/office/officeart/2016/7/layout/AccentHomeChevronProcess"/>
    <dgm:cxn modelId="{C57F5443-1433-4B45-9731-334C173ABB5F}" type="presOf" srcId="{FF68E4C9-B867-42E1-994C-680DF67DEA25}" destId="{D02D8306-EACF-45C4-81BA-8AFB33D37B3B}" srcOrd="0" destOrd="0" presId="urn:microsoft.com/office/officeart/2016/7/layout/AccentHomeChevronProcess"/>
    <dgm:cxn modelId="{3C595745-B90E-4B59-AC5B-AB1EEED99166}" type="presOf" srcId="{51ED17B0-4258-49C4-B9A3-662D30594F41}" destId="{006AEB03-FE05-4F02-B589-8D42D956E904}" srcOrd="0" destOrd="0" presId="urn:microsoft.com/office/officeart/2016/7/layout/AccentHomeChevronProcess"/>
    <dgm:cxn modelId="{0CACD84A-403A-4A5B-9FC6-114689F371BB}" type="presOf" srcId="{00070BE7-065E-4E65-8557-DA45CACA976C}" destId="{5BF720EF-5D22-4A85-BE5C-B34C903F3185}" srcOrd="0" destOrd="0" presId="urn:microsoft.com/office/officeart/2016/7/layout/AccentHomeChevronProcess"/>
    <dgm:cxn modelId="{B88D1770-C018-44BB-AC8A-4288F4469E8C}" srcId="{89525728-45B8-4FAA-ADE9-93B0802358D5}" destId="{C6B6F35A-52CD-4E36-BB21-089684B7C07B}" srcOrd="0" destOrd="0" parTransId="{B32264CB-52BD-467B-B1AA-1AC621FC212D}" sibTransId="{E2150572-F44B-4FCB-A8F5-7DBBF3A411BC}"/>
    <dgm:cxn modelId="{5C87E850-360A-4D40-9113-F477BA41F322}" srcId="{89525728-45B8-4FAA-ADE9-93B0802358D5}" destId="{F7413371-A9EA-4E06-B9A3-E8F0B367FA2F}" srcOrd="1" destOrd="0" parTransId="{5EC81595-0462-47F0-B99E-77AFC23EF5F4}" sibTransId="{9861DCC4-5791-40DA-8731-BDC14013A5C8}"/>
    <dgm:cxn modelId="{29809351-43D6-4C13-8F1A-3960CB0C6281}" srcId="{8FFC81BE-8CDB-4599-A38E-C94D4C84D2E1}" destId="{C89D3E68-F1BA-4CD1-BFD9-29CFDA35420F}" srcOrd="0" destOrd="0" parTransId="{244A47C4-AAD3-4385-8645-BDC4386BD473}" sibTransId="{8BE934C6-B15C-4B5B-8367-B258E1619DA0}"/>
    <dgm:cxn modelId="{61789A75-EC92-4189-90BA-0D44785EF210}" type="presOf" srcId="{CE67C699-3711-4112-9C2F-62166A66258C}" destId="{676FFE11-B368-4243-9267-2A4092092873}" srcOrd="0" destOrd="0" presId="urn:microsoft.com/office/officeart/2016/7/layout/AccentHomeChevronProcess"/>
    <dgm:cxn modelId="{4E468B78-603B-44A3-A744-80C52A4ABDAC}" srcId="{89525728-45B8-4FAA-ADE9-93B0802358D5}" destId="{51ED17B0-4258-49C4-B9A3-662D30594F41}" srcOrd="2" destOrd="0" parTransId="{96115C40-2BC1-49AF-A5F4-4CFBB416E459}" sibTransId="{A625580E-5CE5-4C64-9D41-04AF46511E1E}"/>
    <dgm:cxn modelId="{F283945A-FBA1-4D68-BA0C-098309C84CEF}" srcId="{89525728-45B8-4FAA-ADE9-93B0802358D5}" destId="{CE67C699-3711-4112-9C2F-62166A66258C}" srcOrd="4" destOrd="0" parTransId="{1B271E19-CB48-4D51-8E9E-53869851F5BF}" sibTransId="{4F32B0C3-BEC4-4445-870D-A74CEBB650B3}"/>
    <dgm:cxn modelId="{99FDFE82-E82E-490A-9064-31EB685E03D5}" srcId="{C6B6F35A-52CD-4E36-BB21-089684B7C07B}" destId="{00070BE7-065E-4E65-8557-DA45CACA976C}" srcOrd="0" destOrd="0" parTransId="{88F3AF6D-A2BD-49A6-B12A-A8521CF873DE}" sibTransId="{02D5C7EC-B101-44F3-A188-70FD961FA644}"/>
    <dgm:cxn modelId="{76DA0D84-F974-416E-AB25-32D161BA8AE0}" type="presOf" srcId="{4C024AD5-125A-4F0C-9F17-CB648CECECF3}" destId="{D02D8306-EACF-45C4-81BA-8AFB33D37B3B}" srcOrd="0" destOrd="1" presId="urn:microsoft.com/office/officeart/2016/7/layout/AccentHomeChevronProcess"/>
    <dgm:cxn modelId="{95EFA597-7B57-413C-A3F7-53BF8DD4C805}" srcId="{F7413371-A9EA-4E06-B9A3-E8F0B367FA2F}" destId="{FF68E4C9-B867-42E1-994C-680DF67DEA25}" srcOrd="0" destOrd="0" parTransId="{64228830-4AFB-4A70-8F28-6568C1838B79}" sibTransId="{75164CC8-628A-487D-8ED3-4D64412684FE}"/>
    <dgm:cxn modelId="{655B059E-4D3A-4299-BFFB-E712B92C9151}" type="presOf" srcId="{FCFC5B1E-0E17-4444-BD05-548081AE2C48}" destId="{4313BF7F-1139-46CB-BE1C-E37BFBBC4192}" srcOrd="0" destOrd="1" presId="urn:microsoft.com/office/officeart/2016/7/layout/AccentHomeChevronProcess"/>
    <dgm:cxn modelId="{ED345CA8-11AB-46FC-98B4-38B5851909F7}" type="presOf" srcId="{CEE18E39-402A-48A8-895F-B36CD1B42D3E}" destId="{0CFF63CA-DFCF-4D3D-B561-7F8F2CFBE26D}" srcOrd="0" destOrd="1" presId="urn:microsoft.com/office/officeart/2016/7/layout/AccentHomeChevronProcess"/>
    <dgm:cxn modelId="{226104BD-ACA0-4C59-9097-243D2FBF006D}" srcId="{00070BE7-065E-4E65-8557-DA45CACA976C}" destId="{1EA771AF-34C4-453A-A6B5-23CBFB71EB83}" srcOrd="0" destOrd="0" parTransId="{FA06F306-B61A-41CC-A902-A0C91AADB402}" sibTransId="{754FD57C-1539-42B3-B0C6-ABBBAB1518A1}"/>
    <dgm:cxn modelId="{23AC9BD0-0232-4FC6-9F43-7389C8924CFF}" type="presOf" srcId="{1EA771AF-34C4-453A-A6B5-23CBFB71EB83}" destId="{5BF720EF-5D22-4A85-BE5C-B34C903F3185}" srcOrd="0" destOrd="1" presId="urn:microsoft.com/office/officeart/2016/7/layout/AccentHomeChevronProcess"/>
    <dgm:cxn modelId="{494F93DF-AD61-4E0F-B1DE-3AF22F2067B7}" srcId="{B631FEBE-C11C-4E62-BCD8-1E38DDEB152D}" destId="{CEE18E39-402A-48A8-895F-B36CD1B42D3E}" srcOrd="0" destOrd="0" parTransId="{F1AEA026-B649-410F-878B-09FB9C256DAB}" sibTransId="{52AD17A5-CC9E-4E9F-ADB6-4D6FEC9736D0}"/>
    <dgm:cxn modelId="{FD4E91E5-C0DC-4E54-B46A-C0810E6F88A2}" srcId="{51ED17B0-4258-49C4-B9A3-662D30594F41}" destId="{8FFC81BE-8CDB-4599-A38E-C94D4C84D2E1}" srcOrd="0" destOrd="0" parTransId="{99BE601D-AA67-4C28-A809-A9BEE0F6A04E}" sibTransId="{CEBFEA25-6E32-4B34-9BB0-A4E56420E17D}"/>
    <dgm:cxn modelId="{AEA98FEA-9AF4-48DE-AFDC-046008D79993}" type="presOf" srcId="{89525728-45B8-4FAA-ADE9-93B0802358D5}" destId="{3795FF01-3DF9-4995-98B8-FE4647F1E1D3}" srcOrd="0" destOrd="0" presId="urn:microsoft.com/office/officeart/2016/7/layout/AccentHomeChevronProcess"/>
    <dgm:cxn modelId="{A3E310F0-C367-46A7-A3E0-8E340F64F995}" type="presOf" srcId="{76B2B0B5-48BF-4248-A7E0-DFCC2442A199}" destId="{4313BF7F-1139-46CB-BE1C-E37BFBBC4192}" srcOrd="0" destOrd="0" presId="urn:microsoft.com/office/officeart/2016/7/layout/AccentHomeChevronProcess"/>
    <dgm:cxn modelId="{B9FC36FB-D190-4379-8949-9E3DB94F79DB}" srcId="{89525728-45B8-4FAA-ADE9-93B0802358D5}" destId="{4D35AD09-F8E1-49D4-A62B-8D60847D6226}" srcOrd="3" destOrd="0" parTransId="{98246A3F-BB4A-43FF-AA81-476A3BF5DC94}" sibTransId="{47072AF9-8ECF-474C-BA26-C3D884D14935}"/>
    <dgm:cxn modelId="{86427DFD-AAA1-4305-AF6D-8E72137AEBEB}" type="presOf" srcId="{C89D3E68-F1BA-4CD1-BFD9-29CFDA35420F}" destId="{CDC1063B-B68E-40C0-9924-E89C3C972D21}" srcOrd="0" destOrd="1" presId="urn:microsoft.com/office/officeart/2016/7/layout/AccentHomeChevronProcess"/>
    <dgm:cxn modelId="{B74F6D7B-7F45-4122-9597-D42D1BFBB3AC}" type="presParOf" srcId="{3795FF01-3DF9-4995-98B8-FE4647F1E1D3}" destId="{6717ED7C-B961-4E48-9361-07F1F4EC07B0}" srcOrd="0" destOrd="0" presId="urn:microsoft.com/office/officeart/2016/7/layout/AccentHomeChevronProcess"/>
    <dgm:cxn modelId="{7545FE1A-0B60-40D0-A4FE-0B56BB878C27}" type="presParOf" srcId="{6717ED7C-B961-4E48-9361-07F1F4EC07B0}" destId="{1305D212-201E-4BC8-94FB-D9DDD02DA6E3}" srcOrd="0" destOrd="0" presId="urn:microsoft.com/office/officeart/2016/7/layout/AccentHomeChevronProcess"/>
    <dgm:cxn modelId="{DDB1ABB0-C8CA-41B2-BD59-1CDA4C12B3EC}" type="presParOf" srcId="{6717ED7C-B961-4E48-9361-07F1F4EC07B0}" destId="{AD84FBB3-AD86-43EF-9D0F-67753A9AA6E4}" srcOrd="1" destOrd="0" presId="urn:microsoft.com/office/officeart/2016/7/layout/AccentHomeChevronProcess"/>
    <dgm:cxn modelId="{095455A7-B5FD-4E55-9BA7-EFC685E0950E}" type="presParOf" srcId="{6717ED7C-B961-4E48-9361-07F1F4EC07B0}" destId="{5BF720EF-5D22-4A85-BE5C-B34C903F3185}" srcOrd="2" destOrd="0" presId="urn:microsoft.com/office/officeart/2016/7/layout/AccentHomeChevronProcess"/>
    <dgm:cxn modelId="{23084C32-8B60-42C9-832E-AFBCA3E514FB}" type="presParOf" srcId="{6717ED7C-B961-4E48-9361-07F1F4EC07B0}" destId="{D32D42EC-BBF7-47E6-8FDF-0BDC8C44E1FF}" srcOrd="3" destOrd="0" presId="urn:microsoft.com/office/officeart/2016/7/layout/AccentHomeChevronProcess"/>
    <dgm:cxn modelId="{A387B6E5-1D31-40FA-A4F9-D29FEB2091EE}" type="presParOf" srcId="{3795FF01-3DF9-4995-98B8-FE4647F1E1D3}" destId="{2B68ECA3-7176-4446-AE0B-39342BC69920}" srcOrd="1" destOrd="0" presId="urn:microsoft.com/office/officeart/2016/7/layout/AccentHomeChevronProcess"/>
    <dgm:cxn modelId="{C61BE9AB-AD54-4E7D-8804-313BC44C0A7F}" type="presParOf" srcId="{3795FF01-3DF9-4995-98B8-FE4647F1E1D3}" destId="{C50F0F80-5D77-47F8-93E7-A5C2CDA2EFEE}" srcOrd="2" destOrd="0" presId="urn:microsoft.com/office/officeart/2016/7/layout/AccentHomeChevronProcess"/>
    <dgm:cxn modelId="{B960002F-C77E-4B0D-95E8-52FB9C2F592B}" type="presParOf" srcId="{C50F0F80-5D77-47F8-93E7-A5C2CDA2EFEE}" destId="{1732D9F9-5152-45FA-B530-6FB7F399AC95}" srcOrd="0" destOrd="0" presId="urn:microsoft.com/office/officeart/2016/7/layout/AccentHomeChevronProcess"/>
    <dgm:cxn modelId="{CA9792A8-A16C-4D70-9C23-5FCE03FF7457}" type="presParOf" srcId="{C50F0F80-5D77-47F8-93E7-A5C2CDA2EFEE}" destId="{AC121DDE-1E95-48C7-B629-2210E4E8F977}" srcOrd="1" destOrd="0" presId="urn:microsoft.com/office/officeart/2016/7/layout/AccentHomeChevronProcess"/>
    <dgm:cxn modelId="{15578571-E402-42EA-89F4-88F992FFBDD9}" type="presParOf" srcId="{C50F0F80-5D77-47F8-93E7-A5C2CDA2EFEE}" destId="{D02D8306-EACF-45C4-81BA-8AFB33D37B3B}" srcOrd="2" destOrd="0" presId="urn:microsoft.com/office/officeart/2016/7/layout/AccentHomeChevronProcess"/>
    <dgm:cxn modelId="{C6E12CF1-E718-4D21-85B5-39F90C2B6003}" type="presParOf" srcId="{C50F0F80-5D77-47F8-93E7-A5C2CDA2EFEE}" destId="{73E46075-5AEA-4333-8B17-7834E8FE217D}" srcOrd="3" destOrd="0" presId="urn:microsoft.com/office/officeart/2016/7/layout/AccentHomeChevronProcess"/>
    <dgm:cxn modelId="{1929E22B-C19B-466F-AFFD-F06130F98D15}" type="presParOf" srcId="{3795FF01-3DF9-4995-98B8-FE4647F1E1D3}" destId="{4F558A66-8F28-426F-8AE2-3E9FA7845EB8}" srcOrd="3" destOrd="0" presId="urn:microsoft.com/office/officeart/2016/7/layout/AccentHomeChevronProcess"/>
    <dgm:cxn modelId="{F88DF19F-CD5A-41ED-BA32-DA4EC328B99E}" type="presParOf" srcId="{3795FF01-3DF9-4995-98B8-FE4647F1E1D3}" destId="{B60A4948-7D76-4704-9850-0B9AE5FD17C5}" srcOrd="4" destOrd="0" presId="urn:microsoft.com/office/officeart/2016/7/layout/AccentHomeChevronProcess"/>
    <dgm:cxn modelId="{A7999588-E050-4601-9C7A-54EB3049347B}" type="presParOf" srcId="{B60A4948-7D76-4704-9850-0B9AE5FD17C5}" destId="{E58FFA27-9659-4ADF-BF78-34A55BCB72C6}" srcOrd="0" destOrd="0" presId="urn:microsoft.com/office/officeart/2016/7/layout/AccentHomeChevronProcess"/>
    <dgm:cxn modelId="{F1167CC0-34F2-4B99-A63C-BB0FC8AFF2AE}" type="presParOf" srcId="{B60A4948-7D76-4704-9850-0B9AE5FD17C5}" destId="{006AEB03-FE05-4F02-B589-8D42D956E904}" srcOrd="1" destOrd="0" presId="urn:microsoft.com/office/officeart/2016/7/layout/AccentHomeChevronProcess"/>
    <dgm:cxn modelId="{EEB629F9-6F0F-4592-B2D6-BB8531E20FC6}" type="presParOf" srcId="{B60A4948-7D76-4704-9850-0B9AE5FD17C5}" destId="{CDC1063B-B68E-40C0-9924-E89C3C972D21}" srcOrd="2" destOrd="0" presId="urn:microsoft.com/office/officeart/2016/7/layout/AccentHomeChevronProcess"/>
    <dgm:cxn modelId="{0BAB904C-33A4-4EFA-BD61-816B24638B73}" type="presParOf" srcId="{B60A4948-7D76-4704-9850-0B9AE5FD17C5}" destId="{78D6E1A4-424A-48EB-8FD2-39449C2C1C3E}" srcOrd="3" destOrd="0" presId="urn:microsoft.com/office/officeart/2016/7/layout/AccentHomeChevronProcess"/>
    <dgm:cxn modelId="{998C6715-7108-4D32-BCFC-A32943C075F9}" type="presParOf" srcId="{3795FF01-3DF9-4995-98B8-FE4647F1E1D3}" destId="{64D9FB29-4F9E-4B1F-ADE4-19D26D321E80}" srcOrd="5" destOrd="0" presId="urn:microsoft.com/office/officeart/2016/7/layout/AccentHomeChevronProcess"/>
    <dgm:cxn modelId="{BE99CD54-74B0-465C-8128-A46F36CE7C17}" type="presParOf" srcId="{3795FF01-3DF9-4995-98B8-FE4647F1E1D3}" destId="{03EC1CA9-E95F-4427-BEA0-0DDBB9DBD2A1}" srcOrd="6" destOrd="0" presId="urn:microsoft.com/office/officeart/2016/7/layout/AccentHomeChevronProcess"/>
    <dgm:cxn modelId="{3146AD44-9662-416A-AEFB-6A9163AA24F8}" type="presParOf" srcId="{03EC1CA9-E95F-4427-BEA0-0DDBB9DBD2A1}" destId="{84FA0EAD-FFE7-4647-AE26-9791A2E43E95}" srcOrd="0" destOrd="0" presId="urn:microsoft.com/office/officeart/2016/7/layout/AccentHomeChevronProcess"/>
    <dgm:cxn modelId="{A962C599-EFF2-43D4-B012-B1236B1E5457}" type="presParOf" srcId="{03EC1CA9-E95F-4427-BEA0-0DDBB9DBD2A1}" destId="{0D44FC2F-DA17-4B44-9337-7C6F7E9D0F41}" srcOrd="1" destOrd="0" presId="urn:microsoft.com/office/officeart/2016/7/layout/AccentHomeChevronProcess"/>
    <dgm:cxn modelId="{6DEF8F6E-134E-4A65-83E8-7D0162CD39B3}" type="presParOf" srcId="{03EC1CA9-E95F-4427-BEA0-0DDBB9DBD2A1}" destId="{4313BF7F-1139-46CB-BE1C-E37BFBBC4192}" srcOrd="2" destOrd="0" presId="urn:microsoft.com/office/officeart/2016/7/layout/AccentHomeChevronProcess"/>
    <dgm:cxn modelId="{CD31CBC6-DF46-48D3-A3AC-007ED6E3AF78}" type="presParOf" srcId="{03EC1CA9-E95F-4427-BEA0-0DDBB9DBD2A1}" destId="{E1B1F698-EABE-442F-BF9C-3A5AC12AC55A}" srcOrd="3" destOrd="0" presId="urn:microsoft.com/office/officeart/2016/7/layout/AccentHomeChevronProcess"/>
    <dgm:cxn modelId="{B01B1BA5-3057-44A7-99A6-A5026EFE063A}" type="presParOf" srcId="{3795FF01-3DF9-4995-98B8-FE4647F1E1D3}" destId="{5E007D05-F9AB-47B8-8545-FAA503A96E88}" srcOrd="7" destOrd="0" presId="urn:microsoft.com/office/officeart/2016/7/layout/AccentHomeChevronProcess"/>
    <dgm:cxn modelId="{B032A6D6-3EFD-420C-9D5F-0F9E960BBD0F}" type="presParOf" srcId="{3795FF01-3DF9-4995-98B8-FE4647F1E1D3}" destId="{403420CB-7AF1-428E-B086-177E492B6AFC}" srcOrd="8" destOrd="0" presId="urn:microsoft.com/office/officeart/2016/7/layout/AccentHomeChevronProcess"/>
    <dgm:cxn modelId="{6A55E746-8E7A-4B78-9DBA-C3A0D738CCB5}" type="presParOf" srcId="{403420CB-7AF1-428E-B086-177E492B6AFC}" destId="{60849E41-2C7D-40BF-9E1A-E66C42BCDEB0}" srcOrd="0" destOrd="0" presId="urn:microsoft.com/office/officeart/2016/7/layout/AccentHomeChevronProcess"/>
    <dgm:cxn modelId="{1A854EF3-49E8-4CA0-841F-04E7C7A07B71}" type="presParOf" srcId="{403420CB-7AF1-428E-B086-177E492B6AFC}" destId="{676FFE11-B368-4243-9267-2A4092092873}" srcOrd="1" destOrd="0" presId="urn:microsoft.com/office/officeart/2016/7/layout/AccentHomeChevronProcess"/>
    <dgm:cxn modelId="{7C51EABC-0F50-44B5-B582-12A7E85F4F65}" type="presParOf" srcId="{403420CB-7AF1-428E-B086-177E492B6AFC}" destId="{0CFF63CA-DFCF-4D3D-B561-7F8F2CFBE26D}" srcOrd="2" destOrd="0" presId="urn:microsoft.com/office/officeart/2016/7/layout/AccentHomeChevronProcess"/>
    <dgm:cxn modelId="{ECE45100-FCDD-45D7-93EB-28308C710F6C}" type="presParOf" srcId="{403420CB-7AF1-428E-B086-177E492B6AFC}" destId="{7387B860-94A3-4747-8FB9-A533F536B53E}"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525728-45B8-4FAA-ADE9-93B0802358D5}"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C6B6F35A-52CD-4E36-BB21-089684B7C07B}">
      <dgm:prSet/>
      <dgm:spPr/>
      <dgm:t>
        <a:bodyPr/>
        <a:lstStyle/>
        <a:p>
          <a:r>
            <a:rPr lang="en-US"/>
            <a:t>Milestone #1</a:t>
          </a:r>
        </a:p>
      </dgm:t>
    </dgm:pt>
    <dgm:pt modelId="{B32264CB-52BD-467B-B1AA-1AC621FC212D}" type="parTrans" cxnId="{B88D1770-C018-44BB-AC8A-4288F4469E8C}">
      <dgm:prSet/>
      <dgm:spPr/>
      <dgm:t>
        <a:bodyPr/>
        <a:lstStyle/>
        <a:p>
          <a:endParaRPr lang="en-US"/>
        </a:p>
      </dgm:t>
    </dgm:pt>
    <dgm:pt modelId="{E2150572-F44B-4FCB-A8F5-7DBBF3A411BC}" type="sibTrans" cxnId="{B88D1770-C018-44BB-AC8A-4288F4469E8C}">
      <dgm:prSet/>
      <dgm:spPr/>
      <dgm:t>
        <a:bodyPr/>
        <a:lstStyle/>
        <a:p>
          <a:endParaRPr lang="en-US"/>
        </a:p>
      </dgm:t>
    </dgm:pt>
    <dgm:pt modelId="{00070BE7-065E-4E65-8557-DA45CACA976C}">
      <dgm:prSet custT="1"/>
      <dgm:spPr/>
      <dgm:t>
        <a:bodyPr/>
        <a:lstStyle/>
        <a:p>
          <a:r>
            <a:rPr lang="en-US" sz="1600"/>
            <a:t>Jane start job placement, has their Initial Placement Plan meeting on February 1, 2022</a:t>
          </a:r>
        </a:p>
      </dgm:t>
    </dgm:pt>
    <dgm:pt modelId="{88F3AF6D-A2BD-49A6-B12A-A8521CF873DE}" type="parTrans" cxnId="{99FDFE82-E82E-490A-9064-31EB685E03D5}">
      <dgm:prSet/>
      <dgm:spPr/>
      <dgm:t>
        <a:bodyPr/>
        <a:lstStyle/>
        <a:p>
          <a:endParaRPr lang="en-US"/>
        </a:p>
      </dgm:t>
    </dgm:pt>
    <dgm:pt modelId="{02D5C7EC-B101-44F3-A188-70FD961FA644}" type="sibTrans" cxnId="{99FDFE82-E82E-490A-9064-31EB685E03D5}">
      <dgm:prSet/>
      <dgm:spPr/>
      <dgm:t>
        <a:bodyPr/>
        <a:lstStyle/>
        <a:p>
          <a:endParaRPr lang="en-US"/>
        </a:p>
      </dgm:t>
    </dgm:pt>
    <dgm:pt modelId="{F7413371-A9EA-4E06-B9A3-E8F0B367FA2F}">
      <dgm:prSet/>
      <dgm:spPr/>
      <dgm:t>
        <a:bodyPr/>
        <a:lstStyle/>
        <a:p>
          <a:r>
            <a:rPr lang="en-US"/>
            <a:t>60 day meeting</a:t>
          </a:r>
        </a:p>
      </dgm:t>
    </dgm:pt>
    <dgm:pt modelId="{5EC81595-0462-47F0-B99E-77AFC23EF5F4}" type="parTrans" cxnId="{5C87E850-360A-4D40-9113-F477BA41F322}">
      <dgm:prSet/>
      <dgm:spPr/>
      <dgm:t>
        <a:bodyPr/>
        <a:lstStyle/>
        <a:p>
          <a:endParaRPr lang="en-US"/>
        </a:p>
      </dgm:t>
    </dgm:pt>
    <dgm:pt modelId="{9861DCC4-5791-40DA-8731-BDC14013A5C8}" type="sibTrans" cxnId="{5C87E850-360A-4D40-9113-F477BA41F322}">
      <dgm:prSet/>
      <dgm:spPr/>
      <dgm:t>
        <a:bodyPr/>
        <a:lstStyle/>
        <a:p>
          <a:endParaRPr lang="en-US"/>
        </a:p>
      </dgm:t>
    </dgm:pt>
    <dgm:pt modelId="{FF68E4C9-B867-42E1-994C-680DF67DEA25}">
      <dgm:prSet custT="1"/>
      <dgm:spPr/>
      <dgm:t>
        <a:bodyPr/>
        <a:lstStyle/>
        <a:p>
          <a:r>
            <a:rPr lang="en-US" sz="1600"/>
            <a:t>Jane continues in job search and has a 60-day meeting on April 1, 2022 – agreement to continue with job search</a:t>
          </a:r>
        </a:p>
      </dgm:t>
    </dgm:pt>
    <dgm:pt modelId="{64228830-4AFB-4A70-8F28-6568C1838B79}" type="parTrans" cxnId="{95EFA597-7B57-413C-A3F7-53BF8DD4C805}">
      <dgm:prSet/>
      <dgm:spPr/>
      <dgm:t>
        <a:bodyPr/>
        <a:lstStyle/>
        <a:p>
          <a:endParaRPr lang="en-US"/>
        </a:p>
      </dgm:t>
    </dgm:pt>
    <dgm:pt modelId="{75164CC8-628A-487D-8ED3-4D64412684FE}" type="sibTrans" cxnId="{95EFA597-7B57-413C-A3F7-53BF8DD4C805}">
      <dgm:prSet/>
      <dgm:spPr/>
      <dgm:t>
        <a:bodyPr/>
        <a:lstStyle/>
        <a:p>
          <a:endParaRPr lang="en-US"/>
        </a:p>
      </dgm:t>
    </dgm:pt>
    <dgm:pt modelId="{4C024AD5-125A-4F0C-9F17-CB648CECECF3}">
      <dgm:prSet custT="1"/>
      <dgm:spPr/>
      <dgm:t>
        <a:bodyPr/>
        <a:lstStyle/>
        <a:p>
          <a:r>
            <a:rPr lang="en-US" sz="1600"/>
            <a:t>Partner has submitted Monthly Progress Report (2 reports since Milestone 1)</a:t>
          </a:r>
        </a:p>
      </dgm:t>
    </dgm:pt>
    <dgm:pt modelId="{990CB336-4E70-4A83-A484-D71E3BF54D41}" type="parTrans" cxnId="{43C2AC03-4F23-4EE0-8C9B-D4B6D3B9604C}">
      <dgm:prSet/>
      <dgm:spPr/>
      <dgm:t>
        <a:bodyPr/>
        <a:lstStyle/>
        <a:p>
          <a:endParaRPr lang="en-US"/>
        </a:p>
      </dgm:t>
    </dgm:pt>
    <dgm:pt modelId="{57B6C150-4B89-4EC9-86F1-82A989707168}" type="sibTrans" cxnId="{43C2AC03-4F23-4EE0-8C9B-D4B6D3B9604C}">
      <dgm:prSet/>
      <dgm:spPr/>
      <dgm:t>
        <a:bodyPr/>
        <a:lstStyle/>
        <a:p>
          <a:endParaRPr lang="en-US"/>
        </a:p>
      </dgm:t>
    </dgm:pt>
    <dgm:pt modelId="{51ED17B0-4258-49C4-B9A3-662D30594F41}">
      <dgm:prSet/>
      <dgm:spPr/>
      <dgm:t>
        <a:bodyPr/>
        <a:lstStyle/>
        <a:p>
          <a:r>
            <a:rPr lang="en-US"/>
            <a:t>Milestone #2</a:t>
          </a:r>
        </a:p>
      </dgm:t>
    </dgm:pt>
    <dgm:pt modelId="{96115C40-2BC1-49AF-A5F4-4CFBB416E459}" type="parTrans" cxnId="{4E468B78-603B-44A3-A744-80C52A4ABDAC}">
      <dgm:prSet/>
      <dgm:spPr/>
      <dgm:t>
        <a:bodyPr/>
        <a:lstStyle/>
        <a:p>
          <a:endParaRPr lang="en-US"/>
        </a:p>
      </dgm:t>
    </dgm:pt>
    <dgm:pt modelId="{A625580E-5CE5-4C64-9D41-04AF46511E1E}" type="sibTrans" cxnId="{4E468B78-603B-44A3-A744-80C52A4ABDAC}">
      <dgm:prSet/>
      <dgm:spPr/>
      <dgm:t>
        <a:bodyPr/>
        <a:lstStyle/>
        <a:p>
          <a:endParaRPr lang="en-US"/>
        </a:p>
      </dgm:t>
    </dgm:pt>
    <dgm:pt modelId="{8FFC81BE-8CDB-4599-A38E-C94D4C84D2E1}">
      <dgm:prSet custT="1"/>
      <dgm:spPr/>
      <dgm:t>
        <a:bodyPr/>
        <a:lstStyle/>
        <a:p>
          <a:r>
            <a:rPr lang="en-US" sz="1600"/>
            <a:t>Jane accepts a competitive integrated job and works first shift on April 5, 2022</a:t>
          </a:r>
        </a:p>
      </dgm:t>
    </dgm:pt>
    <dgm:pt modelId="{99BE601D-AA67-4C28-A809-A9BEE0F6A04E}" type="parTrans" cxnId="{FD4E91E5-C0DC-4E54-B46A-C0810E6F88A2}">
      <dgm:prSet/>
      <dgm:spPr/>
      <dgm:t>
        <a:bodyPr/>
        <a:lstStyle/>
        <a:p>
          <a:endParaRPr lang="en-US"/>
        </a:p>
      </dgm:t>
    </dgm:pt>
    <dgm:pt modelId="{CEBFEA25-6E32-4B34-9BB0-A4E56420E17D}" type="sibTrans" cxnId="{FD4E91E5-C0DC-4E54-B46A-C0810E6F88A2}">
      <dgm:prSet/>
      <dgm:spPr/>
      <dgm:t>
        <a:bodyPr/>
        <a:lstStyle/>
        <a:p>
          <a:endParaRPr lang="en-US"/>
        </a:p>
      </dgm:t>
    </dgm:pt>
    <dgm:pt modelId="{4D35AD09-F8E1-49D4-A62B-8D60847D6226}">
      <dgm:prSet/>
      <dgm:spPr/>
      <dgm:t>
        <a:bodyPr/>
        <a:lstStyle/>
        <a:p>
          <a:endParaRPr lang="en-US"/>
        </a:p>
      </dgm:t>
    </dgm:pt>
    <dgm:pt modelId="{98246A3F-BB4A-43FF-AA81-476A3BF5DC94}" type="parTrans" cxnId="{B9FC36FB-D190-4379-8949-9E3DB94F79DB}">
      <dgm:prSet/>
      <dgm:spPr/>
      <dgm:t>
        <a:bodyPr/>
        <a:lstStyle/>
        <a:p>
          <a:endParaRPr lang="en-US"/>
        </a:p>
      </dgm:t>
    </dgm:pt>
    <dgm:pt modelId="{47072AF9-8ECF-474C-BA26-C3D884D14935}" type="sibTrans" cxnId="{B9FC36FB-D190-4379-8949-9E3DB94F79DB}">
      <dgm:prSet/>
      <dgm:spPr/>
      <dgm:t>
        <a:bodyPr/>
        <a:lstStyle/>
        <a:p>
          <a:endParaRPr lang="en-US"/>
        </a:p>
      </dgm:t>
    </dgm:pt>
    <dgm:pt modelId="{76B2B0B5-48BF-4248-A7E0-DFCC2442A199}">
      <dgm:prSet custT="1"/>
      <dgm:spPr/>
      <dgm:t>
        <a:bodyPr/>
        <a:lstStyle/>
        <a:p>
          <a:pPr>
            <a:buNone/>
          </a:pPr>
          <a:r>
            <a:rPr lang="en-US" sz="1600"/>
            <a:t>Jane quits their job on April 15, 2022</a:t>
          </a:r>
        </a:p>
        <a:p>
          <a:pPr>
            <a:buFont typeface="Arial" panose="020B0604020202020204" pitchFamily="34" charset="0"/>
            <a:buNone/>
          </a:pPr>
          <a:r>
            <a:rPr lang="en-US" sz="1600"/>
            <a:t>Partner updates team</a:t>
          </a:r>
        </a:p>
        <a:p>
          <a:pPr>
            <a:buFont typeface="Arial" panose="020B0604020202020204" pitchFamily="34" charset="0"/>
            <a:buNone/>
          </a:pPr>
          <a:r>
            <a:rPr lang="en-US" sz="1600"/>
            <a:t>Agreement to resume job search.</a:t>
          </a:r>
        </a:p>
      </dgm:t>
    </dgm:pt>
    <dgm:pt modelId="{E01C3DCA-128A-47B6-A488-FEB2DC751459}" type="parTrans" cxnId="{959A8618-9AB8-4544-B8D1-4DA6321F07AB}">
      <dgm:prSet/>
      <dgm:spPr/>
      <dgm:t>
        <a:bodyPr/>
        <a:lstStyle/>
        <a:p>
          <a:endParaRPr lang="en-US"/>
        </a:p>
      </dgm:t>
    </dgm:pt>
    <dgm:pt modelId="{24BFC70F-3116-4C14-966D-2E92E0B4D1DE}" type="sibTrans" cxnId="{959A8618-9AB8-4544-B8D1-4DA6321F07AB}">
      <dgm:prSet/>
      <dgm:spPr/>
      <dgm:t>
        <a:bodyPr/>
        <a:lstStyle/>
        <a:p>
          <a:endParaRPr lang="en-US"/>
        </a:p>
      </dgm:t>
    </dgm:pt>
    <dgm:pt modelId="{1EA771AF-34C4-453A-A6B5-23CBFB71EB83}">
      <dgm:prSet custT="1"/>
      <dgm:spPr/>
      <dgm:t>
        <a:bodyPr/>
        <a:lstStyle/>
        <a:p>
          <a:r>
            <a:rPr lang="en-US" sz="1600"/>
            <a:t>Partner submits Placement </a:t>
          </a:r>
          <a:r>
            <a:rPr lang="en-US" sz="1600" b="0"/>
            <a:t>Plan and invoices for </a:t>
          </a:r>
          <a:r>
            <a:rPr lang="en-US" sz="1600" b="0">
              <a:solidFill>
                <a:schemeClr val="tx1"/>
              </a:solidFill>
            </a:rPr>
            <a:t>Milestone 1, $1330</a:t>
          </a:r>
        </a:p>
      </dgm:t>
    </dgm:pt>
    <dgm:pt modelId="{FA06F306-B61A-41CC-A902-A0C91AADB402}" type="parTrans" cxnId="{226104BD-ACA0-4C59-9097-243D2FBF006D}">
      <dgm:prSet/>
      <dgm:spPr/>
      <dgm:t>
        <a:bodyPr/>
        <a:lstStyle/>
        <a:p>
          <a:endParaRPr lang="en-US"/>
        </a:p>
      </dgm:t>
    </dgm:pt>
    <dgm:pt modelId="{754FD57C-1539-42B3-B0C6-ABBBAB1518A1}" type="sibTrans" cxnId="{226104BD-ACA0-4C59-9097-243D2FBF006D}">
      <dgm:prSet/>
      <dgm:spPr/>
      <dgm:t>
        <a:bodyPr/>
        <a:lstStyle/>
        <a:p>
          <a:endParaRPr lang="en-US"/>
        </a:p>
      </dgm:t>
    </dgm:pt>
    <dgm:pt modelId="{C89D3E68-F1BA-4CD1-BFD9-29CFDA35420F}">
      <dgm:prSet custT="1"/>
      <dgm:spPr/>
      <dgm:t>
        <a:bodyPr/>
        <a:lstStyle/>
        <a:p>
          <a:r>
            <a:rPr lang="en-US" sz="1600"/>
            <a:t>Partner has submitted </a:t>
          </a:r>
          <a:r>
            <a:rPr lang="en-US" sz="1600">
              <a:solidFill>
                <a:schemeClr val="tx1"/>
              </a:solidFill>
            </a:rPr>
            <a:t>Monthly Progress Report </a:t>
          </a:r>
          <a:r>
            <a:rPr lang="en-US" sz="1600">
              <a:solidFill>
                <a:schemeClr val="tx1"/>
              </a:solidFill>
              <a:ea typeface="+mn-lt"/>
              <a:cs typeface="+mn-lt"/>
            </a:rPr>
            <a:t>with </a:t>
          </a:r>
          <a:r>
            <a:rPr lang="en-US" sz="1600">
              <a:solidFill>
                <a:schemeClr val="tx1"/>
              </a:solidFill>
            </a:rPr>
            <a:t>Details on Accepted Job Offer information and invoices for</a:t>
          </a:r>
          <a:r>
            <a:rPr lang="en-US" sz="1600" b="0">
              <a:solidFill>
                <a:schemeClr val="tx1"/>
              </a:solidFill>
            </a:rPr>
            <a:t> Milestone 2, $1,200</a:t>
          </a:r>
        </a:p>
      </dgm:t>
    </dgm:pt>
    <dgm:pt modelId="{244A47C4-AAD3-4385-8645-BDC4386BD473}" type="parTrans" cxnId="{29809351-43D6-4C13-8F1A-3960CB0C6281}">
      <dgm:prSet/>
      <dgm:spPr/>
      <dgm:t>
        <a:bodyPr/>
        <a:lstStyle/>
        <a:p>
          <a:endParaRPr lang="en-US"/>
        </a:p>
      </dgm:t>
    </dgm:pt>
    <dgm:pt modelId="{8BE934C6-B15C-4B5B-8367-B258E1619DA0}" type="sibTrans" cxnId="{29809351-43D6-4C13-8F1A-3960CB0C6281}">
      <dgm:prSet/>
      <dgm:spPr/>
      <dgm:t>
        <a:bodyPr/>
        <a:lstStyle/>
        <a:p>
          <a:endParaRPr lang="en-US"/>
        </a:p>
      </dgm:t>
    </dgm:pt>
    <dgm:pt modelId="{69F33D87-F5DA-4769-91B8-AE7BE869A7C1}">
      <dgm:prSet custT="1"/>
      <dgm:spPr/>
      <dgm:t>
        <a:bodyPr/>
        <a:lstStyle/>
        <a:p>
          <a:pPr>
            <a:buFont typeface="Arial" panose="020B0604020202020204" pitchFamily="34" charset="0"/>
            <a:buNone/>
          </a:pPr>
          <a:r>
            <a:rPr lang="en-US" sz="1600"/>
            <a:t>A 60 meeting should be held around June 15, 2022</a:t>
          </a:r>
        </a:p>
      </dgm:t>
    </dgm:pt>
    <dgm:pt modelId="{57543BD2-EDFD-4910-903A-4560B95D138A}" type="parTrans" cxnId="{E4AF78B4-18B9-4782-BF8E-CF4E8CCE61C3}">
      <dgm:prSet/>
      <dgm:spPr/>
      <dgm:t>
        <a:bodyPr/>
        <a:lstStyle/>
        <a:p>
          <a:endParaRPr lang="en-US"/>
        </a:p>
      </dgm:t>
    </dgm:pt>
    <dgm:pt modelId="{03AFB275-F48B-46E7-8B20-239469B2DC54}" type="sibTrans" cxnId="{E4AF78B4-18B9-4782-BF8E-CF4E8CCE61C3}">
      <dgm:prSet/>
      <dgm:spPr/>
      <dgm:t>
        <a:bodyPr/>
        <a:lstStyle/>
        <a:p>
          <a:endParaRPr lang="en-US"/>
        </a:p>
      </dgm:t>
    </dgm:pt>
    <dgm:pt modelId="{3795FF01-3DF9-4995-98B8-FE4647F1E1D3}" type="pres">
      <dgm:prSet presAssocID="{89525728-45B8-4FAA-ADE9-93B0802358D5}" presName="Name0" presStyleCnt="0">
        <dgm:presLayoutVars>
          <dgm:animLvl val="lvl"/>
          <dgm:resizeHandles val="exact"/>
        </dgm:presLayoutVars>
      </dgm:prSet>
      <dgm:spPr/>
    </dgm:pt>
    <dgm:pt modelId="{6717ED7C-B961-4E48-9361-07F1F4EC07B0}" type="pres">
      <dgm:prSet presAssocID="{C6B6F35A-52CD-4E36-BB21-089684B7C07B}" presName="composite" presStyleCnt="0"/>
      <dgm:spPr/>
    </dgm:pt>
    <dgm:pt modelId="{1305D212-201E-4BC8-94FB-D9DDD02DA6E3}" type="pres">
      <dgm:prSet presAssocID="{C6B6F35A-52CD-4E36-BB21-089684B7C07B}" presName="L" presStyleLbl="solidFgAcc1" presStyleIdx="0" presStyleCnt="4">
        <dgm:presLayoutVars>
          <dgm:chMax val="0"/>
          <dgm:chPref val="0"/>
        </dgm:presLayoutVars>
      </dgm:prSet>
      <dgm:spPr/>
    </dgm:pt>
    <dgm:pt modelId="{AD84FBB3-AD86-43EF-9D0F-67753A9AA6E4}" type="pres">
      <dgm:prSet presAssocID="{C6B6F35A-52CD-4E36-BB21-089684B7C07B}" presName="parTx" presStyleLbl="alignNode1" presStyleIdx="0" presStyleCnt="4" custScaleY="105190">
        <dgm:presLayoutVars>
          <dgm:chMax val="0"/>
          <dgm:chPref val="0"/>
          <dgm:bulletEnabled val="1"/>
        </dgm:presLayoutVars>
      </dgm:prSet>
      <dgm:spPr/>
    </dgm:pt>
    <dgm:pt modelId="{5BF720EF-5D22-4A85-BE5C-B34C903F3185}" type="pres">
      <dgm:prSet presAssocID="{C6B6F35A-52CD-4E36-BB21-089684B7C07B}" presName="desTx" presStyleLbl="revTx" presStyleIdx="0" presStyleCnt="4">
        <dgm:presLayoutVars>
          <dgm:chMax val="0"/>
          <dgm:chPref val="0"/>
          <dgm:bulletEnabled val="1"/>
        </dgm:presLayoutVars>
      </dgm:prSet>
      <dgm:spPr/>
    </dgm:pt>
    <dgm:pt modelId="{D32D42EC-BBF7-47E6-8FDF-0BDC8C44E1FF}" type="pres">
      <dgm:prSet presAssocID="{C6B6F35A-52CD-4E36-BB21-089684B7C07B}" presName="EmptyPlaceHolder" presStyleCnt="0"/>
      <dgm:spPr/>
    </dgm:pt>
    <dgm:pt modelId="{2B68ECA3-7176-4446-AE0B-39342BC69920}" type="pres">
      <dgm:prSet presAssocID="{E2150572-F44B-4FCB-A8F5-7DBBF3A411BC}" presName="space" presStyleCnt="0"/>
      <dgm:spPr/>
    </dgm:pt>
    <dgm:pt modelId="{C50F0F80-5D77-47F8-93E7-A5C2CDA2EFEE}" type="pres">
      <dgm:prSet presAssocID="{F7413371-A9EA-4E06-B9A3-E8F0B367FA2F}" presName="composite" presStyleCnt="0"/>
      <dgm:spPr/>
    </dgm:pt>
    <dgm:pt modelId="{1732D9F9-5152-45FA-B530-6FB7F399AC95}" type="pres">
      <dgm:prSet presAssocID="{F7413371-A9EA-4E06-B9A3-E8F0B367FA2F}" presName="L" presStyleLbl="solidFgAcc1" presStyleIdx="1" presStyleCnt="4">
        <dgm:presLayoutVars>
          <dgm:chMax val="0"/>
          <dgm:chPref val="0"/>
        </dgm:presLayoutVars>
      </dgm:prSet>
      <dgm:spPr/>
    </dgm:pt>
    <dgm:pt modelId="{AC121DDE-1E95-48C7-B629-2210E4E8F977}" type="pres">
      <dgm:prSet presAssocID="{F7413371-A9EA-4E06-B9A3-E8F0B367FA2F}" presName="parTx" presStyleLbl="alignNode1" presStyleIdx="1" presStyleCnt="4">
        <dgm:presLayoutVars>
          <dgm:chMax val="0"/>
          <dgm:chPref val="0"/>
          <dgm:bulletEnabled val="1"/>
        </dgm:presLayoutVars>
      </dgm:prSet>
      <dgm:spPr/>
    </dgm:pt>
    <dgm:pt modelId="{D02D8306-EACF-45C4-81BA-8AFB33D37B3B}" type="pres">
      <dgm:prSet presAssocID="{F7413371-A9EA-4E06-B9A3-E8F0B367FA2F}" presName="desTx" presStyleLbl="revTx" presStyleIdx="1" presStyleCnt="4">
        <dgm:presLayoutVars>
          <dgm:chMax val="0"/>
          <dgm:chPref val="0"/>
          <dgm:bulletEnabled val="1"/>
        </dgm:presLayoutVars>
      </dgm:prSet>
      <dgm:spPr/>
    </dgm:pt>
    <dgm:pt modelId="{73E46075-5AEA-4333-8B17-7834E8FE217D}" type="pres">
      <dgm:prSet presAssocID="{F7413371-A9EA-4E06-B9A3-E8F0B367FA2F}" presName="EmptyPlaceHolder" presStyleCnt="0"/>
      <dgm:spPr/>
    </dgm:pt>
    <dgm:pt modelId="{4F558A66-8F28-426F-8AE2-3E9FA7845EB8}" type="pres">
      <dgm:prSet presAssocID="{9861DCC4-5791-40DA-8731-BDC14013A5C8}" presName="space" presStyleCnt="0"/>
      <dgm:spPr/>
    </dgm:pt>
    <dgm:pt modelId="{B60A4948-7D76-4704-9850-0B9AE5FD17C5}" type="pres">
      <dgm:prSet presAssocID="{51ED17B0-4258-49C4-B9A3-662D30594F41}" presName="composite" presStyleCnt="0"/>
      <dgm:spPr/>
    </dgm:pt>
    <dgm:pt modelId="{E58FFA27-9659-4ADF-BF78-34A55BCB72C6}" type="pres">
      <dgm:prSet presAssocID="{51ED17B0-4258-49C4-B9A3-662D30594F41}" presName="L" presStyleLbl="solidFgAcc1" presStyleIdx="2" presStyleCnt="4">
        <dgm:presLayoutVars>
          <dgm:chMax val="0"/>
          <dgm:chPref val="0"/>
        </dgm:presLayoutVars>
      </dgm:prSet>
      <dgm:spPr/>
    </dgm:pt>
    <dgm:pt modelId="{006AEB03-FE05-4F02-B589-8D42D956E904}" type="pres">
      <dgm:prSet presAssocID="{51ED17B0-4258-49C4-B9A3-662D30594F41}" presName="parTx" presStyleLbl="alignNode1" presStyleIdx="2" presStyleCnt="4">
        <dgm:presLayoutVars>
          <dgm:chMax val="0"/>
          <dgm:chPref val="0"/>
          <dgm:bulletEnabled val="1"/>
        </dgm:presLayoutVars>
      </dgm:prSet>
      <dgm:spPr/>
    </dgm:pt>
    <dgm:pt modelId="{CDC1063B-B68E-40C0-9924-E89C3C972D21}" type="pres">
      <dgm:prSet presAssocID="{51ED17B0-4258-49C4-B9A3-662D30594F41}" presName="desTx" presStyleLbl="revTx" presStyleIdx="2" presStyleCnt="4">
        <dgm:presLayoutVars>
          <dgm:chMax val="0"/>
          <dgm:chPref val="0"/>
          <dgm:bulletEnabled val="1"/>
        </dgm:presLayoutVars>
      </dgm:prSet>
      <dgm:spPr/>
    </dgm:pt>
    <dgm:pt modelId="{78D6E1A4-424A-48EB-8FD2-39449C2C1C3E}" type="pres">
      <dgm:prSet presAssocID="{51ED17B0-4258-49C4-B9A3-662D30594F41}" presName="EmptyPlaceHolder" presStyleCnt="0"/>
      <dgm:spPr/>
    </dgm:pt>
    <dgm:pt modelId="{64D9FB29-4F9E-4B1F-ADE4-19D26D321E80}" type="pres">
      <dgm:prSet presAssocID="{A625580E-5CE5-4C64-9D41-04AF46511E1E}" presName="space" presStyleCnt="0"/>
      <dgm:spPr/>
    </dgm:pt>
    <dgm:pt modelId="{03EC1CA9-E95F-4427-BEA0-0DDBB9DBD2A1}" type="pres">
      <dgm:prSet presAssocID="{4D35AD09-F8E1-49D4-A62B-8D60847D6226}" presName="composite" presStyleCnt="0"/>
      <dgm:spPr/>
    </dgm:pt>
    <dgm:pt modelId="{84FA0EAD-FFE7-4647-AE26-9791A2E43E95}" type="pres">
      <dgm:prSet presAssocID="{4D35AD09-F8E1-49D4-A62B-8D60847D6226}" presName="L" presStyleLbl="solidFgAcc1" presStyleIdx="3" presStyleCnt="4">
        <dgm:presLayoutVars>
          <dgm:chMax val="0"/>
          <dgm:chPref val="0"/>
        </dgm:presLayoutVars>
      </dgm:prSet>
      <dgm:spPr/>
    </dgm:pt>
    <dgm:pt modelId="{0D44FC2F-DA17-4B44-9337-7C6F7E9D0F41}" type="pres">
      <dgm:prSet presAssocID="{4D35AD09-F8E1-49D4-A62B-8D60847D6226}" presName="parTx" presStyleLbl="alignNode1" presStyleIdx="3" presStyleCnt="4">
        <dgm:presLayoutVars>
          <dgm:chMax val="0"/>
          <dgm:chPref val="0"/>
          <dgm:bulletEnabled val="1"/>
        </dgm:presLayoutVars>
      </dgm:prSet>
      <dgm:spPr/>
    </dgm:pt>
    <dgm:pt modelId="{4313BF7F-1139-46CB-BE1C-E37BFBBC4192}" type="pres">
      <dgm:prSet presAssocID="{4D35AD09-F8E1-49D4-A62B-8D60847D6226}" presName="desTx" presStyleLbl="revTx" presStyleIdx="3" presStyleCnt="4">
        <dgm:presLayoutVars>
          <dgm:chMax val="0"/>
          <dgm:chPref val="0"/>
          <dgm:bulletEnabled val="1"/>
        </dgm:presLayoutVars>
      </dgm:prSet>
      <dgm:spPr/>
    </dgm:pt>
    <dgm:pt modelId="{E1B1F698-EABE-442F-BF9C-3A5AC12AC55A}" type="pres">
      <dgm:prSet presAssocID="{4D35AD09-F8E1-49D4-A62B-8D60847D6226}" presName="EmptyPlaceHolder" presStyleCnt="0"/>
      <dgm:spPr/>
    </dgm:pt>
  </dgm:ptLst>
  <dgm:cxnLst>
    <dgm:cxn modelId="{43C2AC03-4F23-4EE0-8C9B-D4B6D3B9604C}" srcId="{FF68E4C9-B867-42E1-994C-680DF67DEA25}" destId="{4C024AD5-125A-4F0C-9F17-CB648CECECF3}" srcOrd="0" destOrd="0" parTransId="{990CB336-4E70-4A83-A484-D71E3BF54D41}" sibTransId="{57B6C150-4B89-4EC9-86F1-82A989707168}"/>
    <dgm:cxn modelId="{EBBF620E-4247-4CCE-A416-538315D03FE9}" type="presOf" srcId="{F7413371-A9EA-4E06-B9A3-E8F0B367FA2F}" destId="{AC121DDE-1E95-48C7-B629-2210E4E8F977}" srcOrd="0" destOrd="0" presId="urn:microsoft.com/office/officeart/2016/7/layout/AccentHomeChevronProcess"/>
    <dgm:cxn modelId="{959A8618-9AB8-4544-B8D1-4DA6321F07AB}" srcId="{4D35AD09-F8E1-49D4-A62B-8D60847D6226}" destId="{76B2B0B5-48BF-4248-A7E0-DFCC2442A199}" srcOrd="0" destOrd="0" parTransId="{E01C3DCA-128A-47B6-A488-FEB2DC751459}" sibTransId="{24BFC70F-3116-4C14-966D-2E92E0B4D1DE}"/>
    <dgm:cxn modelId="{828B8423-F798-4A4E-A276-58BF1FCAAE0B}" type="presOf" srcId="{C6B6F35A-52CD-4E36-BB21-089684B7C07B}" destId="{AD84FBB3-AD86-43EF-9D0F-67753A9AA6E4}" srcOrd="0" destOrd="0" presId="urn:microsoft.com/office/officeart/2016/7/layout/AccentHomeChevronProcess"/>
    <dgm:cxn modelId="{AD01D72A-5985-492E-950E-43EFF25110D9}" type="presOf" srcId="{8FFC81BE-8CDB-4599-A38E-C94D4C84D2E1}" destId="{CDC1063B-B68E-40C0-9924-E89C3C972D21}" srcOrd="0" destOrd="0" presId="urn:microsoft.com/office/officeart/2016/7/layout/AccentHomeChevronProcess"/>
    <dgm:cxn modelId="{2EEF855D-ABF0-43F6-8516-37E5569F0279}" type="presOf" srcId="{4D35AD09-F8E1-49D4-A62B-8D60847D6226}" destId="{0D44FC2F-DA17-4B44-9337-7C6F7E9D0F41}" srcOrd="0" destOrd="0" presId="urn:microsoft.com/office/officeart/2016/7/layout/AccentHomeChevronProcess"/>
    <dgm:cxn modelId="{C57F5443-1433-4B45-9731-334C173ABB5F}" type="presOf" srcId="{FF68E4C9-B867-42E1-994C-680DF67DEA25}" destId="{D02D8306-EACF-45C4-81BA-8AFB33D37B3B}" srcOrd="0" destOrd="0" presId="urn:microsoft.com/office/officeart/2016/7/layout/AccentHomeChevronProcess"/>
    <dgm:cxn modelId="{3C595745-B90E-4B59-AC5B-AB1EEED99166}" type="presOf" srcId="{51ED17B0-4258-49C4-B9A3-662D30594F41}" destId="{006AEB03-FE05-4F02-B589-8D42D956E904}" srcOrd="0" destOrd="0" presId="urn:microsoft.com/office/officeart/2016/7/layout/AccentHomeChevronProcess"/>
    <dgm:cxn modelId="{0CACD84A-403A-4A5B-9FC6-114689F371BB}" type="presOf" srcId="{00070BE7-065E-4E65-8557-DA45CACA976C}" destId="{5BF720EF-5D22-4A85-BE5C-B34C903F3185}" srcOrd="0" destOrd="0" presId="urn:microsoft.com/office/officeart/2016/7/layout/AccentHomeChevronProcess"/>
    <dgm:cxn modelId="{B88D1770-C018-44BB-AC8A-4288F4469E8C}" srcId="{89525728-45B8-4FAA-ADE9-93B0802358D5}" destId="{C6B6F35A-52CD-4E36-BB21-089684B7C07B}" srcOrd="0" destOrd="0" parTransId="{B32264CB-52BD-467B-B1AA-1AC621FC212D}" sibTransId="{E2150572-F44B-4FCB-A8F5-7DBBF3A411BC}"/>
    <dgm:cxn modelId="{5C87E850-360A-4D40-9113-F477BA41F322}" srcId="{89525728-45B8-4FAA-ADE9-93B0802358D5}" destId="{F7413371-A9EA-4E06-B9A3-E8F0B367FA2F}" srcOrd="1" destOrd="0" parTransId="{5EC81595-0462-47F0-B99E-77AFC23EF5F4}" sibTransId="{9861DCC4-5791-40DA-8731-BDC14013A5C8}"/>
    <dgm:cxn modelId="{29809351-43D6-4C13-8F1A-3960CB0C6281}" srcId="{8FFC81BE-8CDB-4599-A38E-C94D4C84D2E1}" destId="{C89D3E68-F1BA-4CD1-BFD9-29CFDA35420F}" srcOrd="0" destOrd="0" parTransId="{244A47C4-AAD3-4385-8645-BDC4386BD473}" sibTransId="{8BE934C6-B15C-4B5B-8367-B258E1619DA0}"/>
    <dgm:cxn modelId="{70614758-3A05-4350-A059-2B5F7ACA809E}" type="presOf" srcId="{69F33D87-F5DA-4769-91B8-AE7BE869A7C1}" destId="{4313BF7F-1139-46CB-BE1C-E37BFBBC4192}" srcOrd="0" destOrd="1" presId="urn:microsoft.com/office/officeart/2016/7/layout/AccentHomeChevronProcess"/>
    <dgm:cxn modelId="{4E468B78-603B-44A3-A744-80C52A4ABDAC}" srcId="{89525728-45B8-4FAA-ADE9-93B0802358D5}" destId="{51ED17B0-4258-49C4-B9A3-662D30594F41}" srcOrd="2" destOrd="0" parTransId="{96115C40-2BC1-49AF-A5F4-4CFBB416E459}" sibTransId="{A625580E-5CE5-4C64-9D41-04AF46511E1E}"/>
    <dgm:cxn modelId="{99FDFE82-E82E-490A-9064-31EB685E03D5}" srcId="{C6B6F35A-52CD-4E36-BB21-089684B7C07B}" destId="{00070BE7-065E-4E65-8557-DA45CACA976C}" srcOrd="0" destOrd="0" parTransId="{88F3AF6D-A2BD-49A6-B12A-A8521CF873DE}" sibTransId="{02D5C7EC-B101-44F3-A188-70FD961FA644}"/>
    <dgm:cxn modelId="{76DA0D84-F974-416E-AB25-32D161BA8AE0}" type="presOf" srcId="{4C024AD5-125A-4F0C-9F17-CB648CECECF3}" destId="{D02D8306-EACF-45C4-81BA-8AFB33D37B3B}" srcOrd="0" destOrd="1" presId="urn:microsoft.com/office/officeart/2016/7/layout/AccentHomeChevronProcess"/>
    <dgm:cxn modelId="{95EFA597-7B57-413C-A3F7-53BF8DD4C805}" srcId="{F7413371-A9EA-4E06-B9A3-E8F0B367FA2F}" destId="{FF68E4C9-B867-42E1-994C-680DF67DEA25}" srcOrd="0" destOrd="0" parTransId="{64228830-4AFB-4A70-8F28-6568C1838B79}" sibTransId="{75164CC8-628A-487D-8ED3-4D64412684FE}"/>
    <dgm:cxn modelId="{E4AF78B4-18B9-4782-BF8E-CF4E8CCE61C3}" srcId="{4D35AD09-F8E1-49D4-A62B-8D60847D6226}" destId="{69F33D87-F5DA-4769-91B8-AE7BE869A7C1}" srcOrd="1" destOrd="0" parTransId="{57543BD2-EDFD-4910-903A-4560B95D138A}" sibTransId="{03AFB275-F48B-46E7-8B20-239469B2DC54}"/>
    <dgm:cxn modelId="{226104BD-ACA0-4C59-9097-243D2FBF006D}" srcId="{00070BE7-065E-4E65-8557-DA45CACA976C}" destId="{1EA771AF-34C4-453A-A6B5-23CBFB71EB83}" srcOrd="0" destOrd="0" parTransId="{FA06F306-B61A-41CC-A902-A0C91AADB402}" sibTransId="{754FD57C-1539-42B3-B0C6-ABBBAB1518A1}"/>
    <dgm:cxn modelId="{23AC9BD0-0232-4FC6-9F43-7389C8924CFF}" type="presOf" srcId="{1EA771AF-34C4-453A-A6B5-23CBFB71EB83}" destId="{5BF720EF-5D22-4A85-BE5C-B34C903F3185}" srcOrd="0" destOrd="1" presId="urn:microsoft.com/office/officeart/2016/7/layout/AccentHomeChevronProcess"/>
    <dgm:cxn modelId="{FD4E91E5-C0DC-4E54-B46A-C0810E6F88A2}" srcId="{51ED17B0-4258-49C4-B9A3-662D30594F41}" destId="{8FFC81BE-8CDB-4599-A38E-C94D4C84D2E1}" srcOrd="0" destOrd="0" parTransId="{99BE601D-AA67-4C28-A809-A9BEE0F6A04E}" sibTransId="{CEBFEA25-6E32-4B34-9BB0-A4E56420E17D}"/>
    <dgm:cxn modelId="{AEA98FEA-9AF4-48DE-AFDC-046008D79993}" type="presOf" srcId="{89525728-45B8-4FAA-ADE9-93B0802358D5}" destId="{3795FF01-3DF9-4995-98B8-FE4647F1E1D3}" srcOrd="0" destOrd="0" presId="urn:microsoft.com/office/officeart/2016/7/layout/AccentHomeChevronProcess"/>
    <dgm:cxn modelId="{A3E310F0-C367-46A7-A3E0-8E340F64F995}" type="presOf" srcId="{76B2B0B5-48BF-4248-A7E0-DFCC2442A199}" destId="{4313BF7F-1139-46CB-BE1C-E37BFBBC4192}" srcOrd="0" destOrd="0" presId="urn:microsoft.com/office/officeart/2016/7/layout/AccentHomeChevronProcess"/>
    <dgm:cxn modelId="{B9FC36FB-D190-4379-8949-9E3DB94F79DB}" srcId="{89525728-45B8-4FAA-ADE9-93B0802358D5}" destId="{4D35AD09-F8E1-49D4-A62B-8D60847D6226}" srcOrd="3" destOrd="0" parTransId="{98246A3F-BB4A-43FF-AA81-476A3BF5DC94}" sibTransId="{47072AF9-8ECF-474C-BA26-C3D884D14935}"/>
    <dgm:cxn modelId="{86427DFD-AAA1-4305-AF6D-8E72137AEBEB}" type="presOf" srcId="{C89D3E68-F1BA-4CD1-BFD9-29CFDA35420F}" destId="{CDC1063B-B68E-40C0-9924-E89C3C972D21}" srcOrd="0" destOrd="1" presId="urn:microsoft.com/office/officeart/2016/7/layout/AccentHomeChevronProcess"/>
    <dgm:cxn modelId="{B74F6D7B-7F45-4122-9597-D42D1BFBB3AC}" type="presParOf" srcId="{3795FF01-3DF9-4995-98B8-FE4647F1E1D3}" destId="{6717ED7C-B961-4E48-9361-07F1F4EC07B0}" srcOrd="0" destOrd="0" presId="urn:microsoft.com/office/officeart/2016/7/layout/AccentHomeChevronProcess"/>
    <dgm:cxn modelId="{7545FE1A-0B60-40D0-A4FE-0B56BB878C27}" type="presParOf" srcId="{6717ED7C-B961-4E48-9361-07F1F4EC07B0}" destId="{1305D212-201E-4BC8-94FB-D9DDD02DA6E3}" srcOrd="0" destOrd="0" presId="urn:microsoft.com/office/officeart/2016/7/layout/AccentHomeChevronProcess"/>
    <dgm:cxn modelId="{DDB1ABB0-C8CA-41B2-BD59-1CDA4C12B3EC}" type="presParOf" srcId="{6717ED7C-B961-4E48-9361-07F1F4EC07B0}" destId="{AD84FBB3-AD86-43EF-9D0F-67753A9AA6E4}" srcOrd="1" destOrd="0" presId="urn:microsoft.com/office/officeart/2016/7/layout/AccentHomeChevronProcess"/>
    <dgm:cxn modelId="{095455A7-B5FD-4E55-9BA7-EFC685E0950E}" type="presParOf" srcId="{6717ED7C-B961-4E48-9361-07F1F4EC07B0}" destId="{5BF720EF-5D22-4A85-BE5C-B34C903F3185}" srcOrd="2" destOrd="0" presId="urn:microsoft.com/office/officeart/2016/7/layout/AccentHomeChevronProcess"/>
    <dgm:cxn modelId="{23084C32-8B60-42C9-832E-AFBCA3E514FB}" type="presParOf" srcId="{6717ED7C-B961-4E48-9361-07F1F4EC07B0}" destId="{D32D42EC-BBF7-47E6-8FDF-0BDC8C44E1FF}" srcOrd="3" destOrd="0" presId="urn:microsoft.com/office/officeart/2016/7/layout/AccentHomeChevronProcess"/>
    <dgm:cxn modelId="{A387B6E5-1D31-40FA-A4F9-D29FEB2091EE}" type="presParOf" srcId="{3795FF01-3DF9-4995-98B8-FE4647F1E1D3}" destId="{2B68ECA3-7176-4446-AE0B-39342BC69920}" srcOrd="1" destOrd="0" presId="urn:microsoft.com/office/officeart/2016/7/layout/AccentHomeChevronProcess"/>
    <dgm:cxn modelId="{C61BE9AB-AD54-4E7D-8804-313BC44C0A7F}" type="presParOf" srcId="{3795FF01-3DF9-4995-98B8-FE4647F1E1D3}" destId="{C50F0F80-5D77-47F8-93E7-A5C2CDA2EFEE}" srcOrd="2" destOrd="0" presId="urn:microsoft.com/office/officeart/2016/7/layout/AccentHomeChevronProcess"/>
    <dgm:cxn modelId="{B960002F-C77E-4B0D-95E8-52FB9C2F592B}" type="presParOf" srcId="{C50F0F80-5D77-47F8-93E7-A5C2CDA2EFEE}" destId="{1732D9F9-5152-45FA-B530-6FB7F399AC95}" srcOrd="0" destOrd="0" presId="urn:microsoft.com/office/officeart/2016/7/layout/AccentHomeChevronProcess"/>
    <dgm:cxn modelId="{CA9792A8-A16C-4D70-9C23-5FCE03FF7457}" type="presParOf" srcId="{C50F0F80-5D77-47F8-93E7-A5C2CDA2EFEE}" destId="{AC121DDE-1E95-48C7-B629-2210E4E8F977}" srcOrd="1" destOrd="0" presId="urn:microsoft.com/office/officeart/2016/7/layout/AccentHomeChevronProcess"/>
    <dgm:cxn modelId="{15578571-E402-42EA-89F4-88F992FFBDD9}" type="presParOf" srcId="{C50F0F80-5D77-47F8-93E7-A5C2CDA2EFEE}" destId="{D02D8306-EACF-45C4-81BA-8AFB33D37B3B}" srcOrd="2" destOrd="0" presId="urn:microsoft.com/office/officeart/2016/7/layout/AccentHomeChevronProcess"/>
    <dgm:cxn modelId="{C6E12CF1-E718-4D21-85B5-39F90C2B6003}" type="presParOf" srcId="{C50F0F80-5D77-47F8-93E7-A5C2CDA2EFEE}" destId="{73E46075-5AEA-4333-8B17-7834E8FE217D}" srcOrd="3" destOrd="0" presId="urn:microsoft.com/office/officeart/2016/7/layout/AccentHomeChevronProcess"/>
    <dgm:cxn modelId="{1929E22B-C19B-466F-AFFD-F06130F98D15}" type="presParOf" srcId="{3795FF01-3DF9-4995-98B8-FE4647F1E1D3}" destId="{4F558A66-8F28-426F-8AE2-3E9FA7845EB8}" srcOrd="3" destOrd="0" presId="urn:microsoft.com/office/officeart/2016/7/layout/AccentHomeChevronProcess"/>
    <dgm:cxn modelId="{F88DF19F-CD5A-41ED-BA32-DA4EC328B99E}" type="presParOf" srcId="{3795FF01-3DF9-4995-98B8-FE4647F1E1D3}" destId="{B60A4948-7D76-4704-9850-0B9AE5FD17C5}" srcOrd="4" destOrd="0" presId="urn:microsoft.com/office/officeart/2016/7/layout/AccentHomeChevronProcess"/>
    <dgm:cxn modelId="{A7999588-E050-4601-9C7A-54EB3049347B}" type="presParOf" srcId="{B60A4948-7D76-4704-9850-0B9AE5FD17C5}" destId="{E58FFA27-9659-4ADF-BF78-34A55BCB72C6}" srcOrd="0" destOrd="0" presId="urn:microsoft.com/office/officeart/2016/7/layout/AccentHomeChevronProcess"/>
    <dgm:cxn modelId="{F1167CC0-34F2-4B99-A63C-BB0FC8AFF2AE}" type="presParOf" srcId="{B60A4948-7D76-4704-9850-0B9AE5FD17C5}" destId="{006AEB03-FE05-4F02-B589-8D42D956E904}" srcOrd="1" destOrd="0" presId="urn:microsoft.com/office/officeart/2016/7/layout/AccentHomeChevronProcess"/>
    <dgm:cxn modelId="{EEB629F9-6F0F-4592-B2D6-BB8531E20FC6}" type="presParOf" srcId="{B60A4948-7D76-4704-9850-0B9AE5FD17C5}" destId="{CDC1063B-B68E-40C0-9924-E89C3C972D21}" srcOrd="2" destOrd="0" presId="urn:microsoft.com/office/officeart/2016/7/layout/AccentHomeChevronProcess"/>
    <dgm:cxn modelId="{0BAB904C-33A4-4EFA-BD61-816B24638B73}" type="presParOf" srcId="{B60A4948-7D76-4704-9850-0B9AE5FD17C5}" destId="{78D6E1A4-424A-48EB-8FD2-39449C2C1C3E}" srcOrd="3" destOrd="0" presId="urn:microsoft.com/office/officeart/2016/7/layout/AccentHomeChevronProcess"/>
    <dgm:cxn modelId="{998C6715-7108-4D32-BCFC-A32943C075F9}" type="presParOf" srcId="{3795FF01-3DF9-4995-98B8-FE4647F1E1D3}" destId="{64D9FB29-4F9E-4B1F-ADE4-19D26D321E80}" srcOrd="5" destOrd="0" presId="urn:microsoft.com/office/officeart/2016/7/layout/AccentHomeChevronProcess"/>
    <dgm:cxn modelId="{BE99CD54-74B0-465C-8128-A46F36CE7C17}" type="presParOf" srcId="{3795FF01-3DF9-4995-98B8-FE4647F1E1D3}" destId="{03EC1CA9-E95F-4427-BEA0-0DDBB9DBD2A1}" srcOrd="6" destOrd="0" presId="urn:microsoft.com/office/officeart/2016/7/layout/AccentHomeChevronProcess"/>
    <dgm:cxn modelId="{3146AD44-9662-416A-AEFB-6A9163AA24F8}" type="presParOf" srcId="{03EC1CA9-E95F-4427-BEA0-0DDBB9DBD2A1}" destId="{84FA0EAD-FFE7-4647-AE26-9791A2E43E95}" srcOrd="0" destOrd="0" presId="urn:microsoft.com/office/officeart/2016/7/layout/AccentHomeChevronProcess"/>
    <dgm:cxn modelId="{A962C599-EFF2-43D4-B012-B1236B1E5457}" type="presParOf" srcId="{03EC1CA9-E95F-4427-BEA0-0DDBB9DBD2A1}" destId="{0D44FC2F-DA17-4B44-9337-7C6F7E9D0F41}" srcOrd="1" destOrd="0" presId="urn:microsoft.com/office/officeart/2016/7/layout/AccentHomeChevronProcess"/>
    <dgm:cxn modelId="{6DEF8F6E-134E-4A65-83E8-7D0162CD39B3}" type="presParOf" srcId="{03EC1CA9-E95F-4427-BEA0-0DDBB9DBD2A1}" destId="{4313BF7F-1139-46CB-BE1C-E37BFBBC4192}" srcOrd="2" destOrd="0" presId="urn:microsoft.com/office/officeart/2016/7/layout/AccentHomeChevronProcess"/>
    <dgm:cxn modelId="{CD31CBC6-DF46-48D3-A3AC-007ED6E3AF78}" type="presParOf" srcId="{03EC1CA9-E95F-4427-BEA0-0DDBB9DBD2A1}" destId="{E1B1F698-EABE-442F-BF9C-3A5AC12AC55A}"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25728-45B8-4FAA-ADE9-93B0802358D5}"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C6B6F35A-52CD-4E36-BB21-089684B7C07B}">
      <dgm:prSet/>
      <dgm:spPr/>
      <dgm:t>
        <a:bodyPr/>
        <a:lstStyle/>
        <a:p>
          <a:r>
            <a:rPr lang="en-US"/>
            <a:t>E1 Milestone</a:t>
          </a:r>
        </a:p>
      </dgm:t>
    </dgm:pt>
    <dgm:pt modelId="{B32264CB-52BD-467B-B1AA-1AC621FC212D}" type="parTrans" cxnId="{B88D1770-C018-44BB-AC8A-4288F4469E8C}">
      <dgm:prSet/>
      <dgm:spPr/>
      <dgm:t>
        <a:bodyPr/>
        <a:lstStyle/>
        <a:p>
          <a:endParaRPr lang="en-US"/>
        </a:p>
      </dgm:t>
    </dgm:pt>
    <dgm:pt modelId="{E2150572-F44B-4FCB-A8F5-7DBBF3A411BC}" type="sibTrans" cxnId="{B88D1770-C018-44BB-AC8A-4288F4469E8C}">
      <dgm:prSet/>
      <dgm:spPr/>
      <dgm:t>
        <a:bodyPr/>
        <a:lstStyle/>
        <a:p>
          <a:endParaRPr lang="en-US"/>
        </a:p>
      </dgm:t>
    </dgm:pt>
    <dgm:pt modelId="{00070BE7-065E-4E65-8557-DA45CACA976C}">
      <dgm:prSet custT="1"/>
      <dgm:spPr/>
      <dgm:t>
        <a:bodyPr/>
        <a:lstStyle/>
        <a:p>
          <a:r>
            <a:rPr lang="en-US" sz="1600"/>
            <a:t>Jane continues job search and is still “in service” at 120-days on June 15, 2022 *no meeting required</a:t>
          </a:r>
        </a:p>
      </dgm:t>
    </dgm:pt>
    <dgm:pt modelId="{88F3AF6D-A2BD-49A6-B12A-A8521CF873DE}" type="parTrans" cxnId="{99FDFE82-E82E-490A-9064-31EB685E03D5}">
      <dgm:prSet/>
      <dgm:spPr/>
      <dgm:t>
        <a:bodyPr/>
        <a:lstStyle/>
        <a:p>
          <a:endParaRPr lang="en-US"/>
        </a:p>
      </dgm:t>
    </dgm:pt>
    <dgm:pt modelId="{02D5C7EC-B101-44F3-A188-70FD961FA644}" type="sibTrans" cxnId="{99FDFE82-E82E-490A-9064-31EB685E03D5}">
      <dgm:prSet/>
      <dgm:spPr/>
      <dgm:t>
        <a:bodyPr/>
        <a:lstStyle/>
        <a:p>
          <a:endParaRPr lang="en-US"/>
        </a:p>
      </dgm:t>
    </dgm:pt>
    <dgm:pt modelId="{F7413371-A9EA-4E06-B9A3-E8F0B367FA2F}">
      <dgm:prSet/>
      <dgm:spPr/>
      <dgm:t>
        <a:bodyPr/>
        <a:lstStyle/>
        <a:p>
          <a:r>
            <a:rPr lang="en-US"/>
            <a:t>60 day meeting</a:t>
          </a:r>
        </a:p>
      </dgm:t>
    </dgm:pt>
    <dgm:pt modelId="{5EC81595-0462-47F0-B99E-77AFC23EF5F4}" type="parTrans" cxnId="{5C87E850-360A-4D40-9113-F477BA41F322}">
      <dgm:prSet/>
      <dgm:spPr/>
      <dgm:t>
        <a:bodyPr/>
        <a:lstStyle/>
        <a:p>
          <a:endParaRPr lang="en-US"/>
        </a:p>
      </dgm:t>
    </dgm:pt>
    <dgm:pt modelId="{9861DCC4-5791-40DA-8731-BDC14013A5C8}" type="sibTrans" cxnId="{5C87E850-360A-4D40-9113-F477BA41F322}">
      <dgm:prSet/>
      <dgm:spPr/>
      <dgm:t>
        <a:bodyPr/>
        <a:lstStyle/>
        <a:p>
          <a:endParaRPr lang="en-US"/>
        </a:p>
      </dgm:t>
    </dgm:pt>
    <dgm:pt modelId="{FF68E4C9-B867-42E1-994C-680DF67DEA25}">
      <dgm:prSet custT="1"/>
      <dgm:spPr/>
      <dgm:t>
        <a:bodyPr/>
        <a:lstStyle/>
        <a:p>
          <a:r>
            <a:rPr lang="en-US" sz="1600"/>
            <a:t>Jane continues in job search and has a 60-day meeting on August 15, 2022 – agreement to continue with job search</a:t>
          </a:r>
        </a:p>
      </dgm:t>
    </dgm:pt>
    <dgm:pt modelId="{64228830-4AFB-4A70-8F28-6568C1838B79}" type="parTrans" cxnId="{95EFA597-7B57-413C-A3F7-53BF8DD4C805}">
      <dgm:prSet/>
      <dgm:spPr/>
      <dgm:t>
        <a:bodyPr/>
        <a:lstStyle/>
        <a:p>
          <a:endParaRPr lang="en-US"/>
        </a:p>
      </dgm:t>
    </dgm:pt>
    <dgm:pt modelId="{75164CC8-628A-487D-8ED3-4D64412684FE}" type="sibTrans" cxnId="{95EFA597-7B57-413C-A3F7-53BF8DD4C805}">
      <dgm:prSet/>
      <dgm:spPr/>
      <dgm:t>
        <a:bodyPr/>
        <a:lstStyle/>
        <a:p>
          <a:endParaRPr lang="en-US"/>
        </a:p>
      </dgm:t>
    </dgm:pt>
    <dgm:pt modelId="{4C024AD5-125A-4F0C-9F17-CB648CECECF3}">
      <dgm:prSet custT="1"/>
      <dgm:spPr/>
      <dgm:t>
        <a:bodyPr/>
        <a:lstStyle/>
        <a:p>
          <a:r>
            <a:rPr lang="en-US" sz="1600"/>
            <a:t>Partner has submitted Monthly Progress Report (4 reports since Milestone 2)</a:t>
          </a:r>
        </a:p>
      </dgm:t>
    </dgm:pt>
    <dgm:pt modelId="{990CB336-4E70-4A83-A484-D71E3BF54D41}" type="parTrans" cxnId="{43C2AC03-4F23-4EE0-8C9B-D4B6D3B9604C}">
      <dgm:prSet/>
      <dgm:spPr/>
      <dgm:t>
        <a:bodyPr/>
        <a:lstStyle/>
        <a:p>
          <a:endParaRPr lang="en-US"/>
        </a:p>
      </dgm:t>
    </dgm:pt>
    <dgm:pt modelId="{57B6C150-4B89-4EC9-86F1-82A989707168}" type="sibTrans" cxnId="{43C2AC03-4F23-4EE0-8C9B-D4B6D3B9604C}">
      <dgm:prSet/>
      <dgm:spPr/>
      <dgm:t>
        <a:bodyPr/>
        <a:lstStyle/>
        <a:p>
          <a:endParaRPr lang="en-US"/>
        </a:p>
      </dgm:t>
    </dgm:pt>
    <dgm:pt modelId="{4D35AD09-F8E1-49D4-A62B-8D60847D6226}">
      <dgm:prSet/>
      <dgm:spPr/>
      <dgm:t>
        <a:bodyPr/>
        <a:lstStyle/>
        <a:p>
          <a:r>
            <a:rPr lang="en-US"/>
            <a:t>No Payment</a:t>
          </a:r>
        </a:p>
      </dgm:t>
    </dgm:pt>
    <dgm:pt modelId="{98246A3F-BB4A-43FF-AA81-476A3BF5DC94}" type="parTrans" cxnId="{B9FC36FB-D190-4379-8949-9E3DB94F79DB}">
      <dgm:prSet/>
      <dgm:spPr/>
      <dgm:t>
        <a:bodyPr/>
        <a:lstStyle/>
        <a:p>
          <a:endParaRPr lang="en-US"/>
        </a:p>
      </dgm:t>
    </dgm:pt>
    <dgm:pt modelId="{47072AF9-8ECF-474C-BA26-C3D884D14935}" type="sibTrans" cxnId="{B9FC36FB-D190-4379-8949-9E3DB94F79DB}">
      <dgm:prSet/>
      <dgm:spPr/>
      <dgm:t>
        <a:bodyPr/>
        <a:lstStyle/>
        <a:p>
          <a:endParaRPr lang="en-US"/>
        </a:p>
      </dgm:t>
    </dgm:pt>
    <dgm:pt modelId="{76B2B0B5-48BF-4248-A7E0-DFCC2442A199}">
      <dgm:prSet custT="1"/>
      <dgm:spPr/>
      <dgm:t>
        <a:bodyPr/>
        <a:lstStyle/>
        <a:p>
          <a:r>
            <a:rPr lang="en-US" sz="1600"/>
            <a:t>Jane accepts a competitive integrated job and works his first shift on September 15, 2022</a:t>
          </a:r>
        </a:p>
      </dgm:t>
    </dgm:pt>
    <dgm:pt modelId="{E01C3DCA-128A-47B6-A488-FEB2DC751459}" type="parTrans" cxnId="{959A8618-9AB8-4544-B8D1-4DA6321F07AB}">
      <dgm:prSet/>
      <dgm:spPr/>
      <dgm:t>
        <a:bodyPr/>
        <a:lstStyle/>
        <a:p>
          <a:endParaRPr lang="en-US"/>
        </a:p>
      </dgm:t>
    </dgm:pt>
    <dgm:pt modelId="{24BFC70F-3116-4C14-966D-2E92E0B4D1DE}" type="sibTrans" cxnId="{959A8618-9AB8-4544-B8D1-4DA6321F07AB}">
      <dgm:prSet/>
      <dgm:spPr/>
      <dgm:t>
        <a:bodyPr/>
        <a:lstStyle/>
        <a:p>
          <a:endParaRPr lang="en-US"/>
        </a:p>
      </dgm:t>
    </dgm:pt>
    <dgm:pt modelId="{E532A17B-3C62-440F-BD3C-7B1AFD49B013}">
      <dgm:prSet custT="1"/>
      <dgm:spPr/>
      <dgm:t>
        <a:bodyPr/>
        <a:lstStyle/>
        <a:p>
          <a:r>
            <a:rPr lang="en-US" sz="1600"/>
            <a:t>Partner has submitted Monthly Progress Report with Employment and Follow Up information no invoice, Milestone 2 has already been paid</a:t>
          </a:r>
        </a:p>
      </dgm:t>
    </dgm:pt>
    <dgm:pt modelId="{B178D958-6CC6-44BC-A189-5764F317984D}" type="parTrans" cxnId="{E2ADED61-FDC0-468C-83B1-39447D0134DC}">
      <dgm:prSet/>
      <dgm:spPr/>
      <dgm:t>
        <a:bodyPr/>
        <a:lstStyle/>
        <a:p>
          <a:endParaRPr lang="en-US"/>
        </a:p>
      </dgm:t>
    </dgm:pt>
    <dgm:pt modelId="{C3A936A5-BDDB-4352-ADB2-388B8CCBE296}" type="sibTrans" cxnId="{E2ADED61-FDC0-468C-83B1-39447D0134DC}">
      <dgm:prSet/>
      <dgm:spPr/>
      <dgm:t>
        <a:bodyPr/>
        <a:lstStyle/>
        <a:p>
          <a:endParaRPr lang="en-US"/>
        </a:p>
      </dgm:t>
    </dgm:pt>
    <dgm:pt modelId="{CE67C699-3711-4112-9C2F-62166A66258C}">
      <dgm:prSet/>
      <dgm:spPr/>
      <dgm:t>
        <a:bodyPr/>
        <a:lstStyle/>
        <a:p>
          <a:r>
            <a:rPr lang="en-US"/>
            <a:t>Milestone #3</a:t>
          </a:r>
        </a:p>
      </dgm:t>
    </dgm:pt>
    <dgm:pt modelId="{1B271E19-CB48-4D51-8E9E-53869851F5BF}" type="parTrans" cxnId="{F283945A-FBA1-4D68-BA0C-098309C84CEF}">
      <dgm:prSet/>
      <dgm:spPr/>
      <dgm:t>
        <a:bodyPr/>
        <a:lstStyle/>
        <a:p>
          <a:endParaRPr lang="en-US"/>
        </a:p>
      </dgm:t>
    </dgm:pt>
    <dgm:pt modelId="{4F32B0C3-BEC4-4445-870D-A74CEBB650B3}" type="sibTrans" cxnId="{F283945A-FBA1-4D68-BA0C-098309C84CEF}">
      <dgm:prSet/>
      <dgm:spPr/>
      <dgm:t>
        <a:bodyPr/>
        <a:lstStyle/>
        <a:p>
          <a:endParaRPr lang="en-US"/>
        </a:p>
      </dgm:t>
    </dgm:pt>
    <dgm:pt modelId="{B631FEBE-C11C-4E62-BCD8-1E38DDEB152D}">
      <dgm:prSet custT="1"/>
      <dgm:spPr/>
      <dgm:t>
        <a:bodyPr/>
        <a:lstStyle/>
        <a:p>
          <a:r>
            <a:rPr lang="en-US" sz="1600"/>
            <a:t>Jane successfully maintains and is happy with their job on December 15, 2022</a:t>
          </a:r>
        </a:p>
      </dgm:t>
    </dgm:pt>
    <dgm:pt modelId="{64F05192-60A3-4475-87E7-36A15572BEBA}" type="parTrans" cxnId="{31F7AC36-DA04-4EC8-B6B1-7015AC503235}">
      <dgm:prSet/>
      <dgm:spPr/>
      <dgm:t>
        <a:bodyPr/>
        <a:lstStyle/>
        <a:p>
          <a:endParaRPr lang="en-US"/>
        </a:p>
      </dgm:t>
    </dgm:pt>
    <dgm:pt modelId="{B6124655-E0B0-4E63-A4B5-C0B77CF61649}" type="sibTrans" cxnId="{31F7AC36-DA04-4EC8-B6B1-7015AC503235}">
      <dgm:prSet/>
      <dgm:spPr/>
      <dgm:t>
        <a:bodyPr/>
        <a:lstStyle/>
        <a:p>
          <a:endParaRPr lang="en-US"/>
        </a:p>
      </dgm:t>
    </dgm:pt>
    <dgm:pt modelId="{47F590B0-5428-42DC-AFED-418C6FCFE71A}">
      <dgm:prSet custT="1"/>
      <dgm:spPr/>
      <dgm:t>
        <a:bodyPr/>
        <a:lstStyle/>
        <a:p>
          <a:r>
            <a:rPr lang="en-US" sz="1600"/>
            <a:t>Partner has submitted Monthly Progress Report with Employment and Follow Up information AND Job Placement and Follow Up Service Closure and invoices for Milestone 3, $1,270</a:t>
          </a:r>
        </a:p>
      </dgm:t>
    </dgm:pt>
    <dgm:pt modelId="{9C47A554-D04C-4B8B-95FE-A7CA453B8486}" type="parTrans" cxnId="{95D62CA7-BBA5-4E32-B7D7-6527C55CA4A3}">
      <dgm:prSet/>
      <dgm:spPr/>
      <dgm:t>
        <a:bodyPr/>
        <a:lstStyle/>
        <a:p>
          <a:endParaRPr lang="en-US"/>
        </a:p>
      </dgm:t>
    </dgm:pt>
    <dgm:pt modelId="{D868D160-2A0E-415A-8541-9DFC478B629F}" type="sibTrans" cxnId="{95D62CA7-BBA5-4E32-B7D7-6527C55CA4A3}">
      <dgm:prSet/>
      <dgm:spPr/>
      <dgm:t>
        <a:bodyPr/>
        <a:lstStyle/>
        <a:p>
          <a:endParaRPr lang="en-US"/>
        </a:p>
      </dgm:t>
    </dgm:pt>
    <dgm:pt modelId="{89F65142-1671-4265-ADBC-8D8456538CE8}">
      <dgm:prSet custT="1"/>
      <dgm:spPr/>
      <dgm:t>
        <a:bodyPr/>
        <a:lstStyle/>
        <a:p>
          <a:r>
            <a:rPr lang="en-US" sz="1600"/>
            <a:t>Partner has submitted Monthly Progress Report (4 since Milestone 1) and invoices for </a:t>
          </a:r>
          <a:r>
            <a:rPr lang="en-US" sz="1600" b="0">
              <a:solidFill>
                <a:schemeClr val="tx1"/>
              </a:solidFill>
            </a:rPr>
            <a:t>Milestone E1, $1,200</a:t>
          </a:r>
        </a:p>
      </dgm:t>
    </dgm:pt>
    <dgm:pt modelId="{EAC744C5-EF74-440B-8C55-7186F353ECF7}" type="parTrans" cxnId="{52E06C5B-A355-4883-9DD8-FDBD25058B57}">
      <dgm:prSet/>
      <dgm:spPr/>
      <dgm:t>
        <a:bodyPr/>
        <a:lstStyle/>
        <a:p>
          <a:endParaRPr lang="en-US"/>
        </a:p>
      </dgm:t>
    </dgm:pt>
    <dgm:pt modelId="{4FACF990-5DB0-45B5-96E8-D8EF2A0EBDFF}" type="sibTrans" cxnId="{52E06C5B-A355-4883-9DD8-FDBD25058B57}">
      <dgm:prSet/>
      <dgm:spPr/>
      <dgm:t>
        <a:bodyPr/>
        <a:lstStyle/>
        <a:p>
          <a:endParaRPr lang="en-US"/>
        </a:p>
      </dgm:t>
    </dgm:pt>
    <dgm:pt modelId="{3795FF01-3DF9-4995-98B8-FE4647F1E1D3}" type="pres">
      <dgm:prSet presAssocID="{89525728-45B8-4FAA-ADE9-93B0802358D5}" presName="Name0" presStyleCnt="0">
        <dgm:presLayoutVars>
          <dgm:animLvl val="lvl"/>
          <dgm:resizeHandles val="exact"/>
        </dgm:presLayoutVars>
      </dgm:prSet>
      <dgm:spPr/>
    </dgm:pt>
    <dgm:pt modelId="{6717ED7C-B961-4E48-9361-07F1F4EC07B0}" type="pres">
      <dgm:prSet presAssocID="{C6B6F35A-52CD-4E36-BB21-089684B7C07B}" presName="composite" presStyleCnt="0"/>
      <dgm:spPr/>
    </dgm:pt>
    <dgm:pt modelId="{1305D212-201E-4BC8-94FB-D9DDD02DA6E3}" type="pres">
      <dgm:prSet presAssocID="{C6B6F35A-52CD-4E36-BB21-089684B7C07B}" presName="L" presStyleLbl="solidFgAcc1" presStyleIdx="0" presStyleCnt="4">
        <dgm:presLayoutVars>
          <dgm:chMax val="0"/>
          <dgm:chPref val="0"/>
        </dgm:presLayoutVars>
      </dgm:prSet>
      <dgm:spPr/>
    </dgm:pt>
    <dgm:pt modelId="{AD84FBB3-AD86-43EF-9D0F-67753A9AA6E4}" type="pres">
      <dgm:prSet presAssocID="{C6B6F35A-52CD-4E36-BB21-089684B7C07B}" presName="parTx" presStyleLbl="alignNode1" presStyleIdx="0" presStyleCnt="4" custScaleY="105190">
        <dgm:presLayoutVars>
          <dgm:chMax val="0"/>
          <dgm:chPref val="0"/>
          <dgm:bulletEnabled val="1"/>
        </dgm:presLayoutVars>
      </dgm:prSet>
      <dgm:spPr/>
    </dgm:pt>
    <dgm:pt modelId="{5BF720EF-5D22-4A85-BE5C-B34C903F3185}" type="pres">
      <dgm:prSet presAssocID="{C6B6F35A-52CD-4E36-BB21-089684B7C07B}" presName="desTx" presStyleLbl="revTx" presStyleIdx="0" presStyleCnt="4">
        <dgm:presLayoutVars>
          <dgm:chMax val="0"/>
          <dgm:chPref val="0"/>
          <dgm:bulletEnabled val="1"/>
        </dgm:presLayoutVars>
      </dgm:prSet>
      <dgm:spPr/>
    </dgm:pt>
    <dgm:pt modelId="{D32D42EC-BBF7-47E6-8FDF-0BDC8C44E1FF}" type="pres">
      <dgm:prSet presAssocID="{C6B6F35A-52CD-4E36-BB21-089684B7C07B}" presName="EmptyPlaceHolder" presStyleCnt="0"/>
      <dgm:spPr/>
    </dgm:pt>
    <dgm:pt modelId="{2B68ECA3-7176-4446-AE0B-39342BC69920}" type="pres">
      <dgm:prSet presAssocID="{E2150572-F44B-4FCB-A8F5-7DBBF3A411BC}" presName="space" presStyleCnt="0"/>
      <dgm:spPr/>
    </dgm:pt>
    <dgm:pt modelId="{C50F0F80-5D77-47F8-93E7-A5C2CDA2EFEE}" type="pres">
      <dgm:prSet presAssocID="{F7413371-A9EA-4E06-B9A3-E8F0B367FA2F}" presName="composite" presStyleCnt="0"/>
      <dgm:spPr/>
    </dgm:pt>
    <dgm:pt modelId="{1732D9F9-5152-45FA-B530-6FB7F399AC95}" type="pres">
      <dgm:prSet presAssocID="{F7413371-A9EA-4E06-B9A3-E8F0B367FA2F}" presName="L" presStyleLbl="solidFgAcc1" presStyleIdx="1" presStyleCnt="4">
        <dgm:presLayoutVars>
          <dgm:chMax val="0"/>
          <dgm:chPref val="0"/>
        </dgm:presLayoutVars>
      </dgm:prSet>
      <dgm:spPr/>
    </dgm:pt>
    <dgm:pt modelId="{AC121DDE-1E95-48C7-B629-2210E4E8F977}" type="pres">
      <dgm:prSet presAssocID="{F7413371-A9EA-4E06-B9A3-E8F0B367FA2F}" presName="parTx" presStyleLbl="alignNode1" presStyleIdx="1" presStyleCnt="4">
        <dgm:presLayoutVars>
          <dgm:chMax val="0"/>
          <dgm:chPref val="0"/>
          <dgm:bulletEnabled val="1"/>
        </dgm:presLayoutVars>
      </dgm:prSet>
      <dgm:spPr/>
    </dgm:pt>
    <dgm:pt modelId="{D02D8306-EACF-45C4-81BA-8AFB33D37B3B}" type="pres">
      <dgm:prSet presAssocID="{F7413371-A9EA-4E06-B9A3-E8F0B367FA2F}" presName="desTx" presStyleLbl="revTx" presStyleIdx="1" presStyleCnt="4">
        <dgm:presLayoutVars>
          <dgm:chMax val="0"/>
          <dgm:chPref val="0"/>
          <dgm:bulletEnabled val="1"/>
        </dgm:presLayoutVars>
      </dgm:prSet>
      <dgm:spPr/>
    </dgm:pt>
    <dgm:pt modelId="{73E46075-5AEA-4333-8B17-7834E8FE217D}" type="pres">
      <dgm:prSet presAssocID="{F7413371-A9EA-4E06-B9A3-E8F0B367FA2F}" presName="EmptyPlaceHolder" presStyleCnt="0"/>
      <dgm:spPr/>
    </dgm:pt>
    <dgm:pt modelId="{4F558A66-8F28-426F-8AE2-3E9FA7845EB8}" type="pres">
      <dgm:prSet presAssocID="{9861DCC4-5791-40DA-8731-BDC14013A5C8}" presName="space" presStyleCnt="0"/>
      <dgm:spPr/>
    </dgm:pt>
    <dgm:pt modelId="{03EC1CA9-E95F-4427-BEA0-0DDBB9DBD2A1}" type="pres">
      <dgm:prSet presAssocID="{4D35AD09-F8E1-49D4-A62B-8D60847D6226}" presName="composite" presStyleCnt="0"/>
      <dgm:spPr/>
    </dgm:pt>
    <dgm:pt modelId="{84FA0EAD-FFE7-4647-AE26-9791A2E43E95}" type="pres">
      <dgm:prSet presAssocID="{4D35AD09-F8E1-49D4-A62B-8D60847D6226}" presName="L" presStyleLbl="solidFgAcc1" presStyleIdx="2" presStyleCnt="4">
        <dgm:presLayoutVars>
          <dgm:chMax val="0"/>
          <dgm:chPref val="0"/>
        </dgm:presLayoutVars>
      </dgm:prSet>
      <dgm:spPr/>
    </dgm:pt>
    <dgm:pt modelId="{0D44FC2F-DA17-4B44-9337-7C6F7E9D0F41}" type="pres">
      <dgm:prSet presAssocID="{4D35AD09-F8E1-49D4-A62B-8D60847D6226}" presName="parTx" presStyleLbl="alignNode1" presStyleIdx="2" presStyleCnt="4">
        <dgm:presLayoutVars>
          <dgm:chMax val="0"/>
          <dgm:chPref val="0"/>
          <dgm:bulletEnabled val="1"/>
        </dgm:presLayoutVars>
      </dgm:prSet>
      <dgm:spPr/>
    </dgm:pt>
    <dgm:pt modelId="{4313BF7F-1139-46CB-BE1C-E37BFBBC4192}" type="pres">
      <dgm:prSet presAssocID="{4D35AD09-F8E1-49D4-A62B-8D60847D6226}" presName="desTx" presStyleLbl="revTx" presStyleIdx="2" presStyleCnt="4">
        <dgm:presLayoutVars>
          <dgm:chMax val="0"/>
          <dgm:chPref val="0"/>
          <dgm:bulletEnabled val="1"/>
        </dgm:presLayoutVars>
      </dgm:prSet>
      <dgm:spPr/>
    </dgm:pt>
    <dgm:pt modelId="{E1B1F698-EABE-442F-BF9C-3A5AC12AC55A}" type="pres">
      <dgm:prSet presAssocID="{4D35AD09-F8E1-49D4-A62B-8D60847D6226}" presName="EmptyPlaceHolder" presStyleCnt="0"/>
      <dgm:spPr/>
    </dgm:pt>
    <dgm:pt modelId="{5E007D05-F9AB-47B8-8545-FAA503A96E88}" type="pres">
      <dgm:prSet presAssocID="{47072AF9-8ECF-474C-BA26-C3D884D14935}" presName="space" presStyleCnt="0"/>
      <dgm:spPr/>
    </dgm:pt>
    <dgm:pt modelId="{403420CB-7AF1-428E-B086-177E492B6AFC}" type="pres">
      <dgm:prSet presAssocID="{CE67C699-3711-4112-9C2F-62166A66258C}" presName="composite" presStyleCnt="0"/>
      <dgm:spPr/>
    </dgm:pt>
    <dgm:pt modelId="{60849E41-2C7D-40BF-9E1A-E66C42BCDEB0}" type="pres">
      <dgm:prSet presAssocID="{CE67C699-3711-4112-9C2F-62166A66258C}" presName="L" presStyleLbl="solidFgAcc1" presStyleIdx="3" presStyleCnt="4">
        <dgm:presLayoutVars>
          <dgm:chMax val="0"/>
          <dgm:chPref val="0"/>
        </dgm:presLayoutVars>
      </dgm:prSet>
      <dgm:spPr/>
    </dgm:pt>
    <dgm:pt modelId="{676FFE11-B368-4243-9267-2A4092092873}" type="pres">
      <dgm:prSet presAssocID="{CE67C699-3711-4112-9C2F-62166A66258C}" presName="parTx" presStyleLbl="alignNode1" presStyleIdx="3" presStyleCnt="4">
        <dgm:presLayoutVars>
          <dgm:chMax val="0"/>
          <dgm:chPref val="0"/>
          <dgm:bulletEnabled val="1"/>
        </dgm:presLayoutVars>
      </dgm:prSet>
      <dgm:spPr/>
    </dgm:pt>
    <dgm:pt modelId="{0CFF63CA-DFCF-4D3D-B561-7F8F2CFBE26D}" type="pres">
      <dgm:prSet presAssocID="{CE67C699-3711-4112-9C2F-62166A66258C}" presName="desTx" presStyleLbl="revTx" presStyleIdx="3" presStyleCnt="4">
        <dgm:presLayoutVars>
          <dgm:chMax val="0"/>
          <dgm:chPref val="0"/>
          <dgm:bulletEnabled val="1"/>
        </dgm:presLayoutVars>
      </dgm:prSet>
      <dgm:spPr/>
    </dgm:pt>
    <dgm:pt modelId="{7387B860-94A3-4747-8FB9-A533F536B53E}" type="pres">
      <dgm:prSet presAssocID="{CE67C699-3711-4112-9C2F-62166A66258C}" presName="EmptyPlaceHolder" presStyleCnt="0"/>
      <dgm:spPr/>
    </dgm:pt>
  </dgm:ptLst>
  <dgm:cxnLst>
    <dgm:cxn modelId="{43C2AC03-4F23-4EE0-8C9B-D4B6D3B9604C}" srcId="{FF68E4C9-B867-42E1-994C-680DF67DEA25}" destId="{4C024AD5-125A-4F0C-9F17-CB648CECECF3}" srcOrd="0" destOrd="0" parTransId="{990CB336-4E70-4A83-A484-D71E3BF54D41}" sibTransId="{57B6C150-4B89-4EC9-86F1-82A989707168}"/>
    <dgm:cxn modelId="{EBBF620E-4247-4CCE-A416-538315D03FE9}" type="presOf" srcId="{F7413371-A9EA-4E06-B9A3-E8F0B367FA2F}" destId="{AC121DDE-1E95-48C7-B629-2210E4E8F977}" srcOrd="0" destOrd="0" presId="urn:microsoft.com/office/officeart/2016/7/layout/AccentHomeChevronProcess"/>
    <dgm:cxn modelId="{959A8618-9AB8-4544-B8D1-4DA6321F07AB}" srcId="{4D35AD09-F8E1-49D4-A62B-8D60847D6226}" destId="{76B2B0B5-48BF-4248-A7E0-DFCC2442A199}" srcOrd="0" destOrd="0" parTransId="{E01C3DCA-128A-47B6-A488-FEB2DC751459}" sibTransId="{24BFC70F-3116-4C14-966D-2E92E0B4D1DE}"/>
    <dgm:cxn modelId="{828B8423-F798-4A4E-A276-58BF1FCAAE0B}" type="presOf" srcId="{C6B6F35A-52CD-4E36-BB21-089684B7C07B}" destId="{AD84FBB3-AD86-43EF-9D0F-67753A9AA6E4}" srcOrd="0" destOrd="0" presId="urn:microsoft.com/office/officeart/2016/7/layout/AccentHomeChevronProcess"/>
    <dgm:cxn modelId="{44BCDB28-43B5-4C46-81AF-D37C315220D9}" type="presOf" srcId="{89F65142-1671-4265-ADBC-8D8456538CE8}" destId="{5BF720EF-5D22-4A85-BE5C-B34C903F3185}" srcOrd="0" destOrd="1" presId="urn:microsoft.com/office/officeart/2016/7/layout/AccentHomeChevronProcess"/>
    <dgm:cxn modelId="{31F7AC36-DA04-4EC8-B6B1-7015AC503235}" srcId="{CE67C699-3711-4112-9C2F-62166A66258C}" destId="{B631FEBE-C11C-4E62-BCD8-1E38DDEB152D}" srcOrd="0" destOrd="0" parTransId="{64F05192-60A3-4475-87E7-36A15572BEBA}" sibTransId="{B6124655-E0B0-4E63-A4B5-C0B77CF61649}"/>
    <dgm:cxn modelId="{3E43F83C-73DE-4B17-BFA5-F0203BB24210}" type="presOf" srcId="{B631FEBE-C11C-4E62-BCD8-1E38DDEB152D}" destId="{0CFF63CA-DFCF-4D3D-B561-7F8F2CFBE26D}" srcOrd="0" destOrd="0" presId="urn:microsoft.com/office/officeart/2016/7/layout/AccentHomeChevronProcess"/>
    <dgm:cxn modelId="{52E06C5B-A355-4883-9DD8-FDBD25058B57}" srcId="{00070BE7-065E-4E65-8557-DA45CACA976C}" destId="{89F65142-1671-4265-ADBC-8D8456538CE8}" srcOrd="0" destOrd="0" parTransId="{EAC744C5-EF74-440B-8C55-7186F353ECF7}" sibTransId="{4FACF990-5DB0-45B5-96E8-D8EF2A0EBDFF}"/>
    <dgm:cxn modelId="{2EEF855D-ABF0-43F6-8516-37E5569F0279}" type="presOf" srcId="{4D35AD09-F8E1-49D4-A62B-8D60847D6226}" destId="{0D44FC2F-DA17-4B44-9337-7C6F7E9D0F41}" srcOrd="0" destOrd="0" presId="urn:microsoft.com/office/officeart/2016/7/layout/AccentHomeChevronProcess"/>
    <dgm:cxn modelId="{E2ADED61-FDC0-468C-83B1-39447D0134DC}" srcId="{76B2B0B5-48BF-4248-A7E0-DFCC2442A199}" destId="{E532A17B-3C62-440F-BD3C-7B1AFD49B013}" srcOrd="0" destOrd="0" parTransId="{B178D958-6CC6-44BC-A189-5764F317984D}" sibTransId="{C3A936A5-BDDB-4352-ADB2-388B8CCBE296}"/>
    <dgm:cxn modelId="{C57F5443-1433-4B45-9731-334C173ABB5F}" type="presOf" srcId="{FF68E4C9-B867-42E1-994C-680DF67DEA25}" destId="{D02D8306-EACF-45C4-81BA-8AFB33D37B3B}" srcOrd="0" destOrd="0" presId="urn:microsoft.com/office/officeart/2016/7/layout/AccentHomeChevronProcess"/>
    <dgm:cxn modelId="{0CACD84A-403A-4A5B-9FC6-114689F371BB}" type="presOf" srcId="{00070BE7-065E-4E65-8557-DA45CACA976C}" destId="{5BF720EF-5D22-4A85-BE5C-B34C903F3185}" srcOrd="0" destOrd="0" presId="urn:microsoft.com/office/officeart/2016/7/layout/AccentHomeChevronProcess"/>
    <dgm:cxn modelId="{B88D1770-C018-44BB-AC8A-4288F4469E8C}" srcId="{89525728-45B8-4FAA-ADE9-93B0802358D5}" destId="{C6B6F35A-52CD-4E36-BB21-089684B7C07B}" srcOrd="0" destOrd="0" parTransId="{B32264CB-52BD-467B-B1AA-1AC621FC212D}" sibTransId="{E2150572-F44B-4FCB-A8F5-7DBBF3A411BC}"/>
    <dgm:cxn modelId="{5C87E850-360A-4D40-9113-F477BA41F322}" srcId="{89525728-45B8-4FAA-ADE9-93B0802358D5}" destId="{F7413371-A9EA-4E06-B9A3-E8F0B367FA2F}" srcOrd="1" destOrd="0" parTransId="{5EC81595-0462-47F0-B99E-77AFC23EF5F4}" sibTransId="{9861DCC4-5791-40DA-8731-BDC14013A5C8}"/>
    <dgm:cxn modelId="{61789A75-EC92-4189-90BA-0D44785EF210}" type="presOf" srcId="{CE67C699-3711-4112-9C2F-62166A66258C}" destId="{676FFE11-B368-4243-9267-2A4092092873}" srcOrd="0" destOrd="0" presId="urn:microsoft.com/office/officeart/2016/7/layout/AccentHomeChevronProcess"/>
    <dgm:cxn modelId="{F283945A-FBA1-4D68-BA0C-098309C84CEF}" srcId="{89525728-45B8-4FAA-ADE9-93B0802358D5}" destId="{CE67C699-3711-4112-9C2F-62166A66258C}" srcOrd="3" destOrd="0" parTransId="{1B271E19-CB48-4D51-8E9E-53869851F5BF}" sibTransId="{4F32B0C3-BEC4-4445-870D-A74CEBB650B3}"/>
    <dgm:cxn modelId="{99FDFE82-E82E-490A-9064-31EB685E03D5}" srcId="{C6B6F35A-52CD-4E36-BB21-089684B7C07B}" destId="{00070BE7-065E-4E65-8557-DA45CACA976C}" srcOrd="0" destOrd="0" parTransId="{88F3AF6D-A2BD-49A6-B12A-A8521CF873DE}" sibTransId="{02D5C7EC-B101-44F3-A188-70FD961FA644}"/>
    <dgm:cxn modelId="{76DA0D84-F974-416E-AB25-32D161BA8AE0}" type="presOf" srcId="{4C024AD5-125A-4F0C-9F17-CB648CECECF3}" destId="{D02D8306-EACF-45C4-81BA-8AFB33D37B3B}" srcOrd="0" destOrd="1" presId="urn:microsoft.com/office/officeart/2016/7/layout/AccentHomeChevronProcess"/>
    <dgm:cxn modelId="{95EFA597-7B57-413C-A3F7-53BF8DD4C805}" srcId="{F7413371-A9EA-4E06-B9A3-E8F0B367FA2F}" destId="{FF68E4C9-B867-42E1-994C-680DF67DEA25}" srcOrd="0" destOrd="0" parTransId="{64228830-4AFB-4A70-8F28-6568C1838B79}" sibTransId="{75164CC8-628A-487D-8ED3-4D64412684FE}"/>
    <dgm:cxn modelId="{D3D4A89B-DD79-46C4-AAEF-AE6B7778748A}" type="presOf" srcId="{47F590B0-5428-42DC-AFED-418C6FCFE71A}" destId="{0CFF63CA-DFCF-4D3D-B561-7F8F2CFBE26D}" srcOrd="0" destOrd="1" presId="urn:microsoft.com/office/officeart/2016/7/layout/AccentHomeChevronProcess"/>
    <dgm:cxn modelId="{95D62CA7-BBA5-4E32-B7D7-6527C55CA4A3}" srcId="{B631FEBE-C11C-4E62-BCD8-1E38DDEB152D}" destId="{47F590B0-5428-42DC-AFED-418C6FCFE71A}" srcOrd="0" destOrd="0" parTransId="{9C47A554-D04C-4B8B-95FE-A7CA453B8486}" sibTransId="{D868D160-2A0E-415A-8541-9DFC478B629F}"/>
    <dgm:cxn modelId="{F9C0C6D6-69B9-4272-857F-16B0D94243C1}" type="presOf" srcId="{E532A17B-3C62-440F-BD3C-7B1AFD49B013}" destId="{4313BF7F-1139-46CB-BE1C-E37BFBBC4192}" srcOrd="0" destOrd="1" presId="urn:microsoft.com/office/officeart/2016/7/layout/AccentHomeChevronProcess"/>
    <dgm:cxn modelId="{AEA98FEA-9AF4-48DE-AFDC-046008D79993}" type="presOf" srcId="{89525728-45B8-4FAA-ADE9-93B0802358D5}" destId="{3795FF01-3DF9-4995-98B8-FE4647F1E1D3}" srcOrd="0" destOrd="0" presId="urn:microsoft.com/office/officeart/2016/7/layout/AccentHomeChevronProcess"/>
    <dgm:cxn modelId="{A3E310F0-C367-46A7-A3E0-8E340F64F995}" type="presOf" srcId="{76B2B0B5-48BF-4248-A7E0-DFCC2442A199}" destId="{4313BF7F-1139-46CB-BE1C-E37BFBBC4192}" srcOrd="0" destOrd="0" presId="urn:microsoft.com/office/officeart/2016/7/layout/AccentHomeChevronProcess"/>
    <dgm:cxn modelId="{B9FC36FB-D190-4379-8949-9E3DB94F79DB}" srcId="{89525728-45B8-4FAA-ADE9-93B0802358D5}" destId="{4D35AD09-F8E1-49D4-A62B-8D60847D6226}" srcOrd="2" destOrd="0" parTransId="{98246A3F-BB4A-43FF-AA81-476A3BF5DC94}" sibTransId="{47072AF9-8ECF-474C-BA26-C3D884D14935}"/>
    <dgm:cxn modelId="{B74F6D7B-7F45-4122-9597-D42D1BFBB3AC}" type="presParOf" srcId="{3795FF01-3DF9-4995-98B8-FE4647F1E1D3}" destId="{6717ED7C-B961-4E48-9361-07F1F4EC07B0}" srcOrd="0" destOrd="0" presId="urn:microsoft.com/office/officeart/2016/7/layout/AccentHomeChevronProcess"/>
    <dgm:cxn modelId="{7545FE1A-0B60-40D0-A4FE-0B56BB878C27}" type="presParOf" srcId="{6717ED7C-B961-4E48-9361-07F1F4EC07B0}" destId="{1305D212-201E-4BC8-94FB-D9DDD02DA6E3}" srcOrd="0" destOrd="0" presId="urn:microsoft.com/office/officeart/2016/7/layout/AccentHomeChevronProcess"/>
    <dgm:cxn modelId="{DDB1ABB0-C8CA-41B2-BD59-1CDA4C12B3EC}" type="presParOf" srcId="{6717ED7C-B961-4E48-9361-07F1F4EC07B0}" destId="{AD84FBB3-AD86-43EF-9D0F-67753A9AA6E4}" srcOrd="1" destOrd="0" presId="urn:microsoft.com/office/officeart/2016/7/layout/AccentHomeChevronProcess"/>
    <dgm:cxn modelId="{095455A7-B5FD-4E55-9BA7-EFC685E0950E}" type="presParOf" srcId="{6717ED7C-B961-4E48-9361-07F1F4EC07B0}" destId="{5BF720EF-5D22-4A85-BE5C-B34C903F3185}" srcOrd="2" destOrd="0" presId="urn:microsoft.com/office/officeart/2016/7/layout/AccentHomeChevronProcess"/>
    <dgm:cxn modelId="{23084C32-8B60-42C9-832E-AFBCA3E514FB}" type="presParOf" srcId="{6717ED7C-B961-4E48-9361-07F1F4EC07B0}" destId="{D32D42EC-BBF7-47E6-8FDF-0BDC8C44E1FF}" srcOrd="3" destOrd="0" presId="urn:microsoft.com/office/officeart/2016/7/layout/AccentHomeChevronProcess"/>
    <dgm:cxn modelId="{A387B6E5-1D31-40FA-A4F9-D29FEB2091EE}" type="presParOf" srcId="{3795FF01-3DF9-4995-98B8-FE4647F1E1D3}" destId="{2B68ECA3-7176-4446-AE0B-39342BC69920}" srcOrd="1" destOrd="0" presId="urn:microsoft.com/office/officeart/2016/7/layout/AccentHomeChevronProcess"/>
    <dgm:cxn modelId="{C61BE9AB-AD54-4E7D-8804-313BC44C0A7F}" type="presParOf" srcId="{3795FF01-3DF9-4995-98B8-FE4647F1E1D3}" destId="{C50F0F80-5D77-47F8-93E7-A5C2CDA2EFEE}" srcOrd="2" destOrd="0" presId="urn:microsoft.com/office/officeart/2016/7/layout/AccentHomeChevronProcess"/>
    <dgm:cxn modelId="{B960002F-C77E-4B0D-95E8-52FB9C2F592B}" type="presParOf" srcId="{C50F0F80-5D77-47F8-93E7-A5C2CDA2EFEE}" destId="{1732D9F9-5152-45FA-B530-6FB7F399AC95}" srcOrd="0" destOrd="0" presId="urn:microsoft.com/office/officeart/2016/7/layout/AccentHomeChevronProcess"/>
    <dgm:cxn modelId="{CA9792A8-A16C-4D70-9C23-5FCE03FF7457}" type="presParOf" srcId="{C50F0F80-5D77-47F8-93E7-A5C2CDA2EFEE}" destId="{AC121DDE-1E95-48C7-B629-2210E4E8F977}" srcOrd="1" destOrd="0" presId="urn:microsoft.com/office/officeart/2016/7/layout/AccentHomeChevronProcess"/>
    <dgm:cxn modelId="{15578571-E402-42EA-89F4-88F992FFBDD9}" type="presParOf" srcId="{C50F0F80-5D77-47F8-93E7-A5C2CDA2EFEE}" destId="{D02D8306-EACF-45C4-81BA-8AFB33D37B3B}" srcOrd="2" destOrd="0" presId="urn:microsoft.com/office/officeart/2016/7/layout/AccentHomeChevronProcess"/>
    <dgm:cxn modelId="{C6E12CF1-E718-4D21-85B5-39F90C2B6003}" type="presParOf" srcId="{C50F0F80-5D77-47F8-93E7-A5C2CDA2EFEE}" destId="{73E46075-5AEA-4333-8B17-7834E8FE217D}" srcOrd="3" destOrd="0" presId="urn:microsoft.com/office/officeart/2016/7/layout/AccentHomeChevronProcess"/>
    <dgm:cxn modelId="{1929E22B-C19B-466F-AFFD-F06130F98D15}" type="presParOf" srcId="{3795FF01-3DF9-4995-98B8-FE4647F1E1D3}" destId="{4F558A66-8F28-426F-8AE2-3E9FA7845EB8}" srcOrd="3" destOrd="0" presId="urn:microsoft.com/office/officeart/2016/7/layout/AccentHomeChevronProcess"/>
    <dgm:cxn modelId="{BE99CD54-74B0-465C-8128-A46F36CE7C17}" type="presParOf" srcId="{3795FF01-3DF9-4995-98B8-FE4647F1E1D3}" destId="{03EC1CA9-E95F-4427-BEA0-0DDBB9DBD2A1}" srcOrd="4" destOrd="0" presId="urn:microsoft.com/office/officeart/2016/7/layout/AccentHomeChevronProcess"/>
    <dgm:cxn modelId="{3146AD44-9662-416A-AEFB-6A9163AA24F8}" type="presParOf" srcId="{03EC1CA9-E95F-4427-BEA0-0DDBB9DBD2A1}" destId="{84FA0EAD-FFE7-4647-AE26-9791A2E43E95}" srcOrd="0" destOrd="0" presId="urn:microsoft.com/office/officeart/2016/7/layout/AccentHomeChevronProcess"/>
    <dgm:cxn modelId="{A962C599-EFF2-43D4-B012-B1236B1E5457}" type="presParOf" srcId="{03EC1CA9-E95F-4427-BEA0-0DDBB9DBD2A1}" destId="{0D44FC2F-DA17-4B44-9337-7C6F7E9D0F41}" srcOrd="1" destOrd="0" presId="urn:microsoft.com/office/officeart/2016/7/layout/AccentHomeChevronProcess"/>
    <dgm:cxn modelId="{6DEF8F6E-134E-4A65-83E8-7D0162CD39B3}" type="presParOf" srcId="{03EC1CA9-E95F-4427-BEA0-0DDBB9DBD2A1}" destId="{4313BF7F-1139-46CB-BE1C-E37BFBBC4192}" srcOrd="2" destOrd="0" presId="urn:microsoft.com/office/officeart/2016/7/layout/AccentHomeChevronProcess"/>
    <dgm:cxn modelId="{CD31CBC6-DF46-48D3-A3AC-007ED6E3AF78}" type="presParOf" srcId="{03EC1CA9-E95F-4427-BEA0-0DDBB9DBD2A1}" destId="{E1B1F698-EABE-442F-BF9C-3A5AC12AC55A}" srcOrd="3" destOrd="0" presId="urn:microsoft.com/office/officeart/2016/7/layout/AccentHomeChevronProcess"/>
    <dgm:cxn modelId="{B01B1BA5-3057-44A7-99A6-A5026EFE063A}" type="presParOf" srcId="{3795FF01-3DF9-4995-98B8-FE4647F1E1D3}" destId="{5E007D05-F9AB-47B8-8545-FAA503A96E88}" srcOrd="5" destOrd="0" presId="urn:microsoft.com/office/officeart/2016/7/layout/AccentHomeChevronProcess"/>
    <dgm:cxn modelId="{B032A6D6-3EFD-420C-9D5F-0F9E960BBD0F}" type="presParOf" srcId="{3795FF01-3DF9-4995-98B8-FE4647F1E1D3}" destId="{403420CB-7AF1-428E-B086-177E492B6AFC}" srcOrd="6" destOrd="0" presId="urn:microsoft.com/office/officeart/2016/7/layout/AccentHomeChevronProcess"/>
    <dgm:cxn modelId="{6A55E746-8E7A-4B78-9DBA-C3A0D738CCB5}" type="presParOf" srcId="{403420CB-7AF1-428E-B086-177E492B6AFC}" destId="{60849E41-2C7D-40BF-9E1A-E66C42BCDEB0}" srcOrd="0" destOrd="0" presId="urn:microsoft.com/office/officeart/2016/7/layout/AccentHomeChevronProcess"/>
    <dgm:cxn modelId="{1A854EF3-49E8-4CA0-841F-04E7C7A07B71}" type="presParOf" srcId="{403420CB-7AF1-428E-B086-177E492B6AFC}" destId="{676FFE11-B368-4243-9267-2A4092092873}" srcOrd="1" destOrd="0" presId="urn:microsoft.com/office/officeart/2016/7/layout/AccentHomeChevronProcess"/>
    <dgm:cxn modelId="{7C51EABC-0F50-44B5-B582-12A7E85F4F65}" type="presParOf" srcId="{403420CB-7AF1-428E-B086-177E492B6AFC}" destId="{0CFF63CA-DFCF-4D3D-B561-7F8F2CFBE26D}" srcOrd="2" destOrd="0" presId="urn:microsoft.com/office/officeart/2016/7/layout/AccentHomeChevronProcess"/>
    <dgm:cxn modelId="{ECE45100-FCDD-45D7-93EB-28308C710F6C}" type="presParOf" srcId="{403420CB-7AF1-428E-B086-177E492B6AFC}" destId="{7387B860-94A3-4747-8FB9-A533F536B53E}"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525728-45B8-4FAA-ADE9-93B0802358D5}"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C6B6F35A-52CD-4E36-BB21-089684B7C07B}">
      <dgm:prSet/>
      <dgm:spPr/>
      <dgm:t>
        <a:bodyPr/>
        <a:lstStyle/>
        <a:p>
          <a:r>
            <a:rPr lang="en-US"/>
            <a:t>Milestone #1</a:t>
          </a:r>
        </a:p>
      </dgm:t>
    </dgm:pt>
    <dgm:pt modelId="{B32264CB-52BD-467B-B1AA-1AC621FC212D}" type="parTrans" cxnId="{B88D1770-C018-44BB-AC8A-4288F4469E8C}">
      <dgm:prSet/>
      <dgm:spPr/>
      <dgm:t>
        <a:bodyPr/>
        <a:lstStyle/>
        <a:p>
          <a:endParaRPr lang="en-US"/>
        </a:p>
      </dgm:t>
    </dgm:pt>
    <dgm:pt modelId="{E2150572-F44B-4FCB-A8F5-7DBBF3A411BC}" type="sibTrans" cxnId="{B88D1770-C018-44BB-AC8A-4288F4469E8C}">
      <dgm:prSet/>
      <dgm:spPr/>
      <dgm:t>
        <a:bodyPr/>
        <a:lstStyle/>
        <a:p>
          <a:endParaRPr lang="en-US"/>
        </a:p>
      </dgm:t>
    </dgm:pt>
    <dgm:pt modelId="{00070BE7-065E-4E65-8557-DA45CACA976C}">
      <dgm:prSet custT="1"/>
      <dgm:spPr/>
      <dgm:t>
        <a:bodyPr/>
        <a:lstStyle/>
        <a:p>
          <a:r>
            <a:rPr lang="en-US" sz="1600">
              <a:solidFill>
                <a:schemeClr val="tx1"/>
              </a:solidFill>
            </a:rPr>
            <a:t>Sam starts job placement and has their Initial Placement Plan meeting on February 1, 2022</a:t>
          </a:r>
        </a:p>
      </dgm:t>
    </dgm:pt>
    <dgm:pt modelId="{88F3AF6D-A2BD-49A6-B12A-A8521CF873DE}" type="parTrans" cxnId="{99FDFE82-E82E-490A-9064-31EB685E03D5}">
      <dgm:prSet/>
      <dgm:spPr/>
      <dgm:t>
        <a:bodyPr/>
        <a:lstStyle/>
        <a:p>
          <a:endParaRPr lang="en-US"/>
        </a:p>
      </dgm:t>
    </dgm:pt>
    <dgm:pt modelId="{02D5C7EC-B101-44F3-A188-70FD961FA644}" type="sibTrans" cxnId="{99FDFE82-E82E-490A-9064-31EB685E03D5}">
      <dgm:prSet/>
      <dgm:spPr/>
      <dgm:t>
        <a:bodyPr/>
        <a:lstStyle/>
        <a:p>
          <a:endParaRPr lang="en-US"/>
        </a:p>
      </dgm:t>
    </dgm:pt>
    <dgm:pt modelId="{F7413371-A9EA-4E06-B9A3-E8F0B367FA2F}">
      <dgm:prSet/>
      <dgm:spPr/>
      <dgm:t>
        <a:bodyPr/>
        <a:lstStyle/>
        <a:p>
          <a:r>
            <a:rPr lang="en-US"/>
            <a:t>60 day Meeting</a:t>
          </a:r>
        </a:p>
      </dgm:t>
    </dgm:pt>
    <dgm:pt modelId="{5EC81595-0462-47F0-B99E-77AFC23EF5F4}" type="parTrans" cxnId="{5C87E850-360A-4D40-9113-F477BA41F322}">
      <dgm:prSet/>
      <dgm:spPr/>
      <dgm:t>
        <a:bodyPr/>
        <a:lstStyle/>
        <a:p>
          <a:endParaRPr lang="en-US"/>
        </a:p>
      </dgm:t>
    </dgm:pt>
    <dgm:pt modelId="{9861DCC4-5791-40DA-8731-BDC14013A5C8}" type="sibTrans" cxnId="{5C87E850-360A-4D40-9113-F477BA41F322}">
      <dgm:prSet/>
      <dgm:spPr/>
      <dgm:t>
        <a:bodyPr/>
        <a:lstStyle/>
        <a:p>
          <a:endParaRPr lang="en-US"/>
        </a:p>
      </dgm:t>
    </dgm:pt>
    <dgm:pt modelId="{FF68E4C9-B867-42E1-994C-680DF67DEA25}">
      <dgm:prSet custT="1"/>
      <dgm:spPr/>
      <dgm:t>
        <a:bodyPr/>
        <a:lstStyle/>
        <a:p>
          <a:r>
            <a:rPr lang="en-US" sz="1600"/>
            <a:t>Sam continues in job search and has a 60-day meeting on April 1, 2022 – agreement to continue with job search</a:t>
          </a:r>
        </a:p>
      </dgm:t>
    </dgm:pt>
    <dgm:pt modelId="{64228830-4AFB-4A70-8F28-6568C1838B79}" type="parTrans" cxnId="{95EFA597-7B57-413C-A3F7-53BF8DD4C805}">
      <dgm:prSet/>
      <dgm:spPr/>
      <dgm:t>
        <a:bodyPr/>
        <a:lstStyle/>
        <a:p>
          <a:endParaRPr lang="en-US"/>
        </a:p>
      </dgm:t>
    </dgm:pt>
    <dgm:pt modelId="{75164CC8-628A-487D-8ED3-4D64412684FE}" type="sibTrans" cxnId="{95EFA597-7B57-413C-A3F7-53BF8DD4C805}">
      <dgm:prSet/>
      <dgm:spPr/>
      <dgm:t>
        <a:bodyPr/>
        <a:lstStyle/>
        <a:p>
          <a:endParaRPr lang="en-US"/>
        </a:p>
      </dgm:t>
    </dgm:pt>
    <dgm:pt modelId="{4C024AD5-125A-4F0C-9F17-CB648CECECF3}">
      <dgm:prSet custT="1"/>
      <dgm:spPr/>
      <dgm:t>
        <a:bodyPr/>
        <a:lstStyle/>
        <a:p>
          <a:r>
            <a:rPr lang="en-US" sz="1600"/>
            <a:t>Partner has submitted Monthly Progress Report (2 reports since Milestone 1)</a:t>
          </a:r>
        </a:p>
      </dgm:t>
    </dgm:pt>
    <dgm:pt modelId="{990CB336-4E70-4A83-A484-D71E3BF54D41}" type="parTrans" cxnId="{43C2AC03-4F23-4EE0-8C9B-D4B6D3B9604C}">
      <dgm:prSet/>
      <dgm:spPr/>
      <dgm:t>
        <a:bodyPr/>
        <a:lstStyle/>
        <a:p>
          <a:endParaRPr lang="en-US"/>
        </a:p>
      </dgm:t>
    </dgm:pt>
    <dgm:pt modelId="{57B6C150-4B89-4EC9-86F1-82A989707168}" type="sibTrans" cxnId="{43C2AC03-4F23-4EE0-8C9B-D4B6D3B9604C}">
      <dgm:prSet/>
      <dgm:spPr/>
      <dgm:t>
        <a:bodyPr/>
        <a:lstStyle/>
        <a:p>
          <a:endParaRPr lang="en-US"/>
        </a:p>
      </dgm:t>
    </dgm:pt>
    <dgm:pt modelId="{51ED17B0-4258-49C4-B9A3-662D30594F41}">
      <dgm:prSet/>
      <dgm:spPr/>
      <dgm:t>
        <a:bodyPr/>
        <a:lstStyle/>
        <a:p>
          <a:r>
            <a:rPr lang="en-US"/>
            <a:t>E1 Milestone</a:t>
          </a:r>
        </a:p>
      </dgm:t>
    </dgm:pt>
    <dgm:pt modelId="{96115C40-2BC1-49AF-A5F4-4CFBB416E459}" type="parTrans" cxnId="{4E468B78-603B-44A3-A744-80C52A4ABDAC}">
      <dgm:prSet/>
      <dgm:spPr/>
      <dgm:t>
        <a:bodyPr/>
        <a:lstStyle/>
        <a:p>
          <a:endParaRPr lang="en-US"/>
        </a:p>
      </dgm:t>
    </dgm:pt>
    <dgm:pt modelId="{A625580E-5CE5-4C64-9D41-04AF46511E1E}" type="sibTrans" cxnId="{4E468B78-603B-44A3-A744-80C52A4ABDAC}">
      <dgm:prSet/>
      <dgm:spPr/>
      <dgm:t>
        <a:bodyPr/>
        <a:lstStyle/>
        <a:p>
          <a:endParaRPr lang="en-US"/>
        </a:p>
      </dgm:t>
    </dgm:pt>
    <dgm:pt modelId="{8FFC81BE-8CDB-4599-A38E-C94D4C84D2E1}">
      <dgm:prSet custT="1"/>
      <dgm:spPr/>
      <dgm:t>
        <a:bodyPr/>
        <a:lstStyle/>
        <a:p>
          <a:r>
            <a:rPr lang="en-US" sz="1600"/>
            <a:t>Sam continues in job search and has reached 120-days of service on June 1, 2022</a:t>
          </a:r>
        </a:p>
      </dgm:t>
    </dgm:pt>
    <dgm:pt modelId="{99BE601D-AA67-4C28-A809-A9BEE0F6A04E}" type="parTrans" cxnId="{FD4E91E5-C0DC-4E54-B46A-C0810E6F88A2}">
      <dgm:prSet/>
      <dgm:spPr/>
      <dgm:t>
        <a:bodyPr/>
        <a:lstStyle/>
        <a:p>
          <a:endParaRPr lang="en-US"/>
        </a:p>
      </dgm:t>
    </dgm:pt>
    <dgm:pt modelId="{CEBFEA25-6E32-4B34-9BB0-A4E56420E17D}" type="sibTrans" cxnId="{FD4E91E5-C0DC-4E54-B46A-C0810E6F88A2}">
      <dgm:prSet/>
      <dgm:spPr/>
      <dgm:t>
        <a:bodyPr/>
        <a:lstStyle/>
        <a:p>
          <a:endParaRPr lang="en-US"/>
        </a:p>
      </dgm:t>
    </dgm:pt>
    <dgm:pt modelId="{210DFBDE-9507-400D-9ED9-E1CF9CE9A464}">
      <dgm:prSet custT="1"/>
      <dgm:spPr/>
      <dgm:t>
        <a:bodyPr/>
        <a:lstStyle/>
        <a:p>
          <a:r>
            <a:rPr lang="en-US" sz="1600"/>
            <a:t>Partner has submitted Monthly Progress Report (4 since Milestone 1) and invoices for the E1 Milestone, $1,200</a:t>
          </a:r>
        </a:p>
      </dgm:t>
    </dgm:pt>
    <dgm:pt modelId="{61F744BA-ADED-4147-9167-6CDB8D440991}" type="parTrans" cxnId="{C41F3291-5A43-4EDF-9B88-C5F5357FABBC}">
      <dgm:prSet/>
      <dgm:spPr/>
      <dgm:t>
        <a:bodyPr/>
        <a:lstStyle/>
        <a:p>
          <a:endParaRPr lang="en-US"/>
        </a:p>
      </dgm:t>
    </dgm:pt>
    <dgm:pt modelId="{4A68B049-65B5-4F89-8A94-2A77440F6790}" type="sibTrans" cxnId="{C41F3291-5A43-4EDF-9B88-C5F5357FABBC}">
      <dgm:prSet/>
      <dgm:spPr/>
      <dgm:t>
        <a:bodyPr/>
        <a:lstStyle/>
        <a:p>
          <a:endParaRPr lang="en-US"/>
        </a:p>
      </dgm:t>
    </dgm:pt>
    <dgm:pt modelId="{4D35AD09-F8E1-49D4-A62B-8D60847D6226}">
      <dgm:prSet/>
      <dgm:spPr/>
      <dgm:t>
        <a:bodyPr/>
        <a:lstStyle/>
        <a:p>
          <a:r>
            <a:rPr lang="en-US"/>
            <a:t>60 day Meeting</a:t>
          </a:r>
        </a:p>
      </dgm:t>
    </dgm:pt>
    <dgm:pt modelId="{98246A3F-BB4A-43FF-AA81-476A3BF5DC94}" type="parTrans" cxnId="{B9FC36FB-D190-4379-8949-9E3DB94F79DB}">
      <dgm:prSet/>
      <dgm:spPr/>
      <dgm:t>
        <a:bodyPr/>
        <a:lstStyle/>
        <a:p>
          <a:endParaRPr lang="en-US"/>
        </a:p>
      </dgm:t>
    </dgm:pt>
    <dgm:pt modelId="{47072AF9-8ECF-474C-BA26-C3D884D14935}" type="sibTrans" cxnId="{B9FC36FB-D190-4379-8949-9E3DB94F79DB}">
      <dgm:prSet/>
      <dgm:spPr/>
      <dgm:t>
        <a:bodyPr/>
        <a:lstStyle/>
        <a:p>
          <a:endParaRPr lang="en-US"/>
        </a:p>
      </dgm:t>
    </dgm:pt>
    <dgm:pt modelId="{76B2B0B5-48BF-4248-A7E0-DFCC2442A199}">
      <dgm:prSet custT="1"/>
      <dgm:spPr/>
      <dgm:t>
        <a:bodyPr/>
        <a:lstStyle/>
        <a:p>
          <a:r>
            <a:rPr lang="en-US" sz="1600"/>
            <a:t>Sam continues in job search and has a (3</a:t>
          </a:r>
          <a:r>
            <a:rPr lang="en-US" sz="1600" baseline="30000"/>
            <a:t>rd</a:t>
          </a:r>
          <a:r>
            <a:rPr lang="en-US" sz="1600"/>
            <a:t>) 60-day meeting on August 1, 2022 – agreement to stop job placement services</a:t>
          </a:r>
        </a:p>
      </dgm:t>
    </dgm:pt>
    <dgm:pt modelId="{E01C3DCA-128A-47B6-A488-FEB2DC751459}" type="parTrans" cxnId="{959A8618-9AB8-4544-B8D1-4DA6321F07AB}">
      <dgm:prSet/>
      <dgm:spPr/>
      <dgm:t>
        <a:bodyPr/>
        <a:lstStyle/>
        <a:p>
          <a:endParaRPr lang="en-US"/>
        </a:p>
      </dgm:t>
    </dgm:pt>
    <dgm:pt modelId="{24BFC70F-3116-4C14-966D-2E92E0B4D1DE}" type="sibTrans" cxnId="{959A8618-9AB8-4544-B8D1-4DA6321F07AB}">
      <dgm:prSet/>
      <dgm:spPr/>
      <dgm:t>
        <a:bodyPr/>
        <a:lstStyle/>
        <a:p>
          <a:endParaRPr lang="en-US"/>
        </a:p>
      </dgm:t>
    </dgm:pt>
    <dgm:pt modelId="{3DEC54C8-6D0F-4C14-9458-AD530C3E996F}">
      <dgm:prSet custT="1"/>
      <dgm:spPr/>
      <dgm:t>
        <a:bodyPr/>
        <a:lstStyle/>
        <a:p>
          <a:r>
            <a:rPr lang="en-US" sz="1600" b="0">
              <a:solidFill>
                <a:schemeClr val="tx1"/>
              </a:solidFill>
            </a:rPr>
            <a:t>Partner submits Placement Plan and invoices for Milestone 1, $1330</a:t>
          </a:r>
        </a:p>
      </dgm:t>
    </dgm:pt>
    <dgm:pt modelId="{52B265D4-CAA0-4307-B1CC-DB1EB49B2033}" type="parTrans" cxnId="{43CC6F0F-6F20-44A4-B746-BC3BA47FAA4F}">
      <dgm:prSet/>
      <dgm:spPr/>
      <dgm:t>
        <a:bodyPr/>
        <a:lstStyle/>
        <a:p>
          <a:endParaRPr lang="en-US"/>
        </a:p>
      </dgm:t>
    </dgm:pt>
    <dgm:pt modelId="{8E87DFFD-792B-49BD-A7ED-7081679403EC}" type="sibTrans" cxnId="{43CC6F0F-6F20-44A4-B746-BC3BA47FAA4F}">
      <dgm:prSet/>
      <dgm:spPr/>
      <dgm:t>
        <a:bodyPr/>
        <a:lstStyle/>
        <a:p>
          <a:endParaRPr lang="en-US"/>
        </a:p>
      </dgm:t>
    </dgm:pt>
    <dgm:pt modelId="{A11303DE-D2A1-49FA-85A0-440FBC1C6F25}">
      <dgm:prSet custT="1"/>
      <dgm:spPr/>
      <dgm:t>
        <a:bodyPr/>
        <a:lstStyle/>
        <a:p>
          <a:r>
            <a:rPr lang="en-US" sz="1600"/>
            <a:t>Partner has submitted Monthly Progress Report (6 reports since Milestone 1 was paid)</a:t>
          </a:r>
        </a:p>
      </dgm:t>
    </dgm:pt>
    <dgm:pt modelId="{A1183FDE-F5BB-489C-AC9A-1658992AEA5F}" type="parTrans" cxnId="{B84BEB6B-6226-4661-BFCC-13CB3306DCB9}">
      <dgm:prSet/>
      <dgm:spPr/>
      <dgm:t>
        <a:bodyPr/>
        <a:lstStyle/>
        <a:p>
          <a:endParaRPr lang="en-US"/>
        </a:p>
      </dgm:t>
    </dgm:pt>
    <dgm:pt modelId="{4FDA57F3-5C5D-4528-A7FF-775B67DE5364}" type="sibTrans" cxnId="{B84BEB6B-6226-4661-BFCC-13CB3306DCB9}">
      <dgm:prSet/>
      <dgm:spPr/>
      <dgm:t>
        <a:bodyPr/>
        <a:lstStyle/>
        <a:p>
          <a:endParaRPr lang="en-US"/>
        </a:p>
      </dgm:t>
    </dgm:pt>
    <dgm:pt modelId="{B2DAB466-E898-4B71-A330-568ADD687783}">
      <dgm:prSet custT="1"/>
      <dgm:spPr/>
      <dgm:t>
        <a:bodyPr/>
        <a:lstStyle/>
        <a:p>
          <a:r>
            <a:rPr lang="en-US" sz="1600"/>
            <a:t>Close file</a:t>
          </a:r>
        </a:p>
      </dgm:t>
    </dgm:pt>
    <dgm:pt modelId="{7B68AE72-8A2B-4CB7-9D7A-F35AA56FD298}" type="parTrans" cxnId="{8D50D6DE-5473-4848-BF5F-0CDE222CB276}">
      <dgm:prSet/>
      <dgm:spPr/>
      <dgm:t>
        <a:bodyPr/>
        <a:lstStyle/>
        <a:p>
          <a:endParaRPr lang="en-US"/>
        </a:p>
      </dgm:t>
    </dgm:pt>
    <dgm:pt modelId="{506A6DCA-ADF5-4B34-A474-5546166E00B9}" type="sibTrans" cxnId="{8D50D6DE-5473-4848-BF5F-0CDE222CB276}">
      <dgm:prSet/>
      <dgm:spPr/>
      <dgm:t>
        <a:bodyPr/>
        <a:lstStyle/>
        <a:p>
          <a:endParaRPr lang="en-US"/>
        </a:p>
      </dgm:t>
    </dgm:pt>
    <dgm:pt modelId="{3795FF01-3DF9-4995-98B8-FE4647F1E1D3}" type="pres">
      <dgm:prSet presAssocID="{89525728-45B8-4FAA-ADE9-93B0802358D5}" presName="Name0" presStyleCnt="0">
        <dgm:presLayoutVars>
          <dgm:animLvl val="lvl"/>
          <dgm:resizeHandles val="exact"/>
        </dgm:presLayoutVars>
      </dgm:prSet>
      <dgm:spPr/>
    </dgm:pt>
    <dgm:pt modelId="{6717ED7C-B961-4E48-9361-07F1F4EC07B0}" type="pres">
      <dgm:prSet presAssocID="{C6B6F35A-52CD-4E36-BB21-089684B7C07B}" presName="composite" presStyleCnt="0"/>
      <dgm:spPr/>
    </dgm:pt>
    <dgm:pt modelId="{1305D212-201E-4BC8-94FB-D9DDD02DA6E3}" type="pres">
      <dgm:prSet presAssocID="{C6B6F35A-52CD-4E36-BB21-089684B7C07B}" presName="L" presStyleLbl="solidFgAcc1" presStyleIdx="0" presStyleCnt="4">
        <dgm:presLayoutVars>
          <dgm:chMax val="0"/>
          <dgm:chPref val="0"/>
        </dgm:presLayoutVars>
      </dgm:prSet>
      <dgm:spPr/>
    </dgm:pt>
    <dgm:pt modelId="{AD84FBB3-AD86-43EF-9D0F-67753A9AA6E4}" type="pres">
      <dgm:prSet presAssocID="{C6B6F35A-52CD-4E36-BB21-089684B7C07B}" presName="parTx" presStyleLbl="alignNode1" presStyleIdx="0" presStyleCnt="4" custScaleY="105190">
        <dgm:presLayoutVars>
          <dgm:chMax val="0"/>
          <dgm:chPref val="0"/>
          <dgm:bulletEnabled val="1"/>
        </dgm:presLayoutVars>
      </dgm:prSet>
      <dgm:spPr/>
    </dgm:pt>
    <dgm:pt modelId="{5BF720EF-5D22-4A85-BE5C-B34C903F3185}" type="pres">
      <dgm:prSet presAssocID="{C6B6F35A-52CD-4E36-BB21-089684B7C07B}" presName="desTx" presStyleLbl="revTx" presStyleIdx="0" presStyleCnt="4">
        <dgm:presLayoutVars>
          <dgm:chMax val="0"/>
          <dgm:chPref val="0"/>
          <dgm:bulletEnabled val="1"/>
        </dgm:presLayoutVars>
      </dgm:prSet>
      <dgm:spPr/>
    </dgm:pt>
    <dgm:pt modelId="{D32D42EC-BBF7-47E6-8FDF-0BDC8C44E1FF}" type="pres">
      <dgm:prSet presAssocID="{C6B6F35A-52CD-4E36-BB21-089684B7C07B}" presName="EmptyPlaceHolder" presStyleCnt="0"/>
      <dgm:spPr/>
    </dgm:pt>
    <dgm:pt modelId="{2B68ECA3-7176-4446-AE0B-39342BC69920}" type="pres">
      <dgm:prSet presAssocID="{E2150572-F44B-4FCB-A8F5-7DBBF3A411BC}" presName="space" presStyleCnt="0"/>
      <dgm:spPr/>
    </dgm:pt>
    <dgm:pt modelId="{C50F0F80-5D77-47F8-93E7-A5C2CDA2EFEE}" type="pres">
      <dgm:prSet presAssocID="{F7413371-A9EA-4E06-B9A3-E8F0B367FA2F}" presName="composite" presStyleCnt="0"/>
      <dgm:spPr/>
    </dgm:pt>
    <dgm:pt modelId="{1732D9F9-5152-45FA-B530-6FB7F399AC95}" type="pres">
      <dgm:prSet presAssocID="{F7413371-A9EA-4E06-B9A3-E8F0B367FA2F}" presName="L" presStyleLbl="solidFgAcc1" presStyleIdx="1" presStyleCnt="4">
        <dgm:presLayoutVars>
          <dgm:chMax val="0"/>
          <dgm:chPref val="0"/>
        </dgm:presLayoutVars>
      </dgm:prSet>
      <dgm:spPr/>
    </dgm:pt>
    <dgm:pt modelId="{AC121DDE-1E95-48C7-B629-2210E4E8F977}" type="pres">
      <dgm:prSet presAssocID="{F7413371-A9EA-4E06-B9A3-E8F0B367FA2F}" presName="parTx" presStyleLbl="alignNode1" presStyleIdx="1" presStyleCnt="4">
        <dgm:presLayoutVars>
          <dgm:chMax val="0"/>
          <dgm:chPref val="0"/>
          <dgm:bulletEnabled val="1"/>
        </dgm:presLayoutVars>
      </dgm:prSet>
      <dgm:spPr/>
    </dgm:pt>
    <dgm:pt modelId="{D02D8306-EACF-45C4-81BA-8AFB33D37B3B}" type="pres">
      <dgm:prSet presAssocID="{F7413371-A9EA-4E06-B9A3-E8F0B367FA2F}" presName="desTx" presStyleLbl="revTx" presStyleIdx="1" presStyleCnt="4">
        <dgm:presLayoutVars>
          <dgm:chMax val="0"/>
          <dgm:chPref val="0"/>
          <dgm:bulletEnabled val="1"/>
        </dgm:presLayoutVars>
      </dgm:prSet>
      <dgm:spPr/>
    </dgm:pt>
    <dgm:pt modelId="{73E46075-5AEA-4333-8B17-7834E8FE217D}" type="pres">
      <dgm:prSet presAssocID="{F7413371-A9EA-4E06-B9A3-E8F0B367FA2F}" presName="EmptyPlaceHolder" presStyleCnt="0"/>
      <dgm:spPr/>
    </dgm:pt>
    <dgm:pt modelId="{4F558A66-8F28-426F-8AE2-3E9FA7845EB8}" type="pres">
      <dgm:prSet presAssocID="{9861DCC4-5791-40DA-8731-BDC14013A5C8}" presName="space" presStyleCnt="0"/>
      <dgm:spPr/>
    </dgm:pt>
    <dgm:pt modelId="{B60A4948-7D76-4704-9850-0B9AE5FD17C5}" type="pres">
      <dgm:prSet presAssocID="{51ED17B0-4258-49C4-B9A3-662D30594F41}" presName="composite" presStyleCnt="0"/>
      <dgm:spPr/>
    </dgm:pt>
    <dgm:pt modelId="{E58FFA27-9659-4ADF-BF78-34A55BCB72C6}" type="pres">
      <dgm:prSet presAssocID="{51ED17B0-4258-49C4-B9A3-662D30594F41}" presName="L" presStyleLbl="solidFgAcc1" presStyleIdx="2" presStyleCnt="4">
        <dgm:presLayoutVars>
          <dgm:chMax val="0"/>
          <dgm:chPref val="0"/>
        </dgm:presLayoutVars>
      </dgm:prSet>
      <dgm:spPr/>
    </dgm:pt>
    <dgm:pt modelId="{006AEB03-FE05-4F02-B589-8D42D956E904}" type="pres">
      <dgm:prSet presAssocID="{51ED17B0-4258-49C4-B9A3-662D30594F41}" presName="parTx" presStyleLbl="alignNode1" presStyleIdx="2" presStyleCnt="4">
        <dgm:presLayoutVars>
          <dgm:chMax val="0"/>
          <dgm:chPref val="0"/>
          <dgm:bulletEnabled val="1"/>
        </dgm:presLayoutVars>
      </dgm:prSet>
      <dgm:spPr/>
    </dgm:pt>
    <dgm:pt modelId="{CDC1063B-B68E-40C0-9924-E89C3C972D21}" type="pres">
      <dgm:prSet presAssocID="{51ED17B0-4258-49C4-B9A3-662D30594F41}" presName="desTx" presStyleLbl="revTx" presStyleIdx="2" presStyleCnt="4">
        <dgm:presLayoutVars>
          <dgm:chMax val="0"/>
          <dgm:chPref val="0"/>
          <dgm:bulletEnabled val="1"/>
        </dgm:presLayoutVars>
      </dgm:prSet>
      <dgm:spPr/>
    </dgm:pt>
    <dgm:pt modelId="{78D6E1A4-424A-48EB-8FD2-39449C2C1C3E}" type="pres">
      <dgm:prSet presAssocID="{51ED17B0-4258-49C4-B9A3-662D30594F41}" presName="EmptyPlaceHolder" presStyleCnt="0"/>
      <dgm:spPr/>
    </dgm:pt>
    <dgm:pt modelId="{64D9FB29-4F9E-4B1F-ADE4-19D26D321E80}" type="pres">
      <dgm:prSet presAssocID="{A625580E-5CE5-4C64-9D41-04AF46511E1E}" presName="space" presStyleCnt="0"/>
      <dgm:spPr/>
    </dgm:pt>
    <dgm:pt modelId="{03EC1CA9-E95F-4427-BEA0-0DDBB9DBD2A1}" type="pres">
      <dgm:prSet presAssocID="{4D35AD09-F8E1-49D4-A62B-8D60847D6226}" presName="composite" presStyleCnt="0"/>
      <dgm:spPr/>
    </dgm:pt>
    <dgm:pt modelId="{84FA0EAD-FFE7-4647-AE26-9791A2E43E95}" type="pres">
      <dgm:prSet presAssocID="{4D35AD09-F8E1-49D4-A62B-8D60847D6226}" presName="L" presStyleLbl="solidFgAcc1" presStyleIdx="3" presStyleCnt="4">
        <dgm:presLayoutVars>
          <dgm:chMax val="0"/>
          <dgm:chPref val="0"/>
        </dgm:presLayoutVars>
      </dgm:prSet>
      <dgm:spPr/>
    </dgm:pt>
    <dgm:pt modelId="{0D44FC2F-DA17-4B44-9337-7C6F7E9D0F41}" type="pres">
      <dgm:prSet presAssocID="{4D35AD09-F8E1-49D4-A62B-8D60847D6226}" presName="parTx" presStyleLbl="alignNode1" presStyleIdx="3" presStyleCnt="4">
        <dgm:presLayoutVars>
          <dgm:chMax val="0"/>
          <dgm:chPref val="0"/>
          <dgm:bulletEnabled val="1"/>
        </dgm:presLayoutVars>
      </dgm:prSet>
      <dgm:spPr/>
    </dgm:pt>
    <dgm:pt modelId="{4313BF7F-1139-46CB-BE1C-E37BFBBC4192}" type="pres">
      <dgm:prSet presAssocID="{4D35AD09-F8E1-49D4-A62B-8D60847D6226}" presName="desTx" presStyleLbl="revTx" presStyleIdx="3" presStyleCnt="4">
        <dgm:presLayoutVars>
          <dgm:chMax val="0"/>
          <dgm:chPref val="0"/>
          <dgm:bulletEnabled val="1"/>
        </dgm:presLayoutVars>
      </dgm:prSet>
      <dgm:spPr/>
    </dgm:pt>
    <dgm:pt modelId="{E1B1F698-EABE-442F-BF9C-3A5AC12AC55A}" type="pres">
      <dgm:prSet presAssocID="{4D35AD09-F8E1-49D4-A62B-8D60847D6226}" presName="EmptyPlaceHolder" presStyleCnt="0"/>
      <dgm:spPr/>
    </dgm:pt>
  </dgm:ptLst>
  <dgm:cxnLst>
    <dgm:cxn modelId="{43C2AC03-4F23-4EE0-8C9B-D4B6D3B9604C}" srcId="{FF68E4C9-B867-42E1-994C-680DF67DEA25}" destId="{4C024AD5-125A-4F0C-9F17-CB648CECECF3}" srcOrd="0" destOrd="0" parTransId="{990CB336-4E70-4A83-A484-D71E3BF54D41}" sibTransId="{57B6C150-4B89-4EC9-86F1-82A989707168}"/>
    <dgm:cxn modelId="{EBBF620E-4247-4CCE-A416-538315D03FE9}" type="presOf" srcId="{F7413371-A9EA-4E06-B9A3-E8F0B367FA2F}" destId="{AC121DDE-1E95-48C7-B629-2210E4E8F977}" srcOrd="0" destOrd="0" presId="urn:microsoft.com/office/officeart/2016/7/layout/AccentHomeChevronProcess"/>
    <dgm:cxn modelId="{43CC6F0F-6F20-44A4-B746-BC3BA47FAA4F}" srcId="{00070BE7-065E-4E65-8557-DA45CACA976C}" destId="{3DEC54C8-6D0F-4C14-9458-AD530C3E996F}" srcOrd="0" destOrd="0" parTransId="{52B265D4-CAA0-4307-B1CC-DB1EB49B2033}" sibTransId="{8E87DFFD-792B-49BD-A7ED-7081679403EC}"/>
    <dgm:cxn modelId="{959A8618-9AB8-4544-B8D1-4DA6321F07AB}" srcId="{4D35AD09-F8E1-49D4-A62B-8D60847D6226}" destId="{76B2B0B5-48BF-4248-A7E0-DFCC2442A199}" srcOrd="0" destOrd="0" parTransId="{E01C3DCA-128A-47B6-A488-FEB2DC751459}" sibTransId="{24BFC70F-3116-4C14-966D-2E92E0B4D1DE}"/>
    <dgm:cxn modelId="{828B8423-F798-4A4E-A276-58BF1FCAAE0B}" type="presOf" srcId="{C6B6F35A-52CD-4E36-BB21-089684B7C07B}" destId="{AD84FBB3-AD86-43EF-9D0F-67753A9AA6E4}" srcOrd="0" destOrd="0" presId="urn:microsoft.com/office/officeart/2016/7/layout/AccentHomeChevronProcess"/>
    <dgm:cxn modelId="{AD01D72A-5985-492E-950E-43EFF25110D9}" type="presOf" srcId="{8FFC81BE-8CDB-4599-A38E-C94D4C84D2E1}" destId="{CDC1063B-B68E-40C0-9924-E89C3C972D21}" srcOrd="0" destOrd="0" presId="urn:microsoft.com/office/officeart/2016/7/layout/AccentHomeChevronProcess"/>
    <dgm:cxn modelId="{2EEF855D-ABF0-43F6-8516-37E5569F0279}" type="presOf" srcId="{4D35AD09-F8E1-49D4-A62B-8D60847D6226}" destId="{0D44FC2F-DA17-4B44-9337-7C6F7E9D0F41}" srcOrd="0" destOrd="0" presId="urn:microsoft.com/office/officeart/2016/7/layout/AccentHomeChevronProcess"/>
    <dgm:cxn modelId="{C57F5443-1433-4B45-9731-334C173ABB5F}" type="presOf" srcId="{FF68E4C9-B867-42E1-994C-680DF67DEA25}" destId="{D02D8306-EACF-45C4-81BA-8AFB33D37B3B}" srcOrd="0" destOrd="0" presId="urn:microsoft.com/office/officeart/2016/7/layout/AccentHomeChevronProcess"/>
    <dgm:cxn modelId="{3C595745-B90E-4B59-AC5B-AB1EEED99166}" type="presOf" srcId="{51ED17B0-4258-49C4-B9A3-662D30594F41}" destId="{006AEB03-FE05-4F02-B589-8D42D956E904}" srcOrd="0" destOrd="0" presId="urn:microsoft.com/office/officeart/2016/7/layout/AccentHomeChevronProcess"/>
    <dgm:cxn modelId="{0CACD84A-403A-4A5B-9FC6-114689F371BB}" type="presOf" srcId="{00070BE7-065E-4E65-8557-DA45CACA976C}" destId="{5BF720EF-5D22-4A85-BE5C-B34C903F3185}" srcOrd="0" destOrd="0" presId="urn:microsoft.com/office/officeart/2016/7/layout/AccentHomeChevronProcess"/>
    <dgm:cxn modelId="{B84BEB6B-6226-4661-BFCC-13CB3306DCB9}" srcId="{76B2B0B5-48BF-4248-A7E0-DFCC2442A199}" destId="{A11303DE-D2A1-49FA-85A0-440FBC1C6F25}" srcOrd="0" destOrd="0" parTransId="{A1183FDE-F5BB-489C-AC9A-1658992AEA5F}" sibTransId="{4FDA57F3-5C5D-4528-A7FF-775B67DE5364}"/>
    <dgm:cxn modelId="{B88D1770-C018-44BB-AC8A-4288F4469E8C}" srcId="{89525728-45B8-4FAA-ADE9-93B0802358D5}" destId="{C6B6F35A-52CD-4E36-BB21-089684B7C07B}" srcOrd="0" destOrd="0" parTransId="{B32264CB-52BD-467B-B1AA-1AC621FC212D}" sibTransId="{E2150572-F44B-4FCB-A8F5-7DBBF3A411BC}"/>
    <dgm:cxn modelId="{5684A550-378B-41DA-AFED-8E9D85EB1AD5}" type="presOf" srcId="{3DEC54C8-6D0F-4C14-9458-AD530C3E996F}" destId="{5BF720EF-5D22-4A85-BE5C-B34C903F3185}" srcOrd="0" destOrd="1" presId="urn:microsoft.com/office/officeart/2016/7/layout/AccentHomeChevronProcess"/>
    <dgm:cxn modelId="{5C87E850-360A-4D40-9113-F477BA41F322}" srcId="{89525728-45B8-4FAA-ADE9-93B0802358D5}" destId="{F7413371-A9EA-4E06-B9A3-E8F0B367FA2F}" srcOrd="1" destOrd="0" parTransId="{5EC81595-0462-47F0-B99E-77AFC23EF5F4}" sibTransId="{9861DCC4-5791-40DA-8731-BDC14013A5C8}"/>
    <dgm:cxn modelId="{4E468B78-603B-44A3-A744-80C52A4ABDAC}" srcId="{89525728-45B8-4FAA-ADE9-93B0802358D5}" destId="{51ED17B0-4258-49C4-B9A3-662D30594F41}" srcOrd="2" destOrd="0" parTransId="{96115C40-2BC1-49AF-A5F4-4CFBB416E459}" sibTransId="{A625580E-5CE5-4C64-9D41-04AF46511E1E}"/>
    <dgm:cxn modelId="{57D8EA79-5304-4351-8C3D-3603E8BF7805}" type="presOf" srcId="{B2DAB466-E898-4B71-A330-568ADD687783}" destId="{4313BF7F-1139-46CB-BE1C-E37BFBBC4192}" srcOrd="0" destOrd="2" presId="urn:microsoft.com/office/officeart/2016/7/layout/AccentHomeChevronProcess"/>
    <dgm:cxn modelId="{99FDFE82-E82E-490A-9064-31EB685E03D5}" srcId="{C6B6F35A-52CD-4E36-BB21-089684B7C07B}" destId="{00070BE7-065E-4E65-8557-DA45CACA976C}" srcOrd="0" destOrd="0" parTransId="{88F3AF6D-A2BD-49A6-B12A-A8521CF873DE}" sibTransId="{02D5C7EC-B101-44F3-A188-70FD961FA644}"/>
    <dgm:cxn modelId="{76DA0D84-F974-416E-AB25-32D161BA8AE0}" type="presOf" srcId="{4C024AD5-125A-4F0C-9F17-CB648CECECF3}" destId="{D02D8306-EACF-45C4-81BA-8AFB33D37B3B}" srcOrd="0" destOrd="1" presId="urn:microsoft.com/office/officeart/2016/7/layout/AccentHomeChevronProcess"/>
    <dgm:cxn modelId="{C0CA828F-C030-4B8C-B739-05AE1C3AB559}" type="presOf" srcId="{210DFBDE-9507-400D-9ED9-E1CF9CE9A464}" destId="{CDC1063B-B68E-40C0-9924-E89C3C972D21}" srcOrd="0" destOrd="1" presId="urn:microsoft.com/office/officeart/2016/7/layout/AccentHomeChevronProcess"/>
    <dgm:cxn modelId="{C41F3291-5A43-4EDF-9B88-C5F5357FABBC}" srcId="{8FFC81BE-8CDB-4599-A38E-C94D4C84D2E1}" destId="{210DFBDE-9507-400D-9ED9-E1CF9CE9A464}" srcOrd="0" destOrd="0" parTransId="{61F744BA-ADED-4147-9167-6CDB8D440991}" sibTransId="{4A68B049-65B5-4F89-8A94-2A77440F6790}"/>
    <dgm:cxn modelId="{95EFA597-7B57-413C-A3F7-53BF8DD4C805}" srcId="{F7413371-A9EA-4E06-B9A3-E8F0B367FA2F}" destId="{FF68E4C9-B867-42E1-994C-680DF67DEA25}" srcOrd="0" destOrd="0" parTransId="{64228830-4AFB-4A70-8F28-6568C1838B79}" sibTransId="{75164CC8-628A-487D-8ED3-4D64412684FE}"/>
    <dgm:cxn modelId="{B23F87D1-1B9A-48E7-8817-F5844D0DD7EF}" type="presOf" srcId="{A11303DE-D2A1-49FA-85A0-440FBC1C6F25}" destId="{4313BF7F-1139-46CB-BE1C-E37BFBBC4192}" srcOrd="0" destOrd="1" presId="urn:microsoft.com/office/officeart/2016/7/layout/AccentHomeChevronProcess"/>
    <dgm:cxn modelId="{8D50D6DE-5473-4848-BF5F-0CDE222CB276}" srcId="{76B2B0B5-48BF-4248-A7E0-DFCC2442A199}" destId="{B2DAB466-E898-4B71-A330-568ADD687783}" srcOrd="1" destOrd="0" parTransId="{7B68AE72-8A2B-4CB7-9D7A-F35AA56FD298}" sibTransId="{506A6DCA-ADF5-4B34-A474-5546166E00B9}"/>
    <dgm:cxn modelId="{FD4E91E5-C0DC-4E54-B46A-C0810E6F88A2}" srcId="{51ED17B0-4258-49C4-B9A3-662D30594F41}" destId="{8FFC81BE-8CDB-4599-A38E-C94D4C84D2E1}" srcOrd="0" destOrd="0" parTransId="{99BE601D-AA67-4C28-A809-A9BEE0F6A04E}" sibTransId="{CEBFEA25-6E32-4B34-9BB0-A4E56420E17D}"/>
    <dgm:cxn modelId="{AEA98FEA-9AF4-48DE-AFDC-046008D79993}" type="presOf" srcId="{89525728-45B8-4FAA-ADE9-93B0802358D5}" destId="{3795FF01-3DF9-4995-98B8-FE4647F1E1D3}" srcOrd="0" destOrd="0" presId="urn:microsoft.com/office/officeart/2016/7/layout/AccentHomeChevronProcess"/>
    <dgm:cxn modelId="{A3E310F0-C367-46A7-A3E0-8E340F64F995}" type="presOf" srcId="{76B2B0B5-48BF-4248-A7E0-DFCC2442A199}" destId="{4313BF7F-1139-46CB-BE1C-E37BFBBC4192}" srcOrd="0" destOrd="0" presId="urn:microsoft.com/office/officeart/2016/7/layout/AccentHomeChevronProcess"/>
    <dgm:cxn modelId="{B9FC36FB-D190-4379-8949-9E3DB94F79DB}" srcId="{89525728-45B8-4FAA-ADE9-93B0802358D5}" destId="{4D35AD09-F8E1-49D4-A62B-8D60847D6226}" srcOrd="3" destOrd="0" parTransId="{98246A3F-BB4A-43FF-AA81-476A3BF5DC94}" sibTransId="{47072AF9-8ECF-474C-BA26-C3D884D14935}"/>
    <dgm:cxn modelId="{B74F6D7B-7F45-4122-9597-D42D1BFBB3AC}" type="presParOf" srcId="{3795FF01-3DF9-4995-98B8-FE4647F1E1D3}" destId="{6717ED7C-B961-4E48-9361-07F1F4EC07B0}" srcOrd="0" destOrd="0" presId="urn:microsoft.com/office/officeart/2016/7/layout/AccentHomeChevronProcess"/>
    <dgm:cxn modelId="{7545FE1A-0B60-40D0-A4FE-0B56BB878C27}" type="presParOf" srcId="{6717ED7C-B961-4E48-9361-07F1F4EC07B0}" destId="{1305D212-201E-4BC8-94FB-D9DDD02DA6E3}" srcOrd="0" destOrd="0" presId="urn:microsoft.com/office/officeart/2016/7/layout/AccentHomeChevronProcess"/>
    <dgm:cxn modelId="{DDB1ABB0-C8CA-41B2-BD59-1CDA4C12B3EC}" type="presParOf" srcId="{6717ED7C-B961-4E48-9361-07F1F4EC07B0}" destId="{AD84FBB3-AD86-43EF-9D0F-67753A9AA6E4}" srcOrd="1" destOrd="0" presId="urn:microsoft.com/office/officeart/2016/7/layout/AccentHomeChevronProcess"/>
    <dgm:cxn modelId="{095455A7-B5FD-4E55-9BA7-EFC685E0950E}" type="presParOf" srcId="{6717ED7C-B961-4E48-9361-07F1F4EC07B0}" destId="{5BF720EF-5D22-4A85-BE5C-B34C903F3185}" srcOrd="2" destOrd="0" presId="urn:microsoft.com/office/officeart/2016/7/layout/AccentHomeChevronProcess"/>
    <dgm:cxn modelId="{23084C32-8B60-42C9-832E-AFBCA3E514FB}" type="presParOf" srcId="{6717ED7C-B961-4E48-9361-07F1F4EC07B0}" destId="{D32D42EC-BBF7-47E6-8FDF-0BDC8C44E1FF}" srcOrd="3" destOrd="0" presId="urn:microsoft.com/office/officeart/2016/7/layout/AccentHomeChevronProcess"/>
    <dgm:cxn modelId="{A387B6E5-1D31-40FA-A4F9-D29FEB2091EE}" type="presParOf" srcId="{3795FF01-3DF9-4995-98B8-FE4647F1E1D3}" destId="{2B68ECA3-7176-4446-AE0B-39342BC69920}" srcOrd="1" destOrd="0" presId="urn:microsoft.com/office/officeart/2016/7/layout/AccentHomeChevronProcess"/>
    <dgm:cxn modelId="{C61BE9AB-AD54-4E7D-8804-313BC44C0A7F}" type="presParOf" srcId="{3795FF01-3DF9-4995-98B8-FE4647F1E1D3}" destId="{C50F0F80-5D77-47F8-93E7-A5C2CDA2EFEE}" srcOrd="2" destOrd="0" presId="urn:microsoft.com/office/officeart/2016/7/layout/AccentHomeChevronProcess"/>
    <dgm:cxn modelId="{B960002F-C77E-4B0D-95E8-52FB9C2F592B}" type="presParOf" srcId="{C50F0F80-5D77-47F8-93E7-A5C2CDA2EFEE}" destId="{1732D9F9-5152-45FA-B530-6FB7F399AC95}" srcOrd="0" destOrd="0" presId="urn:microsoft.com/office/officeart/2016/7/layout/AccentHomeChevronProcess"/>
    <dgm:cxn modelId="{CA9792A8-A16C-4D70-9C23-5FCE03FF7457}" type="presParOf" srcId="{C50F0F80-5D77-47F8-93E7-A5C2CDA2EFEE}" destId="{AC121DDE-1E95-48C7-B629-2210E4E8F977}" srcOrd="1" destOrd="0" presId="urn:microsoft.com/office/officeart/2016/7/layout/AccentHomeChevronProcess"/>
    <dgm:cxn modelId="{15578571-E402-42EA-89F4-88F992FFBDD9}" type="presParOf" srcId="{C50F0F80-5D77-47F8-93E7-A5C2CDA2EFEE}" destId="{D02D8306-EACF-45C4-81BA-8AFB33D37B3B}" srcOrd="2" destOrd="0" presId="urn:microsoft.com/office/officeart/2016/7/layout/AccentHomeChevronProcess"/>
    <dgm:cxn modelId="{C6E12CF1-E718-4D21-85B5-39F90C2B6003}" type="presParOf" srcId="{C50F0F80-5D77-47F8-93E7-A5C2CDA2EFEE}" destId="{73E46075-5AEA-4333-8B17-7834E8FE217D}" srcOrd="3" destOrd="0" presId="urn:microsoft.com/office/officeart/2016/7/layout/AccentHomeChevronProcess"/>
    <dgm:cxn modelId="{1929E22B-C19B-466F-AFFD-F06130F98D15}" type="presParOf" srcId="{3795FF01-3DF9-4995-98B8-FE4647F1E1D3}" destId="{4F558A66-8F28-426F-8AE2-3E9FA7845EB8}" srcOrd="3" destOrd="0" presId="urn:microsoft.com/office/officeart/2016/7/layout/AccentHomeChevronProcess"/>
    <dgm:cxn modelId="{F88DF19F-CD5A-41ED-BA32-DA4EC328B99E}" type="presParOf" srcId="{3795FF01-3DF9-4995-98B8-FE4647F1E1D3}" destId="{B60A4948-7D76-4704-9850-0B9AE5FD17C5}" srcOrd="4" destOrd="0" presId="urn:microsoft.com/office/officeart/2016/7/layout/AccentHomeChevronProcess"/>
    <dgm:cxn modelId="{A7999588-E050-4601-9C7A-54EB3049347B}" type="presParOf" srcId="{B60A4948-7D76-4704-9850-0B9AE5FD17C5}" destId="{E58FFA27-9659-4ADF-BF78-34A55BCB72C6}" srcOrd="0" destOrd="0" presId="urn:microsoft.com/office/officeart/2016/7/layout/AccentHomeChevronProcess"/>
    <dgm:cxn modelId="{F1167CC0-34F2-4B99-A63C-BB0FC8AFF2AE}" type="presParOf" srcId="{B60A4948-7D76-4704-9850-0B9AE5FD17C5}" destId="{006AEB03-FE05-4F02-B589-8D42D956E904}" srcOrd="1" destOrd="0" presId="urn:microsoft.com/office/officeart/2016/7/layout/AccentHomeChevronProcess"/>
    <dgm:cxn modelId="{EEB629F9-6F0F-4592-B2D6-BB8531E20FC6}" type="presParOf" srcId="{B60A4948-7D76-4704-9850-0B9AE5FD17C5}" destId="{CDC1063B-B68E-40C0-9924-E89C3C972D21}" srcOrd="2" destOrd="0" presId="urn:microsoft.com/office/officeart/2016/7/layout/AccentHomeChevronProcess"/>
    <dgm:cxn modelId="{0BAB904C-33A4-4EFA-BD61-816B24638B73}" type="presParOf" srcId="{B60A4948-7D76-4704-9850-0B9AE5FD17C5}" destId="{78D6E1A4-424A-48EB-8FD2-39449C2C1C3E}" srcOrd="3" destOrd="0" presId="urn:microsoft.com/office/officeart/2016/7/layout/AccentHomeChevronProcess"/>
    <dgm:cxn modelId="{998C6715-7108-4D32-BCFC-A32943C075F9}" type="presParOf" srcId="{3795FF01-3DF9-4995-98B8-FE4647F1E1D3}" destId="{64D9FB29-4F9E-4B1F-ADE4-19D26D321E80}" srcOrd="5" destOrd="0" presId="urn:microsoft.com/office/officeart/2016/7/layout/AccentHomeChevronProcess"/>
    <dgm:cxn modelId="{BE99CD54-74B0-465C-8128-A46F36CE7C17}" type="presParOf" srcId="{3795FF01-3DF9-4995-98B8-FE4647F1E1D3}" destId="{03EC1CA9-E95F-4427-BEA0-0DDBB9DBD2A1}" srcOrd="6" destOrd="0" presId="urn:microsoft.com/office/officeart/2016/7/layout/AccentHomeChevronProcess"/>
    <dgm:cxn modelId="{3146AD44-9662-416A-AEFB-6A9163AA24F8}" type="presParOf" srcId="{03EC1CA9-E95F-4427-BEA0-0DDBB9DBD2A1}" destId="{84FA0EAD-FFE7-4647-AE26-9791A2E43E95}" srcOrd="0" destOrd="0" presId="urn:microsoft.com/office/officeart/2016/7/layout/AccentHomeChevronProcess"/>
    <dgm:cxn modelId="{A962C599-EFF2-43D4-B012-B1236B1E5457}" type="presParOf" srcId="{03EC1CA9-E95F-4427-BEA0-0DDBB9DBD2A1}" destId="{0D44FC2F-DA17-4B44-9337-7C6F7E9D0F41}" srcOrd="1" destOrd="0" presId="urn:microsoft.com/office/officeart/2016/7/layout/AccentHomeChevronProcess"/>
    <dgm:cxn modelId="{6DEF8F6E-134E-4A65-83E8-7D0162CD39B3}" type="presParOf" srcId="{03EC1CA9-E95F-4427-BEA0-0DDBB9DBD2A1}" destId="{4313BF7F-1139-46CB-BE1C-E37BFBBC4192}" srcOrd="2" destOrd="0" presId="urn:microsoft.com/office/officeart/2016/7/layout/AccentHomeChevronProcess"/>
    <dgm:cxn modelId="{CD31CBC6-DF46-48D3-A3AC-007ED6E3AF78}" type="presParOf" srcId="{03EC1CA9-E95F-4427-BEA0-0DDBB9DBD2A1}" destId="{E1B1F698-EABE-442F-BF9C-3A5AC12AC55A}"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5D212-201E-4BC8-94FB-D9DDD02DA6E3}">
      <dsp:nvSpPr>
        <dsp:cNvPr id="0" name=""/>
        <dsp:cNvSpPr/>
      </dsp:nvSpPr>
      <dsp:spPr>
        <a:xfrm rot="5400000">
          <a:off x="-1718234" y="3193585"/>
          <a:ext cx="3627847"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4FBB3-AD86-43EF-9D0F-67753A9AA6E4}">
      <dsp:nvSpPr>
        <dsp:cNvPr id="0" name=""/>
        <dsp:cNvSpPr/>
      </dsp:nvSpPr>
      <dsp:spPr>
        <a:xfrm>
          <a:off x="2192" y="4981675"/>
          <a:ext cx="2337421" cy="1209282"/>
        </a:xfrm>
        <a:prstGeom prst="homePlate">
          <a:avLst>
            <a:gd name="adj" fmla="val 25000"/>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#1</a:t>
          </a:r>
        </a:p>
      </dsp:txBody>
      <dsp:txXfrm>
        <a:off x="2192" y="4981675"/>
        <a:ext cx="2186261" cy="1209282"/>
      </dsp:txXfrm>
    </dsp:sp>
    <dsp:sp modelId="{5BF720EF-5D22-4A85-BE5C-B34C903F3185}">
      <dsp:nvSpPr>
        <dsp:cNvPr id="0" name=""/>
        <dsp:cNvSpPr/>
      </dsp:nvSpPr>
      <dsp:spPr>
        <a:xfrm>
          <a:off x="189185" y="1602246"/>
          <a:ext cx="1897986" cy="294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Abdi starts job placement and has their Initial Placement Plan meeting on February 1, 2022</a:t>
          </a:r>
        </a:p>
        <a:p>
          <a:pPr marL="171450" lvl="1" indent="-171450" algn="l" defTabSz="711200">
            <a:lnSpc>
              <a:spcPct val="90000"/>
            </a:lnSpc>
            <a:spcBef>
              <a:spcPct val="0"/>
            </a:spcBef>
            <a:spcAft>
              <a:spcPct val="15000"/>
            </a:spcAft>
            <a:buChar char="•"/>
          </a:pPr>
          <a:r>
            <a:rPr lang="en-US" sz="1600" kern="1200"/>
            <a:t>Partner submits Placement Plan and invoices for Milestone 1, $1330</a:t>
          </a:r>
        </a:p>
      </dsp:txBody>
      <dsp:txXfrm>
        <a:off x="189185" y="1602246"/>
        <a:ext cx="1897986" cy="2943114"/>
      </dsp:txXfrm>
    </dsp:sp>
    <dsp:sp modelId="{1732D9F9-5152-45FA-B530-6FB7F399AC95}">
      <dsp:nvSpPr>
        <dsp:cNvPr id="0" name=""/>
        <dsp:cNvSpPr/>
      </dsp:nvSpPr>
      <dsp:spPr>
        <a:xfrm rot="5400000">
          <a:off x="591813"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1705837"/>
              <a:satOff val="-8578"/>
              <a:lumOff val="1765"/>
              <a:alphaOff val="0"/>
            </a:schemeClr>
          </a:solidFill>
          <a:prstDash val="solid"/>
        </a:ln>
        <a:effectLst/>
      </dsp:spPr>
      <dsp:style>
        <a:lnRef idx="2">
          <a:scrgbClr r="0" g="0" b="0"/>
        </a:lnRef>
        <a:fillRef idx="1">
          <a:scrgbClr r="0" g="0" b="0"/>
        </a:fillRef>
        <a:effectRef idx="0">
          <a:scrgbClr r="0" g="0" b="0"/>
        </a:effectRef>
        <a:fontRef idx="minor"/>
      </dsp:style>
    </dsp:sp>
    <dsp:sp modelId="{AC121DDE-1E95-48C7-B629-2210E4E8F977}">
      <dsp:nvSpPr>
        <dsp:cNvPr id="0" name=""/>
        <dsp:cNvSpPr/>
      </dsp:nvSpPr>
      <dsp:spPr>
        <a:xfrm>
          <a:off x="2222742" y="4981675"/>
          <a:ext cx="2337421" cy="1149617"/>
        </a:xfrm>
        <a:prstGeom prst="chevron">
          <a:avLst>
            <a:gd name="adj" fmla="val 25000"/>
          </a:avLst>
        </a:prstGeom>
        <a:solidFill>
          <a:schemeClr val="accent5">
            <a:hueOff val="1705837"/>
            <a:satOff val="-8578"/>
            <a:lumOff val="1765"/>
            <a:alphaOff val="0"/>
          </a:schemeClr>
        </a:solidFill>
        <a:ln w="10795" cap="flat" cmpd="sng" algn="ctr">
          <a:solidFill>
            <a:schemeClr val="accent5">
              <a:hueOff val="1705837"/>
              <a:satOff val="-8578"/>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60 day meeting</a:t>
          </a:r>
        </a:p>
      </dsp:txBody>
      <dsp:txXfrm>
        <a:off x="2510146" y="4981675"/>
        <a:ext cx="1762613" cy="1149617"/>
      </dsp:txXfrm>
    </dsp:sp>
    <dsp:sp modelId="{D02D8306-EACF-45C4-81BA-8AFB33D37B3B}">
      <dsp:nvSpPr>
        <dsp:cNvPr id="0" name=""/>
        <dsp:cNvSpPr/>
      </dsp:nvSpPr>
      <dsp:spPr>
        <a:xfrm>
          <a:off x="2409736"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Abdi continues in job search and has a 60-day meeting on April 1, 2022 – agreement to continue with job search</a:t>
          </a:r>
        </a:p>
        <a:p>
          <a:pPr marL="171450" lvl="1" indent="-171450" algn="l" defTabSz="711200">
            <a:lnSpc>
              <a:spcPct val="90000"/>
            </a:lnSpc>
            <a:spcBef>
              <a:spcPct val="0"/>
            </a:spcBef>
            <a:spcAft>
              <a:spcPct val="15000"/>
            </a:spcAft>
            <a:buChar char="•"/>
          </a:pPr>
          <a:r>
            <a:rPr lang="en-US" sz="1600" kern="1200"/>
            <a:t>Partner has submitted Monthly Progress Report (2 reports since Milestone 1)</a:t>
          </a:r>
        </a:p>
      </dsp:txBody>
      <dsp:txXfrm>
        <a:off x="2409736" y="1645019"/>
        <a:ext cx="1897986" cy="2797903"/>
      </dsp:txXfrm>
    </dsp:sp>
    <dsp:sp modelId="{E58FFA27-9659-4ADF-BF78-34A55BCB72C6}">
      <dsp:nvSpPr>
        <dsp:cNvPr id="0" name=""/>
        <dsp:cNvSpPr/>
      </dsp:nvSpPr>
      <dsp:spPr>
        <a:xfrm rot="5400000">
          <a:off x="2812363"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3411674"/>
              <a:satOff val="-17156"/>
              <a:lumOff val="3531"/>
              <a:alphaOff val="0"/>
            </a:schemeClr>
          </a:solidFill>
          <a:prstDash val="solid"/>
        </a:ln>
        <a:effectLst/>
      </dsp:spPr>
      <dsp:style>
        <a:lnRef idx="2">
          <a:scrgbClr r="0" g="0" b="0"/>
        </a:lnRef>
        <a:fillRef idx="1">
          <a:scrgbClr r="0" g="0" b="0"/>
        </a:fillRef>
        <a:effectRef idx="0">
          <a:scrgbClr r="0" g="0" b="0"/>
        </a:effectRef>
        <a:fontRef idx="minor"/>
      </dsp:style>
    </dsp:sp>
    <dsp:sp modelId="{006AEB03-FE05-4F02-B589-8D42D956E904}">
      <dsp:nvSpPr>
        <dsp:cNvPr id="0" name=""/>
        <dsp:cNvSpPr/>
      </dsp:nvSpPr>
      <dsp:spPr>
        <a:xfrm>
          <a:off x="4443293" y="4981675"/>
          <a:ext cx="2337421" cy="1149617"/>
        </a:xfrm>
        <a:prstGeom prst="chevron">
          <a:avLst>
            <a:gd name="adj" fmla="val 25000"/>
          </a:avLst>
        </a:prstGeom>
        <a:solidFill>
          <a:schemeClr val="accent5">
            <a:hueOff val="3411674"/>
            <a:satOff val="-17156"/>
            <a:lumOff val="3531"/>
            <a:alphaOff val="0"/>
          </a:schemeClr>
        </a:solidFill>
        <a:ln w="10795" cap="flat" cmpd="sng" algn="ctr">
          <a:solidFill>
            <a:schemeClr val="accent5">
              <a:hueOff val="3411674"/>
              <a:satOff val="-17156"/>
              <a:lumOff val="35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E1 Milestone</a:t>
          </a:r>
        </a:p>
      </dsp:txBody>
      <dsp:txXfrm>
        <a:off x="4730697" y="4981675"/>
        <a:ext cx="1762613" cy="1149617"/>
      </dsp:txXfrm>
    </dsp:sp>
    <dsp:sp modelId="{CDC1063B-B68E-40C0-9924-E89C3C972D21}">
      <dsp:nvSpPr>
        <dsp:cNvPr id="0" name=""/>
        <dsp:cNvSpPr/>
      </dsp:nvSpPr>
      <dsp:spPr>
        <a:xfrm>
          <a:off x="4630286"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Abdi continues in job search and has reached 120-days of service on June 1, 2022</a:t>
          </a:r>
        </a:p>
        <a:p>
          <a:pPr marL="171450" lvl="1" indent="-171450" algn="l" defTabSz="711200">
            <a:lnSpc>
              <a:spcPct val="90000"/>
            </a:lnSpc>
            <a:spcBef>
              <a:spcPct val="0"/>
            </a:spcBef>
            <a:spcAft>
              <a:spcPct val="15000"/>
            </a:spcAft>
            <a:buChar char="•"/>
          </a:pPr>
          <a:r>
            <a:rPr lang="en-US" sz="1600" kern="1200"/>
            <a:t>Partner has submitted Monthly Progress Report (4 since Milestone 1) and invoices for the E1 Milestone, $1,200</a:t>
          </a:r>
        </a:p>
      </dsp:txBody>
      <dsp:txXfrm>
        <a:off x="4630286" y="1645019"/>
        <a:ext cx="1897986" cy="2797903"/>
      </dsp:txXfrm>
    </dsp:sp>
    <dsp:sp modelId="{84FA0EAD-FFE7-4647-AE26-9791A2E43E95}">
      <dsp:nvSpPr>
        <dsp:cNvPr id="0" name=""/>
        <dsp:cNvSpPr/>
      </dsp:nvSpPr>
      <dsp:spPr>
        <a:xfrm rot="5400000">
          <a:off x="5032914"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5117511"/>
              <a:satOff val="-25734"/>
              <a:lumOff val="5296"/>
              <a:alphaOff val="0"/>
            </a:schemeClr>
          </a:solidFill>
          <a:prstDash val="solid"/>
        </a:ln>
        <a:effectLst/>
      </dsp:spPr>
      <dsp:style>
        <a:lnRef idx="2">
          <a:scrgbClr r="0" g="0" b="0"/>
        </a:lnRef>
        <a:fillRef idx="1">
          <a:scrgbClr r="0" g="0" b="0"/>
        </a:fillRef>
        <a:effectRef idx="0">
          <a:scrgbClr r="0" g="0" b="0"/>
        </a:effectRef>
        <a:fontRef idx="minor"/>
      </dsp:style>
    </dsp:sp>
    <dsp:sp modelId="{0D44FC2F-DA17-4B44-9337-7C6F7E9D0F41}">
      <dsp:nvSpPr>
        <dsp:cNvPr id="0" name=""/>
        <dsp:cNvSpPr/>
      </dsp:nvSpPr>
      <dsp:spPr>
        <a:xfrm>
          <a:off x="6663843" y="4981675"/>
          <a:ext cx="2337421" cy="1149617"/>
        </a:xfrm>
        <a:prstGeom prst="chevron">
          <a:avLst>
            <a:gd name="adj" fmla="val 25000"/>
          </a:avLst>
        </a:prstGeom>
        <a:solidFill>
          <a:schemeClr val="accent5">
            <a:hueOff val="5117511"/>
            <a:satOff val="-25734"/>
            <a:lumOff val="5296"/>
            <a:alphaOff val="0"/>
          </a:schemeClr>
        </a:solidFill>
        <a:ln w="10795" cap="flat" cmpd="sng" algn="ctr">
          <a:solidFill>
            <a:schemeClr val="accent5">
              <a:hueOff val="5117511"/>
              <a:satOff val="-25734"/>
              <a:lumOff val="52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#2</a:t>
          </a:r>
        </a:p>
      </dsp:txBody>
      <dsp:txXfrm>
        <a:off x="6951247" y="4981675"/>
        <a:ext cx="1762613" cy="1149617"/>
      </dsp:txXfrm>
    </dsp:sp>
    <dsp:sp modelId="{4313BF7F-1139-46CB-BE1C-E37BFBBC4192}">
      <dsp:nvSpPr>
        <dsp:cNvPr id="0" name=""/>
        <dsp:cNvSpPr/>
      </dsp:nvSpPr>
      <dsp:spPr>
        <a:xfrm>
          <a:off x="6850837"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Abdi accepts a competitive integrated job and works his first shift on August 16, 2022</a:t>
          </a:r>
        </a:p>
        <a:p>
          <a:pPr marL="171450" lvl="1" indent="-171450" algn="l" defTabSz="711200">
            <a:lnSpc>
              <a:spcPct val="90000"/>
            </a:lnSpc>
            <a:spcBef>
              <a:spcPct val="0"/>
            </a:spcBef>
            <a:spcAft>
              <a:spcPct val="15000"/>
            </a:spcAft>
            <a:buChar char="•"/>
          </a:pPr>
          <a:r>
            <a:rPr lang="en-US" sz="1600" kern="1200"/>
            <a:t>Partner has submitted Monthly Progress Report with Employment and Follow Up information and invoices for Milestone 2, $1,200</a:t>
          </a:r>
        </a:p>
      </dsp:txBody>
      <dsp:txXfrm>
        <a:off x="6850837" y="1645019"/>
        <a:ext cx="1897986" cy="2797903"/>
      </dsp:txXfrm>
    </dsp:sp>
    <dsp:sp modelId="{60849E41-2C7D-40BF-9E1A-E66C42BCDEB0}">
      <dsp:nvSpPr>
        <dsp:cNvPr id="0" name=""/>
        <dsp:cNvSpPr/>
      </dsp:nvSpPr>
      <dsp:spPr>
        <a:xfrm rot="5400000">
          <a:off x="7253464"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dsp:style>
    </dsp:sp>
    <dsp:sp modelId="{676FFE11-B368-4243-9267-2A4092092873}">
      <dsp:nvSpPr>
        <dsp:cNvPr id="0" name=""/>
        <dsp:cNvSpPr/>
      </dsp:nvSpPr>
      <dsp:spPr>
        <a:xfrm>
          <a:off x="8884394" y="4981675"/>
          <a:ext cx="2337421" cy="1149617"/>
        </a:xfrm>
        <a:prstGeom prst="chevron">
          <a:avLst>
            <a:gd name="adj" fmla="val 25000"/>
          </a:avLst>
        </a:prstGeom>
        <a:solidFill>
          <a:schemeClr val="accent5">
            <a:hueOff val="6823348"/>
            <a:satOff val="-34312"/>
            <a:lumOff val="7061"/>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#3</a:t>
          </a:r>
        </a:p>
      </dsp:txBody>
      <dsp:txXfrm>
        <a:off x="9171798" y="4981675"/>
        <a:ext cx="1762613" cy="1149617"/>
      </dsp:txXfrm>
    </dsp:sp>
    <dsp:sp modelId="{0CFF63CA-DFCF-4D3D-B561-7F8F2CFBE26D}">
      <dsp:nvSpPr>
        <dsp:cNvPr id="0" name=""/>
        <dsp:cNvSpPr/>
      </dsp:nvSpPr>
      <dsp:spPr>
        <a:xfrm>
          <a:off x="9071387"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Abdi successfully maintains and is happy with their job on November 16, 2022</a:t>
          </a:r>
        </a:p>
        <a:p>
          <a:pPr marL="171450" lvl="1" indent="-171450" algn="l" defTabSz="711200">
            <a:lnSpc>
              <a:spcPct val="90000"/>
            </a:lnSpc>
            <a:spcBef>
              <a:spcPct val="0"/>
            </a:spcBef>
            <a:spcAft>
              <a:spcPct val="15000"/>
            </a:spcAft>
            <a:buChar char="•"/>
          </a:pPr>
          <a:r>
            <a:rPr lang="en-US" sz="1600" kern="1200"/>
            <a:t>Partner has submitted Monthly Progress Report with Employment and Follow Up information AND Job Placement and Follow Up Service Closure and invoices Milestone 3, $1,270</a:t>
          </a:r>
        </a:p>
      </dsp:txBody>
      <dsp:txXfrm>
        <a:off x="9071387" y="1645019"/>
        <a:ext cx="1897986" cy="2797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5D212-201E-4BC8-94FB-D9DDD02DA6E3}">
      <dsp:nvSpPr>
        <dsp:cNvPr id="0" name=""/>
        <dsp:cNvSpPr/>
      </dsp:nvSpPr>
      <dsp:spPr>
        <a:xfrm rot="5400000">
          <a:off x="-1718234" y="3193585"/>
          <a:ext cx="3627847"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4FBB3-AD86-43EF-9D0F-67753A9AA6E4}">
      <dsp:nvSpPr>
        <dsp:cNvPr id="0" name=""/>
        <dsp:cNvSpPr/>
      </dsp:nvSpPr>
      <dsp:spPr>
        <a:xfrm>
          <a:off x="2192" y="4981675"/>
          <a:ext cx="2337421" cy="1209282"/>
        </a:xfrm>
        <a:prstGeom prst="homePlate">
          <a:avLst>
            <a:gd name="adj" fmla="val 25000"/>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#1</a:t>
          </a:r>
        </a:p>
      </dsp:txBody>
      <dsp:txXfrm>
        <a:off x="2192" y="4981675"/>
        <a:ext cx="2186261" cy="1209282"/>
      </dsp:txXfrm>
    </dsp:sp>
    <dsp:sp modelId="{5BF720EF-5D22-4A85-BE5C-B34C903F3185}">
      <dsp:nvSpPr>
        <dsp:cNvPr id="0" name=""/>
        <dsp:cNvSpPr/>
      </dsp:nvSpPr>
      <dsp:spPr>
        <a:xfrm>
          <a:off x="189185" y="1602246"/>
          <a:ext cx="1897986" cy="294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Dillon start job placement, has their Initial Placement Plan meeting on February 1, 2022</a:t>
          </a:r>
        </a:p>
        <a:p>
          <a:pPr marL="171450" lvl="1" indent="-171450" algn="l" defTabSz="711200">
            <a:lnSpc>
              <a:spcPct val="90000"/>
            </a:lnSpc>
            <a:spcBef>
              <a:spcPct val="0"/>
            </a:spcBef>
            <a:spcAft>
              <a:spcPct val="15000"/>
            </a:spcAft>
            <a:buChar char="•"/>
          </a:pPr>
          <a:r>
            <a:rPr lang="en-US" sz="1600" kern="1200"/>
            <a:t>Partner submits Placement Plan and invoices for </a:t>
          </a:r>
          <a:r>
            <a:rPr lang="en-US" sz="1600" b="0" kern="1200">
              <a:solidFill>
                <a:schemeClr val="tx1"/>
              </a:solidFill>
            </a:rPr>
            <a:t>Milestone 1, $1330</a:t>
          </a:r>
        </a:p>
      </dsp:txBody>
      <dsp:txXfrm>
        <a:off x="189185" y="1602246"/>
        <a:ext cx="1897986" cy="2943114"/>
      </dsp:txXfrm>
    </dsp:sp>
    <dsp:sp modelId="{1732D9F9-5152-45FA-B530-6FB7F399AC95}">
      <dsp:nvSpPr>
        <dsp:cNvPr id="0" name=""/>
        <dsp:cNvSpPr/>
      </dsp:nvSpPr>
      <dsp:spPr>
        <a:xfrm rot="5400000">
          <a:off x="591813"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1705837"/>
              <a:satOff val="-8578"/>
              <a:lumOff val="1765"/>
              <a:alphaOff val="0"/>
            </a:schemeClr>
          </a:solidFill>
          <a:prstDash val="solid"/>
        </a:ln>
        <a:effectLst/>
      </dsp:spPr>
      <dsp:style>
        <a:lnRef idx="2">
          <a:scrgbClr r="0" g="0" b="0"/>
        </a:lnRef>
        <a:fillRef idx="1">
          <a:scrgbClr r="0" g="0" b="0"/>
        </a:fillRef>
        <a:effectRef idx="0">
          <a:scrgbClr r="0" g="0" b="0"/>
        </a:effectRef>
        <a:fontRef idx="minor"/>
      </dsp:style>
    </dsp:sp>
    <dsp:sp modelId="{AC121DDE-1E95-48C7-B629-2210E4E8F977}">
      <dsp:nvSpPr>
        <dsp:cNvPr id="0" name=""/>
        <dsp:cNvSpPr/>
      </dsp:nvSpPr>
      <dsp:spPr>
        <a:xfrm>
          <a:off x="2222742" y="4981675"/>
          <a:ext cx="2337421" cy="1149617"/>
        </a:xfrm>
        <a:prstGeom prst="chevron">
          <a:avLst>
            <a:gd name="adj" fmla="val 25000"/>
          </a:avLst>
        </a:prstGeom>
        <a:solidFill>
          <a:schemeClr val="accent5">
            <a:hueOff val="1705837"/>
            <a:satOff val="-8578"/>
            <a:lumOff val="1765"/>
            <a:alphaOff val="0"/>
          </a:schemeClr>
        </a:solidFill>
        <a:ln w="10795" cap="flat" cmpd="sng" algn="ctr">
          <a:solidFill>
            <a:schemeClr val="accent5">
              <a:hueOff val="1705837"/>
              <a:satOff val="-8578"/>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60 day meeting</a:t>
          </a:r>
        </a:p>
      </dsp:txBody>
      <dsp:txXfrm>
        <a:off x="2510146" y="4981675"/>
        <a:ext cx="1762613" cy="1149617"/>
      </dsp:txXfrm>
    </dsp:sp>
    <dsp:sp modelId="{D02D8306-EACF-45C4-81BA-8AFB33D37B3B}">
      <dsp:nvSpPr>
        <dsp:cNvPr id="0" name=""/>
        <dsp:cNvSpPr/>
      </dsp:nvSpPr>
      <dsp:spPr>
        <a:xfrm>
          <a:off x="2409736"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Dillon continues in job search and has a 60-day meeting on April 1, 2022 – agreement to continue with job search</a:t>
          </a:r>
        </a:p>
        <a:p>
          <a:pPr marL="171450" lvl="1" indent="-171450" algn="l" defTabSz="711200">
            <a:lnSpc>
              <a:spcPct val="90000"/>
            </a:lnSpc>
            <a:spcBef>
              <a:spcPct val="0"/>
            </a:spcBef>
            <a:spcAft>
              <a:spcPct val="15000"/>
            </a:spcAft>
            <a:buChar char="•"/>
          </a:pPr>
          <a:r>
            <a:rPr lang="en-US" sz="1600" kern="1200"/>
            <a:t>Partner has submitted Monthly Progress Report (2 reports since Milestone 1)</a:t>
          </a:r>
        </a:p>
      </dsp:txBody>
      <dsp:txXfrm>
        <a:off x="2409736" y="1645019"/>
        <a:ext cx="1897986" cy="2797903"/>
      </dsp:txXfrm>
    </dsp:sp>
    <dsp:sp modelId="{E58FFA27-9659-4ADF-BF78-34A55BCB72C6}">
      <dsp:nvSpPr>
        <dsp:cNvPr id="0" name=""/>
        <dsp:cNvSpPr/>
      </dsp:nvSpPr>
      <dsp:spPr>
        <a:xfrm rot="5400000">
          <a:off x="2812363"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3411674"/>
              <a:satOff val="-17156"/>
              <a:lumOff val="3531"/>
              <a:alphaOff val="0"/>
            </a:schemeClr>
          </a:solidFill>
          <a:prstDash val="solid"/>
        </a:ln>
        <a:effectLst/>
      </dsp:spPr>
      <dsp:style>
        <a:lnRef idx="2">
          <a:scrgbClr r="0" g="0" b="0"/>
        </a:lnRef>
        <a:fillRef idx="1">
          <a:scrgbClr r="0" g="0" b="0"/>
        </a:fillRef>
        <a:effectRef idx="0">
          <a:scrgbClr r="0" g="0" b="0"/>
        </a:effectRef>
        <a:fontRef idx="minor"/>
      </dsp:style>
    </dsp:sp>
    <dsp:sp modelId="{006AEB03-FE05-4F02-B589-8D42D956E904}">
      <dsp:nvSpPr>
        <dsp:cNvPr id="0" name=""/>
        <dsp:cNvSpPr/>
      </dsp:nvSpPr>
      <dsp:spPr>
        <a:xfrm>
          <a:off x="4443293" y="4981675"/>
          <a:ext cx="2337421" cy="1149617"/>
        </a:xfrm>
        <a:prstGeom prst="chevron">
          <a:avLst>
            <a:gd name="adj" fmla="val 25000"/>
          </a:avLst>
        </a:prstGeom>
        <a:solidFill>
          <a:schemeClr val="accent5">
            <a:hueOff val="3411674"/>
            <a:satOff val="-17156"/>
            <a:lumOff val="3531"/>
            <a:alphaOff val="0"/>
          </a:schemeClr>
        </a:solidFill>
        <a:ln w="10795" cap="flat" cmpd="sng" algn="ctr">
          <a:solidFill>
            <a:schemeClr val="accent5">
              <a:hueOff val="3411674"/>
              <a:satOff val="-17156"/>
              <a:lumOff val="35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#2</a:t>
          </a:r>
        </a:p>
      </dsp:txBody>
      <dsp:txXfrm>
        <a:off x="4730697" y="4981675"/>
        <a:ext cx="1762613" cy="1149617"/>
      </dsp:txXfrm>
    </dsp:sp>
    <dsp:sp modelId="{CDC1063B-B68E-40C0-9924-E89C3C972D21}">
      <dsp:nvSpPr>
        <dsp:cNvPr id="0" name=""/>
        <dsp:cNvSpPr/>
      </dsp:nvSpPr>
      <dsp:spPr>
        <a:xfrm>
          <a:off x="4630286"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Dillon accepts a competitive integrated job and works first shift on March 15, 2022</a:t>
          </a:r>
        </a:p>
        <a:p>
          <a:pPr marL="171450" lvl="1" indent="-171450" algn="l" defTabSz="711200">
            <a:lnSpc>
              <a:spcPct val="90000"/>
            </a:lnSpc>
            <a:spcBef>
              <a:spcPct val="0"/>
            </a:spcBef>
            <a:spcAft>
              <a:spcPct val="15000"/>
            </a:spcAft>
            <a:buChar char="•"/>
          </a:pPr>
          <a:r>
            <a:rPr lang="en-US" sz="1600" kern="1200">
              <a:solidFill>
                <a:schemeClr val="tx1"/>
              </a:solidFill>
            </a:rPr>
            <a:t>Partner has submitted Monthly Progress Report </a:t>
          </a:r>
          <a:r>
            <a:rPr lang="en-US" sz="1600" kern="1200">
              <a:solidFill>
                <a:schemeClr val="tx1"/>
              </a:solidFill>
              <a:ea typeface="+mn-lt"/>
              <a:cs typeface="+mn-lt"/>
            </a:rPr>
            <a:t>with </a:t>
          </a:r>
          <a:r>
            <a:rPr lang="en-US" sz="1600" kern="1200">
              <a:solidFill>
                <a:schemeClr val="tx1"/>
              </a:solidFill>
            </a:rPr>
            <a:t>Details on Accepted Job Offer information and </a:t>
          </a:r>
          <a:r>
            <a:rPr lang="en-US" sz="1600" b="0" kern="1200">
              <a:solidFill>
                <a:schemeClr val="tx1"/>
              </a:solidFill>
            </a:rPr>
            <a:t>invoices for Milestone 2, $1,200</a:t>
          </a:r>
        </a:p>
      </dsp:txBody>
      <dsp:txXfrm>
        <a:off x="4630286" y="1645019"/>
        <a:ext cx="1897986" cy="2797903"/>
      </dsp:txXfrm>
    </dsp:sp>
    <dsp:sp modelId="{84FA0EAD-FFE7-4647-AE26-9791A2E43E95}">
      <dsp:nvSpPr>
        <dsp:cNvPr id="0" name=""/>
        <dsp:cNvSpPr/>
      </dsp:nvSpPr>
      <dsp:spPr>
        <a:xfrm rot="5400000">
          <a:off x="5032914"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5117511"/>
              <a:satOff val="-25734"/>
              <a:lumOff val="5296"/>
              <a:alphaOff val="0"/>
            </a:schemeClr>
          </a:solidFill>
          <a:prstDash val="solid"/>
        </a:ln>
        <a:effectLst/>
      </dsp:spPr>
      <dsp:style>
        <a:lnRef idx="2">
          <a:scrgbClr r="0" g="0" b="0"/>
        </a:lnRef>
        <a:fillRef idx="1">
          <a:scrgbClr r="0" g="0" b="0"/>
        </a:fillRef>
        <a:effectRef idx="0">
          <a:scrgbClr r="0" g="0" b="0"/>
        </a:effectRef>
        <a:fontRef idx="minor"/>
      </dsp:style>
    </dsp:sp>
    <dsp:sp modelId="{0D44FC2F-DA17-4B44-9337-7C6F7E9D0F41}">
      <dsp:nvSpPr>
        <dsp:cNvPr id="0" name=""/>
        <dsp:cNvSpPr/>
      </dsp:nvSpPr>
      <dsp:spPr>
        <a:xfrm>
          <a:off x="6663843" y="4981675"/>
          <a:ext cx="2337421" cy="1149617"/>
        </a:xfrm>
        <a:prstGeom prst="chevron">
          <a:avLst>
            <a:gd name="adj" fmla="val 25000"/>
          </a:avLst>
        </a:prstGeom>
        <a:solidFill>
          <a:schemeClr val="accent5">
            <a:hueOff val="5117511"/>
            <a:satOff val="-25734"/>
            <a:lumOff val="5296"/>
            <a:alphaOff val="0"/>
          </a:schemeClr>
        </a:solidFill>
        <a:ln w="10795" cap="flat" cmpd="sng" algn="ctr">
          <a:solidFill>
            <a:schemeClr val="accent5">
              <a:hueOff val="5117511"/>
              <a:satOff val="-25734"/>
              <a:lumOff val="52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E1 Milestone </a:t>
          </a:r>
        </a:p>
      </dsp:txBody>
      <dsp:txXfrm>
        <a:off x="6951247" y="4981675"/>
        <a:ext cx="1762613" cy="1149617"/>
      </dsp:txXfrm>
    </dsp:sp>
    <dsp:sp modelId="{4313BF7F-1139-46CB-BE1C-E37BFBBC4192}">
      <dsp:nvSpPr>
        <dsp:cNvPr id="0" name=""/>
        <dsp:cNvSpPr/>
      </dsp:nvSpPr>
      <dsp:spPr>
        <a:xfrm>
          <a:off x="6850837"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Dillon continues working and is still “in service” at 120-days on June 1, 2022 *no meeting required</a:t>
          </a:r>
        </a:p>
        <a:p>
          <a:pPr marL="171450" lvl="1" indent="-171450" algn="l" defTabSz="711200">
            <a:lnSpc>
              <a:spcPct val="90000"/>
            </a:lnSpc>
            <a:spcBef>
              <a:spcPct val="0"/>
            </a:spcBef>
            <a:spcAft>
              <a:spcPct val="15000"/>
            </a:spcAft>
            <a:buChar char="•"/>
          </a:pPr>
          <a:r>
            <a:rPr lang="en-US" sz="1600" kern="1200"/>
            <a:t>Partner has submitted Monthly Progress Report (4 since Milestone 1) and invoices for </a:t>
          </a:r>
          <a:r>
            <a:rPr lang="en-US" sz="1600" b="0" kern="1200">
              <a:solidFill>
                <a:schemeClr val="tx1"/>
              </a:solidFill>
            </a:rPr>
            <a:t>Milestone E1, $1,200</a:t>
          </a:r>
        </a:p>
      </dsp:txBody>
      <dsp:txXfrm>
        <a:off x="6850837" y="1645019"/>
        <a:ext cx="1897986" cy="2797903"/>
      </dsp:txXfrm>
    </dsp:sp>
    <dsp:sp modelId="{60849E41-2C7D-40BF-9E1A-E66C42BCDEB0}">
      <dsp:nvSpPr>
        <dsp:cNvPr id="0" name=""/>
        <dsp:cNvSpPr/>
      </dsp:nvSpPr>
      <dsp:spPr>
        <a:xfrm rot="5400000">
          <a:off x="7253464" y="3163752"/>
          <a:ext cx="3448852" cy="186993"/>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dsp:style>
    </dsp:sp>
    <dsp:sp modelId="{676FFE11-B368-4243-9267-2A4092092873}">
      <dsp:nvSpPr>
        <dsp:cNvPr id="0" name=""/>
        <dsp:cNvSpPr/>
      </dsp:nvSpPr>
      <dsp:spPr>
        <a:xfrm>
          <a:off x="8884394" y="4981675"/>
          <a:ext cx="2337421" cy="1149617"/>
        </a:xfrm>
        <a:prstGeom prst="chevron">
          <a:avLst>
            <a:gd name="adj" fmla="val 25000"/>
          </a:avLst>
        </a:prstGeom>
        <a:solidFill>
          <a:schemeClr val="accent5">
            <a:hueOff val="6823348"/>
            <a:satOff val="-34312"/>
            <a:lumOff val="7061"/>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#3</a:t>
          </a:r>
        </a:p>
      </dsp:txBody>
      <dsp:txXfrm>
        <a:off x="9171798" y="4981675"/>
        <a:ext cx="1762613" cy="1149617"/>
      </dsp:txXfrm>
    </dsp:sp>
    <dsp:sp modelId="{0CFF63CA-DFCF-4D3D-B561-7F8F2CFBE26D}">
      <dsp:nvSpPr>
        <dsp:cNvPr id="0" name=""/>
        <dsp:cNvSpPr/>
      </dsp:nvSpPr>
      <dsp:spPr>
        <a:xfrm>
          <a:off x="9071387" y="1645019"/>
          <a:ext cx="1897986" cy="279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Dillon is stable, working, and happy with their job on June 15, 2022</a:t>
          </a:r>
        </a:p>
        <a:p>
          <a:pPr marL="171450" lvl="1" indent="-171450" algn="l" defTabSz="711200">
            <a:lnSpc>
              <a:spcPct val="90000"/>
            </a:lnSpc>
            <a:spcBef>
              <a:spcPct val="0"/>
            </a:spcBef>
            <a:spcAft>
              <a:spcPct val="15000"/>
            </a:spcAft>
            <a:buChar char="•"/>
          </a:pPr>
          <a:r>
            <a:rPr lang="en-US" sz="1600" kern="1200">
              <a:solidFill>
                <a:schemeClr val="tx1"/>
              </a:solidFill>
            </a:rPr>
            <a:t>Partner has submitted Monthly Progress Report </a:t>
          </a:r>
          <a:r>
            <a:rPr lang="en-US" sz="1600" kern="1200">
              <a:solidFill>
                <a:schemeClr val="tx1"/>
              </a:solidFill>
              <a:ea typeface="+mn-lt"/>
              <a:cs typeface="+mn-lt"/>
            </a:rPr>
            <a:t>with</a:t>
          </a:r>
          <a:r>
            <a:rPr lang="en-US" sz="1600" kern="1200">
              <a:solidFill>
                <a:schemeClr val="tx1"/>
              </a:solidFill>
            </a:rPr>
            <a:t> Employment Verification at Closure information and invoices for </a:t>
          </a:r>
          <a:r>
            <a:rPr lang="en-US" sz="1600" b="0" kern="1200">
              <a:solidFill>
                <a:schemeClr val="tx1"/>
              </a:solidFill>
            </a:rPr>
            <a:t>Milestone 3, $1,270</a:t>
          </a:r>
        </a:p>
      </dsp:txBody>
      <dsp:txXfrm>
        <a:off x="9071387" y="1645019"/>
        <a:ext cx="1897986" cy="27979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5D212-201E-4BC8-94FB-D9DDD02DA6E3}">
      <dsp:nvSpPr>
        <dsp:cNvPr id="0" name=""/>
        <dsp:cNvSpPr/>
      </dsp:nvSpPr>
      <dsp:spPr>
        <a:xfrm rot="5400000">
          <a:off x="-1689517" y="3171553"/>
          <a:ext cx="3627847"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4FBB3-AD86-43EF-9D0F-67753A9AA6E4}">
      <dsp:nvSpPr>
        <dsp:cNvPr id="0" name=""/>
        <dsp:cNvSpPr/>
      </dsp:nvSpPr>
      <dsp:spPr>
        <a:xfrm>
          <a:off x="8878" y="4981675"/>
          <a:ext cx="2888209" cy="1209282"/>
        </a:xfrm>
        <a:prstGeom prst="homePlate">
          <a:avLst>
            <a:gd name="adj" fmla="val 25000"/>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#1</a:t>
          </a:r>
        </a:p>
      </dsp:txBody>
      <dsp:txXfrm>
        <a:off x="8878" y="4981675"/>
        <a:ext cx="2737049" cy="1209282"/>
      </dsp:txXfrm>
    </dsp:sp>
    <dsp:sp modelId="{5BF720EF-5D22-4A85-BE5C-B34C903F3185}">
      <dsp:nvSpPr>
        <dsp:cNvPr id="0" name=""/>
        <dsp:cNvSpPr/>
      </dsp:nvSpPr>
      <dsp:spPr>
        <a:xfrm>
          <a:off x="239935" y="1629370"/>
          <a:ext cx="2345225" cy="291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start job placement, has their Initial Placement Plan meeting on February 1, 2022</a:t>
          </a:r>
        </a:p>
        <a:p>
          <a:pPr marL="171450" lvl="1" indent="-171450" algn="l" defTabSz="711200">
            <a:lnSpc>
              <a:spcPct val="90000"/>
            </a:lnSpc>
            <a:spcBef>
              <a:spcPct val="0"/>
            </a:spcBef>
            <a:spcAft>
              <a:spcPct val="15000"/>
            </a:spcAft>
            <a:buChar char="•"/>
          </a:pPr>
          <a:r>
            <a:rPr lang="en-US" sz="1600" kern="1200"/>
            <a:t>Partner submits Placement </a:t>
          </a:r>
          <a:r>
            <a:rPr lang="en-US" sz="1600" b="0" kern="1200"/>
            <a:t>Plan and invoices for </a:t>
          </a:r>
          <a:r>
            <a:rPr lang="en-US" sz="1600" b="0" kern="1200">
              <a:solidFill>
                <a:schemeClr val="tx1"/>
              </a:solidFill>
            </a:rPr>
            <a:t>Milestone 1, $1330</a:t>
          </a:r>
        </a:p>
      </dsp:txBody>
      <dsp:txXfrm>
        <a:off x="239935" y="1629370"/>
        <a:ext cx="2345225" cy="2915304"/>
      </dsp:txXfrm>
    </dsp:sp>
    <dsp:sp modelId="{1732D9F9-5152-45FA-B530-6FB7F399AC95}">
      <dsp:nvSpPr>
        <dsp:cNvPr id="0" name=""/>
        <dsp:cNvSpPr/>
      </dsp:nvSpPr>
      <dsp:spPr>
        <a:xfrm rot="5400000">
          <a:off x="1172661"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2274450"/>
              <a:satOff val="-11437"/>
              <a:lumOff val="2354"/>
              <a:alphaOff val="0"/>
            </a:schemeClr>
          </a:solidFill>
          <a:prstDash val="solid"/>
        </a:ln>
        <a:effectLst/>
      </dsp:spPr>
      <dsp:style>
        <a:lnRef idx="2">
          <a:scrgbClr r="0" g="0" b="0"/>
        </a:lnRef>
        <a:fillRef idx="1">
          <a:scrgbClr r="0" g="0" b="0"/>
        </a:fillRef>
        <a:effectRef idx="0">
          <a:scrgbClr r="0" g="0" b="0"/>
        </a:effectRef>
        <a:fontRef idx="minor"/>
      </dsp:style>
    </dsp:sp>
    <dsp:sp modelId="{AC121DDE-1E95-48C7-B629-2210E4E8F977}">
      <dsp:nvSpPr>
        <dsp:cNvPr id="0" name=""/>
        <dsp:cNvSpPr/>
      </dsp:nvSpPr>
      <dsp:spPr>
        <a:xfrm>
          <a:off x="2781559" y="4981675"/>
          <a:ext cx="2888209" cy="1149617"/>
        </a:xfrm>
        <a:prstGeom prst="chevron">
          <a:avLst>
            <a:gd name="adj" fmla="val 25000"/>
          </a:avLst>
        </a:prstGeom>
        <a:solidFill>
          <a:schemeClr val="accent5">
            <a:hueOff val="2274450"/>
            <a:satOff val="-11437"/>
            <a:lumOff val="2354"/>
            <a:alphaOff val="0"/>
          </a:schemeClr>
        </a:solidFill>
        <a:ln w="10795" cap="flat" cmpd="sng" algn="ctr">
          <a:solidFill>
            <a:schemeClr val="accent5">
              <a:hueOff val="2274450"/>
              <a:satOff val="-11437"/>
              <a:lumOff val="235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60 day meeting</a:t>
          </a:r>
        </a:p>
      </dsp:txBody>
      <dsp:txXfrm>
        <a:off x="3068963" y="4981675"/>
        <a:ext cx="2313401" cy="1149617"/>
      </dsp:txXfrm>
    </dsp:sp>
    <dsp:sp modelId="{D02D8306-EACF-45C4-81BA-8AFB33D37B3B}">
      <dsp:nvSpPr>
        <dsp:cNvPr id="0" name=""/>
        <dsp:cNvSpPr/>
      </dsp:nvSpPr>
      <dsp:spPr>
        <a:xfrm>
          <a:off x="3012615"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continues in job search and has a 60-day meeting on April 1, 2022 – agreement to continue with job search</a:t>
          </a:r>
        </a:p>
        <a:p>
          <a:pPr marL="171450" lvl="1" indent="-171450" algn="l" defTabSz="711200">
            <a:lnSpc>
              <a:spcPct val="90000"/>
            </a:lnSpc>
            <a:spcBef>
              <a:spcPct val="0"/>
            </a:spcBef>
            <a:spcAft>
              <a:spcPct val="15000"/>
            </a:spcAft>
            <a:buChar char="•"/>
          </a:pPr>
          <a:r>
            <a:rPr lang="en-US" sz="1600" kern="1200"/>
            <a:t>Partner has submitted Monthly Progress Report (2 reports since Milestone 1)</a:t>
          </a:r>
        </a:p>
      </dsp:txBody>
      <dsp:txXfrm>
        <a:off x="3012615" y="1671457"/>
        <a:ext cx="2345225" cy="2771465"/>
      </dsp:txXfrm>
    </dsp:sp>
    <dsp:sp modelId="{E58FFA27-9659-4ADF-BF78-34A55BCB72C6}">
      <dsp:nvSpPr>
        <dsp:cNvPr id="0" name=""/>
        <dsp:cNvSpPr/>
      </dsp:nvSpPr>
      <dsp:spPr>
        <a:xfrm rot="5400000">
          <a:off x="3945342"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4548899"/>
              <a:satOff val="-22875"/>
              <a:lumOff val="4707"/>
              <a:alphaOff val="0"/>
            </a:schemeClr>
          </a:solidFill>
          <a:prstDash val="solid"/>
        </a:ln>
        <a:effectLst/>
      </dsp:spPr>
      <dsp:style>
        <a:lnRef idx="2">
          <a:scrgbClr r="0" g="0" b="0"/>
        </a:lnRef>
        <a:fillRef idx="1">
          <a:scrgbClr r="0" g="0" b="0"/>
        </a:fillRef>
        <a:effectRef idx="0">
          <a:scrgbClr r="0" g="0" b="0"/>
        </a:effectRef>
        <a:fontRef idx="minor"/>
      </dsp:style>
    </dsp:sp>
    <dsp:sp modelId="{006AEB03-FE05-4F02-B589-8D42D956E904}">
      <dsp:nvSpPr>
        <dsp:cNvPr id="0" name=""/>
        <dsp:cNvSpPr/>
      </dsp:nvSpPr>
      <dsp:spPr>
        <a:xfrm>
          <a:off x="5554239" y="4981675"/>
          <a:ext cx="2888209" cy="1149617"/>
        </a:xfrm>
        <a:prstGeom prst="chevron">
          <a:avLst>
            <a:gd name="adj" fmla="val 25000"/>
          </a:avLst>
        </a:prstGeom>
        <a:solidFill>
          <a:schemeClr val="accent5">
            <a:hueOff val="4548899"/>
            <a:satOff val="-22875"/>
            <a:lumOff val="4707"/>
            <a:alphaOff val="0"/>
          </a:schemeClr>
        </a:solidFill>
        <a:ln w="10795" cap="flat" cmpd="sng" algn="ctr">
          <a:solidFill>
            <a:schemeClr val="accent5">
              <a:hueOff val="4548899"/>
              <a:satOff val="-22875"/>
              <a:lumOff val="47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#2</a:t>
          </a:r>
        </a:p>
      </dsp:txBody>
      <dsp:txXfrm>
        <a:off x="5841643" y="4981675"/>
        <a:ext cx="2313401" cy="1149617"/>
      </dsp:txXfrm>
    </dsp:sp>
    <dsp:sp modelId="{CDC1063B-B68E-40C0-9924-E89C3C972D21}">
      <dsp:nvSpPr>
        <dsp:cNvPr id="0" name=""/>
        <dsp:cNvSpPr/>
      </dsp:nvSpPr>
      <dsp:spPr>
        <a:xfrm>
          <a:off x="5785296"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accepts a competitive integrated job and works first shift on April 5, 2022</a:t>
          </a:r>
        </a:p>
        <a:p>
          <a:pPr marL="171450" lvl="1" indent="-171450" algn="l" defTabSz="711200">
            <a:lnSpc>
              <a:spcPct val="90000"/>
            </a:lnSpc>
            <a:spcBef>
              <a:spcPct val="0"/>
            </a:spcBef>
            <a:spcAft>
              <a:spcPct val="15000"/>
            </a:spcAft>
            <a:buChar char="•"/>
          </a:pPr>
          <a:r>
            <a:rPr lang="en-US" sz="1600" kern="1200"/>
            <a:t>Partner has submitted </a:t>
          </a:r>
          <a:r>
            <a:rPr lang="en-US" sz="1600" kern="1200">
              <a:solidFill>
                <a:schemeClr val="tx1"/>
              </a:solidFill>
            </a:rPr>
            <a:t>Monthly Progress Report </a:t>
          </a:r>
          <a:r>
            <a:rPr lang="en-US" sz="1600" kern="1200">
              <a:solidFill>
                <a:schemeClr val="tx1"/>
              </a:solidFill>
              <a:ea typeface="+mn-lt"/>
              <a:cs typeface="+mn-lt"/>
            </a:rPr>
            <a:t>with </a:t>
          </a:r>
          <a:r>
            <a:rPr lang="en-US" sz="1600" kern="1200">
              <a:solidFill>
                <a:schemeClr val="tx1"/>
              </a:solidFill>
            </a:rPr>
            <a:t>Details on Accepted Job Offer information and invoices for</a:t>
          </a:r>
          <a:r>
            <a:rPr lang="en-US" sz="1600" b="0" kern="1200">
              <a:solidFill>
                <a:schemeClr val="tx1"/>
              </a:solidFill>
            </a:rPr>
            <a:t> Milestone 2, $1,200</a:t>
          </a:r>
        </a:p>
      </dsp:txBody>
      <dsp:txXfrm>
        <a:off x="5785296" y="1671457"/>
        <a:ext cx="2345225" cy="2771465"/>
      </dsp:txXfrm>
    </dsp:sp>
    <dsp:sp modelId="{84FA0EAD-FFE7-4647-AE26-9791A2E43E95}">
      <dsp:nvSpPr>
        <dsp:cNvPr id="0" name=""/>
        <dsp:cNvSpPr/>
      </dsp:nvSpPr>
      <dsp:spPr>
        <a:xfrm rot="5400000">
          <a:off x="6718022"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dsp:style>
    </dsp:sp>
    <dsp:sp modelId="{0D44FC2F-DA17-4B44-9337-7C6F7E9D0F41}">
      <dsp:nvSpPr>
        <dsp:cNvPr id="0" name=""/>
        <dsp:cNvSpPr/>
      </dsp:nvSpPr>
      <dsp:spPr>
        <a:xfrm>
          <a:off x="8326920" y="4981675"/>
          <a:ext cx="2888209" cy="1149617"/>
        </a:xfrm>
        <a:prstGeom prst="chevron">
          <a:avLst>
            <a:gd name="adj" fmla="val 25000"/>
          </a:avLst>
        </a:prstGeom>
        <a:solidFill>
          <a:schemeClr val="accent5">
            <a:hueOff val="6823348"/>
            <a:satOff val="-34312"/>
            <a:lumOff val="7061"/>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614324" y="4981675"/>
        <a:ext cx="2313401" cy="1149617"/>
      </dsp:txXfrm>
    </dsp:sp>
    <dsp:sp modelId="{4313BF7F-1139-46CB-BE1C-E37BFBBC4192}">
      <dsp:nvSpPr>
        <dsp:cNvPr id="0" name=""/>
        <dsp:cNvSpPr/>
      </dsp:nvSpPr>
      <dsp:spPr>
        <a:xfrm>
          <a:off x="8557977"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quits their job on April 15, 2022</a:t>
          </a:r>
        </a:p>
        <a:p>
          <a:pPr marL="0" lvl="0" indent="0" algn="l" defTabSz="711200">
            <a:lnSpc>
              <a:spcPct val="90000"/>
            </a:lnSpc>
            <a:spcBef>
              <a:spcPct val="0"/>
            </a:spcBef>
            <a:spcAft>
              <a:spcPct val="35000"/>
            </a:spcAft>
            <a:buFont typeface="Arial" panose="020B0604020202020204" pitchFamily="34" charset="0"/>
            <a:buNone/>
          </a:pPr>
          <a:r>
            <a:rPr lang="en-US" sz="1600" kern="1200"/>
            <a:t>Partner updates team</a:t>
          </a:r>
        </a:p>
        <a:p>
          <a:pPr marL="0" lvl="0" indent="0" algn="l" defTabSz="711200">
            <a:lnSpc>
              <a:spcPct val="90000"/>
            </a:lnSpc>
            <a:spcBef>
              <a:spcPct val="0"/>
            </a:spcBef>
            <a:spcAft>
              <a:spcPct val="35000"/>
            </a:spcAft>
            <a:buFont typeface="Arial" panose="020B0604020202020204" pitchFamily="34" charset="0"/>
            <a:buNone/>
          </a:pPr>
          <a:r>
            <a:rPr lang="en-US" sz="1600" kern="1200"/>
            <a:t>Agreement to resume job search.</a:t>
          </a:r>
        </a:p>
        <a:p>
          <a:pPr marL="0" lvl="0" indent="0" algn="l" defTabSz="711200">
            <a:lnSpc>
              <a:spcPct val="90000"/>
            </a:lnSpc>
            <a:spcBef>
              <a:spcPct val="0"/>
            </a:spcBef>
            <a:spcAft>
              <a:spcPct val="35000"/>
            </a:spcAft>
            <a:buFont typeface="Arial" panose="020B0604020202020204" pitchFamily="34" charset="0"/>
            <a:buNone/>
          </a:pPr>
          <a:r>
            <a:rPr lang="en-US" sz="1600" kern="1200"/>
            <a:t>A 60 meeting should be held around June 15, 2022</a:t>
          </a:r>
        </a:p>
      </dsp:txBody>
      <dsp:txXfrm>
        <a:off x="8557977" y="1671457"/>
        <a:ext cx="2345225" cy="2771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5D212-201E-4BC8-94FB-D9DDD02DA6E3}">
      <dsp:nvSpPr>
        <dsp:cNvPr id="0" name=""/>
        <dsp:cNvSpPr/>
      </dsp:nvSpPr>
      <dsp:spPr>
        <a:xfrm rot="5400000">
          <a:off x="-1689517" y="3171553"/>
          <a:ext cx="3627847"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4FBB3-AD86-43EF-9D0F-67753A9AA6E4}">
      <dsp:nvSpPr>
        <dsp:cNvPr id="0" name=""/>
        <dsp:cNvSpPr/>
      </dsp:nvSpPr>
      <dsp:spPr>
        <a:xfrm>
          <a:off x="8878" y="4981675"/>
          <a:ext cx="2888209" cy="1209282"/>
        </a:xfrm>
        <a:prstGeom prst="homePlate">
          <a:avLst>
            <a:gd name="adj" fmla="val 25000"/>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E1 Milestone</a:t>
          </a:r>
        </a:p>
      </dsp:txBody>
      <dsp:txXfrm>
        <a:off x="8878" y="4981675"/>
        <a:ext cx="2737049" cy="1209282"/>
      </dsp:txXfrm>
    </dsp:sp>
    <dsp:sp modelId="{5BF720EF-5D22-4A85-BE5C-B34C903F3185}">
      <dsp:nvSpPr>
        <dsp:cNvPr id="0" name=""/>
        <dsp:cNvSpPr/>
      </dsp:nvSpPr>
      <dsp:spPr>
        <a:xfrm>
          <a:off x="239935" y="1629370"/>
          <a:ext cx="2345225" cy="291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continues job search and is still “in service” at 120-days on June 15, 2022 *no meeting required</a:t>
          </a:r>
        </a:p>
        <a:p>
          <a:pPr marL="171450" lvl="1" indent="-171450" algn="l" defTabSz="711200">
            <a:lnSpc>
              <a:spcPct val="90000"/>
            </a:lnSpc>
            <a:spcBef>
              <a:spcPct val="0"/>
            </a:spcBef>
            <a:spcAft>
              <a:spcPct val="15000"/>
            </a:spcAft>
            <a:buChar char="•"/>
          </a:pPr>
          <a:r>
            <a:rPr lang="en-US" sz="1600" kern="1200"/>
            <a:t>Partner has submitted Monthly Progress Report (4 since Milestone 1) and invoices for </a:t>
          </a:r>
          <a:r>
            <a:rPr lang="en-US" sz="1600" b="0" kern="1200">
              <a:solidFill>
                <a:schemeClr val="tx1"/>
              </a:solidFill>
            </a:rPr>
            <a:t>Milestone E1, $1,200</a:t>
          </a:r>
        </a:p>
      </dsp:txBody>
      <dsp:txXfrm>
        <a:off x="239935" y="1629370"/>
        <a:ext cx="2345225" cy="2915304"/>
      </dsp:txXfrm>
    </dsp:sp>
    <dsp:sp modelId="{1732D9F9-5152-45FA-B530-6FB7F399AC95}">
      <dsp:nvSpPr>
        <dsp:cNvPr id="0" name=""/>
        <dsp:cNvSpPr/>
      </dsp:nvSpPr>
      <dsp:spPr>
        <a:xfrm rot="5400000">
          <a:off x="1172661"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2274450"/>
              <a:satOff val="-11437"/>
              <a:lumOff val="2354"/>
              <a:alphaOff val="0"/>
            </a:schemeClr>
          </a:solidFill>
          <a:prstDash val="solid"/>
        </a:ln>
        <a:effectLst/>
      </dsp:spPr>
      <dsp:style>
        <a:lnRef idx="2">
          <a:scrgbClr r="0" g="0" b="0"/>
        </a:lnRef>
        <a:fillRef idx="1">
          <a:scrgbClr r="0" g="0" b="0"/>
        </a:fillRef>
        <a:effectRef idx="0">
          <a:scrgbClr r="0" g="0" b="0"/>
        </a:effectRef>
        <a:fontRef idx="minor"/>
      </dsp:style>
    </dsp:sp>
    <dsp:sp modelId="{AC121DDE-1E95-48C7-B629-2210E4E8F977}">
      <dsp:nvSpPr>
        <dsp:cNvPr id="0" name=""/>
        <dsp:cNvSpPr/>
      </dsp:nvSpPr>
      <dsp:spPr>
        <a:xfrm>
          <a:off x="2781559" y="4981675"/>
          <a:ext cx="2888209" cy="1149617"/>
        </a:xfrm>
        <a:prstGeom prst="chevron">
          <a:avLst>
            <a:gd name="adj" fmla="val 25000"/>
          </a:avLst>
        </a:prstGeom>
        <a:solidFill>
          <a:schemeClr val="accent5">
            <a:hueOff val="2274450"/>
            <a:satOff val="-11437"/>
            <a:lumOff val="2354"/>
            <a:alphaOff val="0"/>
          </a:schemeClr>
        </a:solidFill>
        <a:ln w="10795" cap="flat" cmpd="sng" algn="ctr">
          <a:solidFill>
            <a:schemeClr val="accent5">
              <a:hueOff val="2274450"/>
              <a:satOff val="-11437"/>
              <a:lumOff val="235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60 day meeting</a:t>
          </a:r>
        </a:p>
      </dsp:txBody>
      <dsp:txXfrm>
        <a:off x="3068963" y="4981675"/>
        <a:ext cx="2313401" cy="1149617"/>
      </dsp:txXfrm>
    </dsp:sp>
    <dsp:sp modelId="{D02D8306-EACF-45C4-81BA-8AFB33D37B3B}">
      <dsp:nvSpPr>
        <dsp:cNvPr id="0" name=""/>
        <dsp:cNvSpPr/>
      </dsp:nvSpPr>
      <dsp:spPr>
        <a:xfrm>
          <a:off x="3012615"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continues in job search and has a 60-day meeting on August 15, 2022 – agreement to continue with job search</a:t>
          </a:r>
        </a:p>
        <a:p>
          <a:pPr marL="171450" lvl="1" indent="-171450" algn="l" defTabSz="711200">
            <a:lnSpc>
              <a:spcPct val="90000"/>
            </a:lnSpc>
            <a:spcBef>
              <a:spcPct val="0"/>
            </a:spcBef>
            <a:spcAft>
              <a:spcPct val="15000"/>
            </a:spcAft>
            <a:buChar char="•"/>
          </a:pPr>
          <a:r>
            <a:rPr lang="en-US" sz="1600" kern="1200"/>
            <a:t>Partner has submitted Monthly Progress Report (4 reports since Milestone 2)</a:t>
          </a:r>
        </a:p>
      </dsp:txBody>
      <dsp:txXfrm>
        <a:off x="3012615" y="1671457"/>
        <a:ext cx="2345225" cy="2771465"/>
      </dsp:txXfrm>
    </dsp:sp>
    <dsp:sp modelId="{84FA0EAD-FFE7-4647-AE26-9791A2E43E95}">
      <dsp:nvSpPr>
        <dsp:cNvPr id="0" name=""/>
        <dsp:cNvSpPr/>
      </dsp:nvSpPr>
      <dsp:spPr>
        <a:xfrm rot="5400000">
          <a:off x="3945342"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4548899"/>
              <a:satOff val="-22875"/>
              <a:lumOff val="4707"/>
              <a:alphaOff val="0"/>
            </a:schemeClr>
          </a:solidFill>
          <a:prstDash val="solid"/>
        </a:ln>
        <a:effectLst/>
      </dsp:spPr>
      <dsp:style>
        <a:lnRef idx="2">
          <a:scrgbClr r="0" g="0" b="0"/>
        </a:lnRef>
        <a:fillRef idx="1">
          <a:scrgbClr r="0" g="0" b="0"/>
        </a:fillRef>
        <a:effectRef idx="0">
          <a:scrgbClr r="0" g="0" b="0"/>
        </a:effectRef>
        <a:fontRef idx="minor"/>
      </dsp:style>
    </dsp:sp>
    <dsp:sp modelId="{0D44FC2F-DA17-4B44-9337-7C6F7E9D0F41}">
      <dsp:nvSpPr>
        <dsp:cNvPr id="0" name=""/>
        <dsp:cNvSpPr/>
      </dsp:nvSpPr>
      <dsp:spPr>
        <a:xfrm>
          <a:off x="5554239" y="4981675"/>
          <a:ext cx="2888209" cy="1149617"/>
        </a:xfrm>
        <a:prstGeom prst="chevron">
          <a:avLst>
            <a:gd name="adj" fmla="val 25000"/>
          </a:avLst>
        </a:prstGeom>
        <a:solidFill>
          <a:schemeClr val="accent5">
            <a:hueOff val="4548899"/>
            <a:satOff val="-22875"/>
            <a:lumOff val="4707"/>
            <a:alphaOff val="0"/>
          </a:schemeClr>
        </a:solidFill>
        <a:ln w="10795" cap="flat" cmpd="sng" algn="ctr">
          <a:solidFill>
            <a:schemeClr val="accent5">
              <a:hueOff val="4548899"/>
              <a:satOff val="-22875"/>
              <a:lumOff val="47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No Payment</a:t>
          </a:r>
        </a:p>
      </dsp:txBody>
      <dsp:txXfrm>
        <a:off x="5841643" y="4981675"/>
        <a:ext cx="2313401" cy="1149617"/>
      </dsp:txXfrm>
    </dsp:sp>
    <dsp:sp modelId="{4313BF7F-1139-46CB-BE1C-E37BFBBC4192}">
      <dsp:nvSpPr>
        <dsp:cNvPr id="0" name=""/>
        <dsp:cNvSpPr/>
      </dsp:nvSpPr>
      <dsp:spPr>
        <a:xfrm>
          <a:off x="5785296"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accepts a competitive integrated job and works his first shift on September 15, 2022</a:t>
          </a:r>
        </a:p>
        <a:p>
          <a:pPr marL="171450" lvl="1" indent="-171450" algn="l" defTabSz="711200">
            <a:lnSpc>
              <a:spcPct val="90000"/>
            </a:lnSpc>
            <a:spcBef>
              <a:spcPct val="0"/>
            </a:spcBef>
            <a:spcAft>
              <a:spcPct val="15000"/>
            </a:spcAft>
            <a:buChar char="•"/>
          </a:pPr>
          <a:r>
            <a:rPr lang="en-US" sz="1600" kern="1200"/>
            <a:t>Partner has submitted Monthly Progress Report with Employment and Follow Up information no invoice, Milestone 2 has already been paid</a:t>
          </a:r>
        </a:p>
      </dsp:txBody>
      <dsp:txXfrm>
        <a:off x="5785296" y="1671457"/>
        <a:ext cx="2345225" cy="2771465"/>
      </dsp:txXfrm>
    </dsp:sp>
    <dsp:sp modelId="{60849E41-2C7D-40BF-9E1A-E66C42BCDEB0}">
      <dsp:nvSpPr>
        <dsp:cNvPr id="0" name=""/>
        <dsp:cNvSpPr/>
      </dsp:nvSpPr>
      <dsp:spPr>
        <a:xfrm rot="5400000">
          <a:off x="6718022"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dsp:style>
    </dsp:sp>
    <dsp:sp modelId="{676FFE11-B368-4243-9267-2A4092092873}">
      <dsp:nvSpPr>
        <dsp:cNvPr id="0" name=""/>
        <dsp:cNvSpPr/>
      </dsp:nvSpPr>
      <dsp:spPr>
        <a:xfrm>
          <a:off x="8326920" y="4981675"/>
          <a:ext cx="2888209" cy="1149617"/>
        </a:xfrm>
        <a:prstGeom prst="chevron">
          <a:avLst>
            <a:gd name="adj" fmla="val 25000"/>
          </a:avLst>
        </a:prstGeom>
        <a:solidFill>
          <a:schemeClr val="accent5">
            <a:hueOff val="6823348"/>
            <a:satOff val="-34312"/>
            <a:lumOff val="7061"/>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#3</a:t>
          </a:r>
        </a:p>
      </dsp:txBody>
      <dsp:txXfrm>
        <a:off x="8614324" y="4981675"/>
        <a:ext cx="2313401" cy="1149617"/>
      </dsp:txXfrm>
    </dsp:sp>
    <dsp:sp modelId="{0CFF63CA-DFCF-4D3D-B561-7F8F2CFBE26D}">
      <dsp:nvSpPr>
        <dsp:cNvPr id="0" name=""/>
        <dsp:cNvSpPr/>
      </dsp:nvSpPr>
      <dsp:spPr>
        <a:xfrm>
          <a:off x="8557977"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Jane successfully maintains and is happy with their job on December 15, 2022</a:t>
          </a:r>
        </a:p>
        <a:p>
          <a:pPr marL="171450" lvl="1" indent="-171450" algn="l" defTabSz="711200">
            <a:lnSpc>
              <a:spcPct val="90000"/>
            </a:lnSpc>
            <a:spcBef>
              <a:spcPct val="0"/>
            </a:spcBef>
            <a:spcAft>
              <a:spcPct val="15000"/>
            </a:spcAft>
            <a:buChar char="•"/>
          </a:pPr>
          <a:r>
            <a:rPr lang="en-US" sz="1600" kern="1200"/>
            <a:t>Partner has submitted Monthly Progress Report with Employment and Follow Up information AND Job Placement and Follow Up Service Closure and invoices for Milestone 3, $1,270</a:t>
          </a:r>
        </a:p>
      </dsp:txBody>
      <dsp:txXfrm>
        <a:off x="8557977" y="1671457"/>
        <a:ext cx="2345225" cy="2771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5D212-201E-4BC8-94FB-D9DDD02DA6E3}">
      <dsp:nvSpPr>
        <dsp:cNvPr id="0" name=""/>
        <dsp:cNvSpPr/>
      </dsp:nvSpPr>
      <dsp:spPr>
        <a:xfrm rot="5400000">
          <a:off x="-1689517" y="3171553"/>
          <a:ext cx="3627847"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4FBB3-AD86-43EF-9D0F-67753A9AA6E4}">
      <dsp:nvSpPr>
        <dsp:cNvPr id="0" name=""/>
        <dsp:cNvSpPr/>
      </dsp:nvSpPr>
      <dsp:spPr>
        <a:xfrm>
          <a:off x="8878" y="4981675"/>
          <a:ext cx="2888209" cy="1209282"/>
        </a:xfrm>
        <a:prstGeom prst="homePlate">
          <a:avLst>
            <a:gd name="adj" fmla="val 25000"/>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Milestone #1</a:t>
          </a:r>
        </a:p>
      </dsp:txBody>
      <dsp:txXfrm>
        <a:off x="8878" y="4981675"/>
        <a:ext cx="2737049" cy="1209282"/>
      </dsp:txXfrm>
    </dsp:sp>
    <dsp:sp modelId="{5BF720EF-5D22-4A85-BE5C-B34C903F3185}">
      <dsp:nvSpPr>
        <dsp:cNvPr id="0" name=""/>
        <dsp:cNvSpPr/>
      </dsp:nvSpPr>
      <dsp:spPr>
        <a:xfrm>
          <a:off x="239935" y="1629370"/>
          <a:ext cx="2345225" cy="291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Sam starts job placement and has their Initial Placement Plan meeting on February 1, 2022</a:t>
          </a:r>
        </a:p>
        <a:p>
          <a:pPr marL="171450" lvl="1" indent="-171450" algn="l" defTabSz="711200">
            <a:lnSpc>
              <a:spcPct val="90000"/>
            </a:lnSpc>
            <a:spcBef>
              <a:spcPct val="0"/>
            </a:spcBef>
            <a:spcAft>
              <a:spcPct val="15000"/>
            </a:spcAft>
            <a:buChar char="•"/>
          </a:pPr>
          <a:r>
            <a:rPr lang="en-US" sz="1600" b="0" kern="1200">
              <a:solidFill>
                <a:schemeClr val="tx1"/>
              </a:solidFill>
            </a:rPr>
            <a:t>Partner submits Placement Plan and invoices for Milestone 1, $1330</a:t>
          </a:r>
        </a:p>
      </dsp:txBody>
      <dsp:txXfrm>
        <a:off x="239935" y="1629370"/>
        <a:ext cx="2345225" cy="2915304"/>
      </dsp:txXfrm>
    </dsp:sp>
    <dsp:sp modelId="{1732D9F9-5152-45FA-B530-6FB7F399AC95}">
      <dsp:nvSpPr>
        <dsp:cNvPr id="0" name=""/>
        <dsp:cNvSpPr/>
      </dsp:nvSpPr>
      <dsp:spPr>
        <a:xfrm rot="5400000">
          <a:off x="1172661"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2274450"/>
              <a:satOff val="-11437"/>
              <a:lumOff val="2354"/>
              <a:alphaOff val="0"/>
            </a:schemeClr>
          </a:solidFill>
          <a:prstDash val="solid"/>
        </a:ln>
        <a:effectLst/>
      </dsp:spPr>
      <dsp:style>
        <a:lnRef idx="2">
          <a:scrgbClr r="0" g="0" b="0"/>
        </a:lnRef>
        <a:fillRef idx="1">
          <a:scrgbClr r="0" g="0" b="0"/>
        </a:fillRef>
        <a:effectRef idx="0">
          <a:scrgbClr r="0" g="0" b="0"/>
        </a:effectRef>
        <a:fontRef idx="minor"/>
      </dsp:style>
    </dsp:sp>
    <dsp:sp modelId="{AC121DDE-1E95-48C7-B629-2210E4E8F977}">
      <dsp:nvSpPr>
        <dsp:cNvPr id="0" name=""/>
        <dsp:cNvSpPr/>
      </dsp:nvSpPr>
      <dsp:spPr>
        <a:xfrm>
          <a:off x="2781559" y="4981675"/>
          <a:ext cx="2888209" cy="1149617"/>
        </a:xfrm>
        <a:prstGeom prst="chevron">
          <a:avLst>
            <a:gd name="adj" fmla="val 25000"/>
          </a:avLst>
        </a:prstGeom>
        <a:solidFill>
          <a:schemeClr val="accent5">
            <a:hueOff val="2274450"/>
            <a:satOff val="-11437"/>
            <a:lumOff val="2354"/>
            <a:alphaOff val="0"/>
          </a:schemeClr>
        </a:solidFill>
        <a:ln w="10795" cap="flat" cmpd="sng" algn="ctr">
          <a:solidFill>
            <a:schemeClr val="accent5">
              <a:hueOff val="2274450"/>
              <a:satOff val="-11437"/>
              <a:lumOff val="235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60 day Meeting</a:t>
          </a:r>
        </a:p>
      </dsp:txBody>
      <dsp:txXfrm>
        <a:off x="3068963" y="4981675"/>
        <a:ext cx="2313401" cy="1149617"/>
      </dsp:txXfrm>
    </dsp:sp>
    <dsp:sp modelId="{D02D8306-EACF-45C4-81BA-8AFB33D37B3B}">
      <dsp:nvSpPr>
        <dsp:cNvPr id="0" name=""/>
        <dsp:cNvSpPr/>
      </dsp:nvSpPr>
      <dsp:spPr>
        <a:xfrm>
          <a:off x="3012615"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Sam continues in job search and has a 60-day meeting on April 1, 2022 – agreement to continue with job search</a:t>
          </a:r>
        </a:p>
        <a:p>
          <a:pPr marL="171450" lvl="1" indent="-171450" algn="l" defTabSz="711200">
            <a:lnSpc>
              <a:spcPct val="90000"/>
            </a:lnSpc>
            <a:spcBef>
              <a:spcPct val="0"/>
            </a:spcBef>
            <a:spcAft>
              <a:spcPct val="15000"/>
            </a:spcAft>
            <a:buChar char="•"/>
          </a:pPr>
          <a:r>
            <a:rPr lang="en-US" sz="1600" kern="1200"/>
            <a:t>Partner has submitted Monthly Progress Report (2 reports since Milestone 1)</a:t>
          </a:r>
        </a:p>
      </dsp:txBody>
      <dsp:txXfrm>
        <a:off x="3012615" y="1671457"/>
        <a:ext cx="2345225" cy="2771465"/>
      </dsp:txXfrm>
    </dsp:sp>
    <dsp:sp modelId="{E58FFA27-9659-4ADF-BF78-34A55BCB72C6}">
      <dsp:nvSpPr>
        <dsp:cNvPr id="0" name=""/>
        <dsp:cNvSpPr/>
      </dsp:nvSpPr>
      <dsp:spPr>
        <a:xfrm rot="5400000">
          <a:off x="3945342"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4548899"/>
              <a:satOff val="-22875"/>
              <a:lumOff val="4707"/>
              <a:alphaOff val="0"/>
            </a:schemeClr>
          </a:solidFill>
          <a:prstDash val="solid"/>
        </a:ln>
        <a:effectLst/>
      </dsp:spPr>
      <dsp:style>
        <a:lnRef idx="2">
          <a:scrgbClr r="0" g="0" b="0"/>
        </a:lnRef>
        <a:fillRef idx="1">
          <a:scrgbClr r="0" g="0" b="0"/>
        </a:fillRef>
        <a:effectRef idx="0">
          <a:scrgbClr r="0" g="0" b="0"/>
        </a:effectRef>
        <a:fontRef idx="minor"/>
      </dsp:style>
    </dsp:sp>
    <dsp:sp modelId="{006AEB03-FE05-4F02-B589-8D42D956E904}">
      <dsp:nvSpPr>
        <dsp:cNvPr id="0" name=""/>
        <dsp:cNvSpPr/>
      </dsp:nvSpPr>
      <dsp:spPr>
        <a:xfrm>
          <a:off x="5554239" y="4981675"/>
          <a:ext cx="2888209" cy="1149617"/>
        </a:xfrm>
        <a:prstGeom prst="chevron">
          <a:avLst>
            <a:gd name="adj" fmla="val 25000"/>
          </a:avLst>
        </a:prstGeom>
        <a:solidFill>
          <a:schemeClr val="accent5">
            <a:hueOff val="4548899"/>
            <a:satOff val="-22875"/>
            <a:lumOff val="4707"/>
            <a:alphaOff val="0"/>
          </a:schemeClr>
        </a:solidFill>
        <a:ln w="10795" cap="flat" cmpd="sng" algn="ctr">
          <a:solidFill>
            <a:schemeClr val="accent5">
              <a:hueOff val="4548899"/>
              <a:satOff val="-22875"/>
              <a:lumOff val="47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E1 Milestone</a:t>
          </a:r>
        </a:p>
      </dsp:txBody>
      <dsp:txXfrm>
        <a:off x="5841643" y="4981675"/>
        <a:ext cx="2313401" cy="1149617"/>
      </dsp:txXfrm>
    </dsp:sp>
    <dsp:sp modelId="{CDC1063B-B68E-40C0-9924-E89C3C972D21}">
      <dsp:nvSpPr>
        <dsp:cNvPr id="0" name=""/>
        <dsp:cNvSpPr/>
      </dsp:nvSpPr>
      <dsp:spPr>
        <a:xfrm>
          <a:off x="5785296"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Sam continues in job search and has reached 120-days of service on June 1, 2022</a:t>
          </a:r>
        </a:p>
        <a:p>
          <a:pPr marL="171450" lvl="1" indent="-171450" algn="l" defTabSz="711200">
            <a:lnSpc>
              <a:spcPct val="90000"/>
            </a:lnSpc>
            <a:spcBef>
              <a:spcPct val="0"/>
            </a:spcBef>
            <a:spcAft>
              <a:spcPct val="15000"/>
            </a:spcAft>
            <a:buChar char="•"/>
          </a:pPr>
          <a:r>
            <a:rPr lang="en-US" sz="1600" kern="1200"/>
            <a:t>Partner has submitted Monthly Progress Report (4 since Milestone 1) and invoices for the E1 Milestone, $1,200</a:t>
          </a:r>
        </a:p>
      </dsp:txBody>
      <dsp:txXfrm>
        <a:off x="5785296" y="1671457"/>
        <a:ext cx="2345225" cy="2771465"/>
      </dsp:txXfrm>
    </dsp:sp>
    <dsp:sp modelId="{84FA0EAD-FFE7-4647-AE26-9791A2E43E95}">
      <dsp:nvSpPr>
        <dsp:cNvPr id="0" name=""/>
        <dsp:cNvSpPr/>
      </dsp:nvSpPr>
      <dsp:spPr>
        <a:xfrm rot="5400000">
          <a:off x="6718022" y="3141720"/>
          <a:ext cx="3448852" cy="231056"/>
        </a:xfrm>
        <a:prstGeom prst="corner">
          <a:avLst>
            <a:gd name="adj1" fmla="val 1000"/>
            <a:gd name="adj2" fmla="val 1000"/>
          </a:avLst>
        </a:prstGeom>
        <a:solidFill>
          <a:schemeClr val="lt1">
            <a:hueOff val="0"/>
            <a:satOff val="0"/>
            <a:lumOff val="0"/>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dsp:style>
    </dsp:sp>
    <dsp:sp modelId="{0D44FC2F-DA17-4B44-9337-7C6F7E9D0F41}">
      <dsp:nvSpPr>
        <dsp:cNvPr id="0" name=""/>
        <dsp:cNvSpPr/>
      </dsp:nvSpPr>
      <dsp:spPr>
        <a:xfrm>
          <a:off x="8326920" y="4981675"/>
          <a:ext cx="2888209" cy="1149617"/>
        </a:xfrm>
        <a:prstGeom prst="chevron">
          <a:avLst>
            <a:gd name="adj" fmla="val 25000"/>
          </a:avLst>
        </a:prstGeom>
        <a:solidFill>
          <a:schemeClr val="accent5">
            <a:hueOff val="6823348"/>
            <a:satOff val="-34312"/>
            <a:lumOff val="7061"/>
            <a:alphaOff val="0"/>
          </a:schemeClr>
        </a:solidFill>
        <a:ln w="10795" cap="flat" cmpd="sng" algn="ctr">
          <a:solidFill>
            <a:schemeClr val="accent5">
              <a:hueOff val="6823348"/>
              <a:satOff val="-34312"/>
              <a:lumOff val="70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60 day Meeting</a:t>
          </a:r>
        </a:p>
      </dsp:txBody>
      <dsp:txXfrm>
        <a:off x="8614324" y="4981675"/>
        <a:ext cx="2313401" cy="1149617"/>
      </dsp:txXfrm>
    </dsp:sp>
    <dsp:sp modelId="{4313BF7F-1139-46CB-BE1C-E37BFBBC4192}">
      <dsp:nvSpPr>
        <dsp:cNvPr id="0" name=""/>
        <dsp:cNvSpPr/>
      </dsp:nvSpPr>
      <dsp:spPr>
        <a:xfrm>
          <a:off x="8557977" y="1671457"/>
          <a:ext cx="2345225" cy="2771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Sam continues in job search and has a (3</a:t>
          </a:r>
          <a:r>
            <a:rPr lang="en-US" sz="1600" kern="1200" baseline="30000"/>
            <a:t>rd</a:t>
          </a:r>
          <a:r>
            <a:rPr lang="en-US" sz="1600" kern="1200"/>
            <a:t>) 60-day meeting on August 1, 2022 – agreement to stop job placement services</a:t>
          </a:r>
        </a:p>
        <a:p>
          <a:pPr marL="171450" lvl="1" indent="-171450" algn="l" defTabSz="711200">
            <a:lnSpc>
              <a:spcPct val="90000"/>
            </a:lnSpc>
            <a:spcBef>
              <a:spcPct val="0"/>
            </a:spcBef>
            <a:spcAft>
              <a:spcPct val="15000"/>
            </a:spcAft>
            <a:buChar char="•"/>
          </a:pPr>
          <a:r>
            <a:rPr lang="en-US" sz="1600" kern="1200"/>
            <a:t>Partner has submitted Monthly Progress Report (6 reports since Milestone 1 was paid)</a:t>
          </a:r>
        </a:p>
        <a:p>
          <a:pPr marL="171450" lvl="1" indent="-171450" algn="l" defTabSz="711200">
            <a:lnSpc>
              <a:spcPct val="90000"/>
            </a:lnSpc>
            <a:spcBef>
              <a:spcPct val="0"/>
            </a:spcBef>
            <a:spcAft>
              <a:spcPct val="15000"/>
            </a:spcAft>
            <a:buChar char="•"/>
          </a:pPr>
          <a:r>
            <a:rPr lang="en-US" sz="1600" kern="1200"/>
            <a:t>Close file</a:t>
          </a:r>
        </a:p>
      </dsp:txBody>
      <dsp:txXfrm>
        <a:off x="8557977" y="1671457"/>
        <a:ext cx="2345225" cy="2771465"/>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22CFA-5ECF-41F2-A5C0-A5AE5022A66F}"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038B6-A545-42B9-9A60-CEF6142A6C6C}" type="slidenum">
              <a:rPr lang="en-US" smtClean="0"/>
              <a:t>‹#›</a:t>
            </a:fld>
            <a:endParaRPr lang="en-US"/>
          </a:p>
        </p:txBody>
      </p:sp>
    </p:spTree>
    <p:extLst>
      <p:ext uri="{BB962C8B-B14F-4D97-AF65-F5344CB8AC3E}">
        <p14:creationId xmlns:p14="http://schemas.microsoft.com/office/powerpoint/2010/main" val="1147970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a:t>
            </a:fld>
            <a:endParaRPr lang="en-US"/>
          </a:p>
        </p:txBody>
      </p:sp>
    </p:spTree>
    <p:extLst>
      <p:ext uri="{BB962C8B-B14F-4D97-AF65-F5344CB8AC3E}">
        <p14:creationId xmlns:p14="http://schemas.microsoft.com/office/powerpoint/2010/main" val="1721672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10</a:t>
            </a:fld>
            <a:endParaRPr lang="en-US"/>
          </a:p>
        </p:txBody>
      </p:sp>
    </p:spTree>
    <p:extLst>
      <p:ext uri="{BB962C8B-B14F-4D97-AF65-F5344CB8AC3E}">
        <p14:creationId xmlns:p14="http://schemas.microsoft.com/office/powerpoint/2010/main" val="395570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11</a:t>
            </a:fld>
            <a:endParaRPr lang="en-US"/>
          </a:p>
        </p:txBody>
      </p:sp>
    </p:spTree>
    <p:extLst>
      <p:ext uri="{BB962C8B-B14F-4D97-AF65-F5344CB8AC3E}">
        <p14:creationId xmlns:p14="http://schemas.microsoft.com/office/powerpoint/2010/main" val="107414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12</a:t>
            </a:fld>
            <a:endParaRPr lang="en-US"/>
          </a:p>
        </p:txBody>
      </p:sp>
    </p:spTree>
    <p:extLst>
      <p:ext uri="{BB962C8B-B14F-4D97-AF65-F5344CB8AC3E}">
        <p14:creationId xmlns:p14="http://schemas.microsoft.com/office/powerpoint/2010/main" val="3298707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13</a:t>
            </a:fld>
            <a:endParaRPr lang="en-US"/>
          </a:p>
        </p:txBody>
      </p:sp>
    </p:spTree>
    <p:extLst>
      <p:ext uri="{BB962C8B-B14F-4D97-AF65-F5344CB8AC3E}">
        <p14:creationId xmlns:p14="http://schemas.microsoft.com/office/powerpoint/2010/main" val="203266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14</a:t>
            </a:fld>
            <a:endParaRPr lang="en-US"/>
          </a:p>
        </p:txBody>
      </p:sp>
    </p:spTree>
    <p:extLst>
      <p:ext uri="{BB962C8B-B14F-4D97-AF65-F5344CB8AC3E}">
        <p14:creationId xmlns:p14="http://schemas.microsoft.com/office/powerpoint/2010/main" val="4216561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15</a:t>
            </a:fld>
            <a:endParaRPr lang="en-US"/>
          </a:p>
        </p:txBody>
      </p:sp>
    </p:spTree>
    <p:extLst>
      <p:ext uri="{BB962C8B-B14F-4D97-AF65-F5344CB8AC3E}">
        <p14:creationId xmlns:p14="http://schemas.microsoft.com/office/powerpoint/2010/main" val="49226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16</a:t>
            </a:fld>
            <a:endParaRPr lang="en-US"/>
          </a:p>
        </p:txBody>
      </p:sp>
    </p:spTree>
    <p:extLst>
      <p:ext uri="{BB962C8B-B14F-4D97-AF65-F5344CB8AC3E}">
        <p14:creationId xmlns:p14="http://schemas.microsoft.com/office/powerpoint/2010/main" val="193995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17</a:t>
            </a:fld>
            <a:endParaRPr lang="en-US"/>
          </a:p>
        </p:txBody>
      </p:sp>
    </p:spTree>
    <p:extLst>
      <p:ext uri="{BB962C8B-B14F-4D97-AF65-F5344CB8AC3E}">
        <p14:creationId xmlns:p14="http://schemas.microsoft.com/office/powerpoint/2010/main" val="2250149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18</a:t>
            </a:fld>
            <a:endParaRPr lang="en-US"/>
          </a:p>
        </p:txBody>
      </p:sp>
    </p:spTree>
    <p:extLst>
      <p:ext uri="{BB962C8B-B14F-4D97-AF65-F5344CB8AC3E}">
        <p14:creationId xmlns:p14="http://schemas.microsoft.com/office/powerpoint/2010/main" val="1359517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19</a:t>
            </a:fld>
            <a:endParaRPr lang="en-US"/>
          </a:p>
        </p:txBody>
      </p:sp>
    </p:spTree>
    <p:extLst>
      <p:ext uri="{BB962C8B-B14F-4D97-AF65-F5344CB8AC3E}">
        <p14:creationId xmlns:p14="http://schemas.microsoft.com/office/powerpoint/2010/main" val="11019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a:t>
            </a:fld>
            <a:endParaRPr lang="en-US"/>
          </a:p>
        </p:txBody>
      </p:sp>
    </p:spTree>
    <p:extLst>
      <p:ext uri="{BB962C8B-B14F-4D97-AF65-F5344CB8AC3E}">
        <p14:creationId xmlns:p14="http://schemas.microsoft.com/office/powerpoint/2010/main" val="1276518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20</a:t>
            </a:fld>
            <a:endParaRPr lang="en-US"/>
          </a:p>
        </p:txBody>
      </p:sp>
    </p:spTree>
    <p:extLst>
      <p:ext uri="{BB962C8B-B14F-4D97-AF65-F5344CB8AC3E}">
        <p14:creationId xmlns:p14="http://schemas.microsoft.com/office/powerpoint/2010/main" val="314456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21</a:t>
            </a:fld>
            <a:endParaRPr lang="en-US"/>
          </a:p>
        </p:txBody>
      </p:sp>
    </p:spTree>
    <p:extLst>
      <p:ext uri="{BB962C8B-B14F-4D97-AF65-F5344CB8AC3E}">
        <p14:creationId xmlns:p14="http://schemas.microsoft.com/office/powerpoint/2010/main" val="3714685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22</a:t>
            </a:fld>
            <a:endParaRPr lang="en-US"/>
          </a:p>
        </p:txBody>
      </p:sp>
    </p:spTree>
    <p:extLst>
      <p:ext uri="{BB962C8B-B14F-4D97-AF65-F5344CB8AC3E}">
        <p14:creationId xmlns:p14="http://schemas.microsoft.com/office/powerpoint/2010/main" val="37697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23</a:t>
            </a:fld>
            <a:endParaRPr lang="en-US"/>
          </a:p>
        </p:txBody>
      </p:sp>
    </p:spTree>
    <p:extLst>
      <p:ext uri="{BB962C8B-B14F-4D97-AF65-F5344CB8AC3E}">
        <p14:creationId xmlns:p14="http://schemas.microsoft.com/office/powerpoint/2010/main" val="552528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24</a:t>
            </a:fld>
            <a:endParaRPr lang="en-US"/>
          </a:p>
        </p:txBody>
      </p:sp>
    </p:spTree>
    <p:extLst>
      <p:ext uri="{BB962C8B-B14F-4D97-AF65-F5344CB8AC3E}">
        <p14:creationId xmlns:p14="http://schemas.microsoft.com/office/powerpoint/2010/main" val="2804312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25</a:t>
            </a:fld>
            <a:endParaRPr lang="en-US"/>
          </a:p>
        </p:txBody>
      </p:sp>
    </p:spTree>
    <p:extLst>
      <p:ext uri="{BB962C8B-B14F-4D97-AF65-F5344CB8AC3E}">
        <p14:creationId xmlns:p14="http://schemas.microsoft.com/office/powerpoint/2010/main" val="662695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26</a:t>
            </a:fld>
            <a:endParaRPr lang="en-US"/>
          </a:p>
        </p:txBody>
      </p:sp>
    </p:spTree>
    <p:extLst>
      <p:ext uri="{BB962C8B-B14F-4D97-AF65-F5344CB8AC3E}">
        <p14:creationId xmlns:p14="http://schemas.microsoft.com/office/powerpoint/2010/main" val="2416120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27</a:t>
            </a:fld>
            <a:endParaRPr lang="en-US"/>
          </a:p>
        </p:txBody>
      </p:sp>
    </p:spTree>
    <p:extLst>
      <p:ext uri="{BB962C8B-B14F-4D97-AF65-F5344CB8AC3E}">
        <p14:creationId xmlns:p14="http://schemas.microsoft.com/office/powerpoint/2010/main" val="252516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28</a:t>
            </a:fld>
            <a:endParaRPr lang="en-US"/>
          </a:p>
        </p:txBody>
      </p:sp>
    </p:spTree>
    <p:extLst>
      <p:ext uri="{BB962C8B-B14F-4D97-AF65-F5344CB8AC3E}">
        <p14:creationId xmlns:p14="http://schemas.microsoft.com/office/powerpoint/2010/main" val="1258820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29</a:t>
            </a:fld>
            <a:endParaRPr lang="en-US"/>
          </a:p>
        </p:txBody>
      </p:sp>
    </p:spTree>
    <p:extLst>
      <p:ext uri="{BB962C8B-B14F-4D97-AF65-F5344CB8AC3E}">
        <p14:creationId xmlns:p14="http://schemas.microsoft.com/office/powerpoint/2010/main" val="372092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a:t>
            </a:fld>
            <a:endParaRPr lang="en-US"/>
          </a:p>
        </p:txBody>
      </p:sp>
    </p:spTree>
    <p:extLst>
      <p:ext uri="{BB962C8B-B14F-4D97-AF65-F5344CB8AC3E}">
        <p14:creationId xmlns:p14="http://schemas.microsoft.com/office/powerpoint/2010/main" val="1668949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30</a:t>
            </a:fld>
            <a:endParaRPr lang="en-US"/>
          </a:p>
        </p:txBody>
      </p:sp>
    </p:spTree>
    <p:extLst>
      <p:ext uri="{BB962C8B-B14F-4D97-AF65-F5344CB8AC3E}">
        <p14:creationId xmlns:p14="http://schemas.microsoft.com/office/powerpoint/2010/main" val="3284230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31</a:t>
            </a:fld>
            <a:endParaRPr lang="en-US"/>
          </a:p>
        </p:txBody>
      </p:sp>
    </p:spTree>
    <p:extLst>
      <p:ext uri="{BB962C8B-B14F-4D97-AF65-F5344CB8AC3E}">
        <p14:creationId xmlns:p14="http://schemas.microsoft.com/office/powerpoint/2010/main" val="4200402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B55A2-74F8-4EAA-9A94-DE3B0309EB8A}" type="slidenum">
              <a:rPr lang="en-US" smtClean="0"/>
              <a:t>32</a:t>
            </a:fld>
            <a:endParaRPr lang="en-US"/>
          </a:p>
        </p:txBody>
      </p:sp>
    </p:spTree>
    <p:extLst>
      <p:ext uri="{BB962C8B-B14F-4D97-AF65-F5344CB8AC3E}">
        <p14:creationId xmlns:p14="http://schemas.microsoft.com/office/powerpoint/2010/main" val="689650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33</a:t>
            </a:fld>
            <a:endParaRPr lang="en-US"/>
          </a:p>
        </p:txBody>
      </p:sp>
    </p:spTree>
    <p:extLst>
      <p:ext uri="{BB962C8B-B14F-4D97-AF65-F5344CB8AC3E}">
        <p14:creationId xmlns:p14="http://schemas.microsoft.com/office/powerpoint/2010/main" val="4272042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34</a:t>
            </a:fld>
            <a:endParaRPr lang="en-US"/>
          </a:p>
        </p:txBody>
      </p:sp>
    </p:spTree>
    <p:extLst>
      <p:ext uri="{BB962C8B-B14F-4D97-AF65-F5344CB8AC3E}">
        <p14:creationId xmlns:p14="http://schemas.microsoft.com/office/powerpoint/2010/main" val="229311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35</a:t>
            </a:fld>
            <a:endParaRPr lang="en-US"/>
          </a:p>
        </p:txBody>
      </p:sp>
    </p:spTree>
    <p:extLst>
      <p:ext uri="{BB962C8B-B14F-4D97-AF65-F5344CB8AC3E}">
        <p14:creationId xmlns:p14="http://schemas.microsoft.com/office/powerpoint/2010/main" val="3942488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36</a:t>
            </a:fld>
            <a:endParaRPr lang="en-US"/>
          </a:p>
        </p:txBody>
      </p:sp>
    </p:spTree>
    <p:extLst>
      <p:ext uri="{BB962C8B-B14F-4D97-AF65-F5344CB8AC3E}">
        <p14:creationId xmlns:p14="http://schemas.microsoft.com/office/powerpoint/2010/main" val="3959266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37</a:t>
            </a:fld>
            <a:endParaRPr lang="en-US"/>
          </a:p>
        </p:txBody>
      </p:sp>
    </p:spTree>
    <p:extLst>
      <p:ext uri="{BB962C8B-B14F-4D97-AF65-F5344CB8AC3E}">
        <p14:creationId xmlns:p14="http://schemas.microsoft.com/office/powerpoint/2010/main" val="232565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38</a:t>
            </a:fld>
            <a:endParaRPr lang="en-US"/>
          </a:p>
        </p:txBody>
      </p:sp>
    </p:spTree>
    <p:extLst>
      <p:ext uri="{BB962C8B-B14F-4D97-AF65-F5344CB8AC3E}">
        <p14:creationId xmlns:p14="http://schemas.microsoft.com/office/powerpoint/2010/main" val="1749442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39</a:t>
            </a:fld>
            <a:endParaRPr lang="en-US"/>
          </a:p>
        </p:txBody>
      </p:sp>
    </p:spTree>
    <p:extLst>
      <p:ext uri="{BB962C8B-B14F-4D97-AF65-F5344CB8AC3E}">
        <p14:creationId xmlns:p14="http://schemas.microsoft.com/office/powerpoint/2010/main" val="2081816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a:t>
            </a:fld>
            <a:endParaRPr lang="en-US"/>
          </a:p>
        </p:txBody>
      </p:sp>
    </p:spTree>
    <p:extLst>
      <p:ext uri="{BB962C8B-B14F-4D97-AF65-F5344CB8AC3E}">
        <p14:creationId xmlns:p14="http://schemas.microsoft.com/office/powerpoint/2010/main" val="3189138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40</a:t>
            </a:fld>
            <a:endParaRPr lang="en-US"/>
          </a:p>
        </p:txBody>
      </p:sp>
    </p:spTree>
    <p:extLst>
      <p:ext uri="{BB962C8B-B14F-4D97-AF65-F5344CB8AC3E}">
        <p14:creationId xmlns:p14="http://schemas.microsoft.com/office/powerpoint/2010/main" val="819890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41</a:t>
            </a:fld>
            <a:endParaRPr lang="en-US"/>
          </a:p>
        </p:txBody>
      </p:sp>
    </p:spTree>
    <p:extLst>
      <p:ext uri="{BB962C8B-B14F-4D97-AF65-F5344CB8AC3E}">
        <p14:creationId xmlns:p14="http://schemas.microsoft.com/office/powerpoint/2010/main" val="276497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42</a:t>
            </a:fld>
            <a:endParaRPr lang="en-US"/>
          </a:p>
        </p:txBody>
      </p:sp>
    </p:spTree>
    <p:extLst>
      <p:ext uri="{BB962C8B-B14F-4D97-AF65-F5344CB8AC3E}">
        <p14:creationId xmlns:p14="http://schemas.microsoft.com/office/powerpoint/2010/main" val="3290591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43</a:t>
            </a:fld>
            <a:endParaRPr lang="en-US"/>
          </a:p>
        </p:txBody>
      </p:sp>
    </p:spTree>
    <p:extLst>
      <p:ext uri="{BB962C8B-B14F-4D97-AF65-F5344CB8AC3E}">
        <p14:creationId xmlns:p14="http://schemas.microsoft.com/office/powerpoint/2010/main" val="3661744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44</a:t>
            </a:fld>
            <a:endParaRPr lang="en-US"/>
          </a:p>
        </p:txBody>
      </p:sp>
    </p:spTree>
    <p:extLst>
      <p:ext uri="{BB962C8B-B14F-4D97-AF65-F5344CB8AC3E}">
        <p14:creationId xmlns:p14="http://schemas.microsoft.com/office/powerpoint/2010/main" val="15199101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45</a:t>
            </a:fld>
            <a:endParaRPr lang="en-US"/>
          </a:p>
        </p:txBody>
      </p:sp>
    </p:spTree>
    <p:extLst>
      <p:ext uri="{BB962C8B-B14F-4D97-AF65-F5344CB8AC3E}">
        <p14:creationId xmlns:p14="http://schemas.microsoft.com/office/powerpoint/2010/main" val="168435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46</a:t>
            </a:fld>
            <a:endParaRPr lang="en-US"/>
          </a:p>
        </p:txBody>
      </p:sp>
    </p:spTree>
    <p:extLst>
      <p:ext uri="{BB962C8B-B14F-4D97-AF65-F5344CB8AC3E}">
        <p14:creationId xmlns:p14="http://schemas.microsoft.com/office/powerpoint/2010/main" val="2582306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47</a:t>
            </a:fld>
            <a:endParaRPr lang="en-US"/>
          </a:p>
        </p:txBody>
      </p:sp>
    </p:spTree>
    <p:extLst>
      <p:ext uri="{BB962C8B-B14F-4D97-AF65-F5344CB8AC3E}">
        <p14:creationId xmlns:p14="http://schemas.microsoft.com/office/powerpoint/2010/main" val="330747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48</a:t>
            </a:fld>
            <a:endParaRPr lang="en-US"/>
          </a:p>
        </p:txBody>
      </p:sp>
    </p:spTree>
    <p:extLst>
      <p:ext uri="{BB962C8B-B14F-4D97-AF65-F5344CB8AC3E}">
        <p14:creationId xmlns:p14="http://schemas.microsoft.com/office/powerpoint/2010/main" val="3789352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49</a:t>
            </a:fld>
            <a:endParaRPr lang="en-US"/>
          </a:p>
        </p:txBody>
      </p:sp>
    </p:spTree>
    <p:extLst>
      <p:ext uri="{BB962C8B-B14F-4D97-AF65-F5344CB8AC3E}">
        <p14:creationId xmlns:p14="http://schemas.microsoft.com/office/powerpoint/2010/main" val="69014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a:t>
            </a:fld>
            <a:endParaRPr lang="en-US"/>
          </a:p>
        </p:txBody>
      </p:sp>
    </p:spTree>
    <p:extLst>
      <p:ext uri="{BB962C8B-B14F-4D97-AF65-F5344CB8AC3E}">
        <p14:creationId xmlns:p14="http://schemas.microsoft.com/office/powerpoint/2010/main" val="3639152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B55A2-74F8-4EAA-9A94-DE3B0309EB8A}" type="slidenum">
              <a:rPr lang="en-US" smtClean="0"/>
              <a:t>50</a:t>
            </a:fld>
            <a:endParaRPr lang="en-US"/>
          </a:p>
        </p:txBody>
      </p:sp>
    </p:spTree>
    <p:extLst>
      <p:ext uri="{BB962C8B-B14F-4D97-AF65-F5344CB8AC3E}">
        <p14:creationId xmlns:p14="http://schemas.microsoft.com/office/powerpoint/2010/main" val="2617981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B55A2-74F8-4EAA-9A94-DE3B0309EB8A}" type="slidenum">
              <a:rPr lang="en-US" smtClean="0"/>
              <a:t>51</a:t>
            </a:fld>
            <a:endParaRPr lang="en-US"/>
          </a:p>
        </p:txBody>
      </p:sp>
    </p:spTree>
    <p:extLst>
      <p:ext uri="{BB962C8B-B14F-4D97-AF65-F5344CB8AC3E}">
        <p14:creationId xmlns:p14="http://schemas.microsoft.com/office/powerpoint/2010/main" val="1724288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52</a:t>
            </a:fld>
            <a:endParaRPr lang="en-US"/>
          </a:p>
        </p:txBody>
      </p:sp>
    </p:spTree>
    <p:extLst>
      <p:ext uri="{BB962C8B-B14F-4D97-AF65-F5344CB8AC3E}">
        <p14:creationId xmlns:p14="http://schemas.microsoft.com/office/powerpoint/2010/main" val="1404866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53</a:t>
            </a:fld>
            <a:endParaRPr lang="en-US"/>
          </a:p>
        </p:txBody>
      </p:sp>
    </p:spTree>
    <p:extLst>
      <p:ext uri="{BB962C8B-B14F-4D97-AF65-F5344CB8AC3E}">
        <p14:creationId xmlns:p14="http://schemas.microsoft.com/office/powerpoint/2010/main" val="29030351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54</a:t>
            </a:fld>
            <a:endParaRPr lang="en-US"/>
          </a:p>
        </p:txBody>
      </p:sp>
    </p:spTree>
    <p:extLst>
      <p:ext uri="{BB962C8B-B14F-4D97-AF65-F5344CB8AC3E}">
        <p14:creationId xmlns:p14="http://schemas.microsoft.com/office/powerpoint/2010/main" val="3949585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55</a:t>
            </a:fld>
            <a:endParaRPr lang="en-US"/>
          </a:p>
        </p:txBody>
      </p:sp>
    </p:spTree>
    <p:extLst>
      <p:ext uri="{BB962C8B-B14F-4D97-AF65-F5344CB8AC3E}">
        <p14:creationId xmlns:p14="http://schemas.microsoft.com/office/powerpoint/2010/main" val="3648618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56</a:t>
            </a:fld>
            <a:endParaRPr lang="en-US"/>
          </a:p>
        </p:txBody>
      </p:sp>
    </p:spTree>
    <p:extLst>
      <p:ext uri="{BB962C8B-B14F-4D97-AF65-F5344CB8AC3E}">
        <p14:creationId xmlns:p14="http://schemas.microsoft.com/office/powerpoint/2010/main" val="760006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57</a:t>
            </a:fld>
            <a:endParaRPr lang="en-US"/>
          </a:p>
        </p:txBody>
      </p:sp>
    </p:spTree>
    <p:extLst>
      <p:ext uri="{BB962C8B-B14F-4D97-AF65-F5344CB8AC3E}">
        <p14:creationId xmlns:p14="http://schemas.microsoft.com/office/powerpoint/2010/main" val="3824673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58</a:t>
            </a:fld>
            <a:endParaRPr lang="en-US"/>
          </a:p>
        </p:txBody>
      </p:sp>
    </p:spTree>
    <p:extLst>
      <p:ext uri="{BB962C8B-B14F-4D97-AF65-F5344CB8AC3E}">
        <p14:creationId xmlns:p14="http://schemas.microsoft.com/office/powerpoint/2010/main" val="2824577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59</a:t>
            </a:fld>
            <a:endParaRPr lang="en-US"/>
          </a:p>
        </p:txBody>
      </p:sp>
    </p:spTree>
    <p:extLst>
      <p:ext uri="{BB962C8B-B14F-4D97-AF65-F5344CB8AC3E}">
        <p14:creationId xmlns:p14="http://schemas.microsoft.com/office/powerpoint/2010/main" val="141359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6</a:t>
            </a:fld>
            <a:endParaRPr lang="en-US"/>
          </a:p>
        </p:txBody>
      </p:sp>
    </p:spTree>
    <p:extLst>
      <p:ext uri="{BB962C8B-B14F-4D97-AF65-F5344CB8AC3E}">
        <p14:creationId xmlns:p14="http://schemas.microsoft.com/office/powerpoint/2010/main" val="1158007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60</a:t>
            </a:fld>
            <a:endParaRPr lang="en-US"/>
          </a:p>
        </p:txBody>
      </p:sp>
    </p:spTree>
    <p:extLst>
      <p:ext uri="{BB962C8B-B14F-4D97-AF65-F5344CB8AC3E}">
        <p14:creationId xmlns:p14="http://schemas.microsoft.com/office/powerpoint/2010/main" val="1071137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61</a:t>
            </a:fld>
            <a:endParaRPr lang="en-US"/>
          </a:p>
        </p:txBody>
      </p:sp>
    </p:spTree>
    <p:extLst>
      <p:ext uri="{BB962C8B-B14F-4D97-AF65-F5344CB8AC3E}">
        <p14:creationId xmlns:p14="http://schemas.microsoft.com/office/powerpoint/2010/main" val="745887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62</a:t>
            </a:fld>
            <a:endParaRPr lang="en-US"/>
          </a:p>
        </p:txBody>
      </p:sp>
    </p:spTree>
    <p:extLst>
      <p:ext uri="{BB962C8B-B14F-4D97-AF65-F5344CB8AC3E}">
        <p14:creationId xmlns:p14="http://schemas.microsoft.com/office/powerpoint/2010/main" val="30406959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63</a:t>
            </a:fld>
            <a:endParaRPr lang="en-US"/>
          </a:p>
        </p:txBody>
      </p:sp>
    </p:spTree>
    <p:extLst>
      <p:ext uri="{BB962C8B-B14F-4D97-AF65-F5344CB8AC3E}">
        <p14:creationId xmlns:p14="http://schemas.microsoft.com/office/powerpoint/2010/main" val="7783995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64</a:t>
            </a:fld>
            <a:endParaRPr lang="en-US"/>
          </a:p>
        </p:txBody>
      </p:sp>
    </p:spTree>
    <p:extLst>
      <p:ext uri="{BB962C8B-B14F-4D97-AF65-F5344CB8AC3E}">
        <p14:creationId xmlns:p14="http://schemas.microsoft.com/office/powerpoint/2010/main" val="25624285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65</a:t>
            </a:fld>
            <a:endParaRPr lang="en-US"/>
          </a:p>
        </p:txBody>
      </p:sp>
    </p:spTree>
    <p:extLst>
      <p:ext uri="{BB962C8B-B14F-4D97-AF65-F5344CB8AC3E}">
        <p14:creationId xmlns:p14="http://schemas.microsoft.com/office/powerpoint/2010/main" val="3747955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B55A2-74F8-4EAA-9A94-DE3B0309EB8A}" type="slidenum">
              <a:rPr lang="en-US" smtClean="0"/>
              <a:t>66</a:t>
            </a:fld>
            <a:endParaRPr lang="en-US"/>
          </a:p>
        </p:txBody>
      </p:sp>
    </p:spTree>
    <p:extLst>
      <p:ext uri="{BB962C8B-B14F-4D97-AF65-F5344CB8AC3E}">
        <p14:creationId xmlns:p14="http://schemas.microsoft.com/office/powerpoint/2010/main" val="1038270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67</a:t>
            </a:fld>
            <a:endParaRPr lang="en-US"/>
          </a:p>
        </p:txBody>
      </p:sp>
    </p:spTree>
    <p:extLst>
      <p:ext uri="{BB962C8B-B14F-4D97-AF65-F5344CB8AC3E}">
        <p14:creationId xmlns:p14="http://schemas.microsoft.com/office/powerpoint/2010/main" val="4103509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68</a:t>
            </a:fld>
            <a:endParaRPr lang="en-US"/>
          </a:p>
        </p:txBody>
      </p:sp>
    </p:spTree>
    <p:extLst>
      <p:ext uri="{BB962C8B-B14F-4D97-AF65-F5344CB8AC3E}">
        <p14:creationId xmlns:p14="http://schemas.microsoft.com/office/powerpoint/2010/main" val="423580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7</a:t>
            </a:fld>
            <a:endParaRPr lang="en-US"/>
          </a:p>
        </p:txBody>
      </p:sp>
    </p:spTree>
    <p:extLst>
      <p:ext uri="{BB962C8B-B14F-4D97-AF65-F5344CB8AC3E}">
        <p14:creationId xmlns:p14="http://schemas.microsoft.com/office/powerpoint/2010/main" val="132143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8</a:t>
            </a:fld>
            <a:endParaRPr lang="en-US"/>
          </a:p>
        </p:txBody>
      </p:sp>
    </p:spTree>
    <p:extLst>
      <p:ext uri="{BB962C8B-B14F-4D97-AF65-F5344CB8AC3E}">
        <p14:creationId xmlns:p14="http://schemas.microsoft.com/office/powerpoint/2010/main" val="312349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038B6-A545-42B9-9A60-CEF6142A6C6C}" type="slidenum">
              <a:rPr lang="en-US" smtClean="0"/>
              <a:t>9</a:t>
            </a:fld>
            <a:endParaRPr lang="en-US"/>
          </a:p>
        </p:txBody>
      </p:sp>
    </p:spTree>
    <p:extLst>
      <p:ext uri="{BB962C8B-B14F-4D97-AF65-F5344CB8AC3E}">
        <p14:creationId xmlns:p14="http://schemas.microsoft.com/office/powerpoint/2010/main" val="402815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24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919490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noAutofit/>
          </a:bodyPr>
          <a:lstStyle>
            <a:lvl1pPr marL="685800" indent="-228600">
              <a:lnSpc>
                <a:spcPct val="100000"/>
              </a:lnSpc>
              <a:spcBef>
                <a:spcPts val="0"/>
              </a:spcBef>
              <a:buClr>
                <a:schemeClr val="accent2"/>
              </a:buClr>
              <a:defRPr sz="3200">
                <a:solidFill>
                  <a:schemeClr val="bg1"/>
                </a:solidFill>
              </a:defRPr>
            </a:lvl1pPr>
            <a:lvl2pPr marL="1143000" indent="-228600">
              <a:lnSpc>
                <a:spcPct val="100000"/>
              </a:lnSpc>
              <a:buClr>
                <a:schemeClr val="accent2"/>
              </a:buClr>
              <a:defRPr sz="2800">
                <a:solidFill>
                  <a:schemeClr val="bg1"/>
                </a:solidFill>
              </a:defRPr>
            </a:lvl2pPr>
            <a:lvl3pPr marL="1600200" indent="-228600">
              <a:lnSpc>
                <a:spcPct val="100000"/>
              </a:lnSpc>
              <a:buClr>
                <a:schemeClr val="accent2"/>
              </a:buClr>
              <a:defRPr sz="2000">
                <a:solidFill>
                  <a:schemeClr val="bg1"/>
                </a:solidFill>
              </a:defRPr>
            </a:lvl3pPr>
            <a:lvl4pPr marL="2057400" indent="-228600">
              <a:lnSpc>
                <a:spcPct val="100000"/>
              </a:lnSpc>
              <a:buClr>
                <a:schemeClr val="accent2"/>
              </a:buClr>
              <a:defRPr sz="2000">
                <a:solidFill>
                  <a:schemeClr val="bg1"/>
                </a:solidFill>
              </a:defRPr>
            </a:lvl4pPr>
            <a:lvl5pPr marL="2514600" indent="-228600">
              <a:lnSpc>
                <a:spcPct val="100000"/>
              </a:lnSpc>
              <a:buClr>
                <a:schemeClr val="accent2"/>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6830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tx2"/>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80667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tx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12671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mn.gov/deed/</a:t>
            </a:r>
            <a:r>
              <a:rPr lang="en-US" err="1"/>
              <a:t>vrs</a:t>
            </a:r>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415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mn.gov/deed/</a:t>
            </a:r>
            <a:r>
              <a:rPr lang="en-US" err="1"/>
              <a:t>vrs</a:t>
            </a:r>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59900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tx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45799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mn.gov/deed/</a:t>
            </a:r>
            <a:r>
              <a:rPr lang="en-US" err="1"/>
              <a:t>vrs</a:t>
            </a:r>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7483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mn.gov/deed/</a:t>
            </a:r>
            <a:r>
              <a:rPr lang="en-US" err="1"/>
              <a:t>vrs</a:t>
            </a:r>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517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tx2"/>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07584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6268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11"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85" y="1767293"/>
            <a:ext cx="6118629" cy="793155"/>
          </a:xfrm>
          <a:prstGeom prst="rect">
            <a:avLst/>
          </a:prstGeom>
        </p:spPr>
      </p:pic>
    </p:spTree>
    <p:extLst>
      <p:ext uri="{BB962C8B-B14F-4D97-AF65-F5344CB8AC3E}">
        <p14:creationId xmlns:p14="http://schemas.microsoft.com/office/powerpoint/2010/main" val="2716731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90549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77975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847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23214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07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27441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66928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mn.gov/deed/</a:t>
            </a:r>
            <a:r>
              <a:rPr lang="en-US" err="1"/>
              <a:t>vrs</a:t>
            </a:r>
            <a:endParaRPr lang="en-US"/>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9387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7789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tx2"/>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mn.gov/deed/</a:t>
            </a:r>
            <a:r>
              <a:rPr lang="en-US" err="1"/>
              <a:t>vrs</a:t>
            </a:r>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1331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mn.gov/deed/</a:t>
            </a:r>
            <a:r>
              <a:rPr lang="en-US" err="1"/>
              <a:t>vrs</a:t>
            </a:r>
            <a:endParaRPr lang="en-US"/>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4" name="Picture 3"/>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 y="6238875"/>
            <a:ext cx="4776107" cy="619125"/>
          </a:xfrm>
          <a:prstGeom prst="rect">
            <a:avLst/>
          </a:prstGeom>
        </p:spPr>
      </p:pic>
    </p:spTree>
    <p:extLst>
      <p:ext uri="{BB962C8B-B14F-4D97-AF65-F5344CB8AC3E}">
        <p14:creationId xmlns:p14="http://schemas.microsoft.com/office/powerpoint/2010/main" val="2362373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tx2"/>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mn.gov/deed/</a:t>
            </a:r>
            <a:r>
              <a:rPr lang="en-US" err="1"/>
              <a:t>vrs</a:t>
            </a:r>
            <a:endParaRPr lang="en-US"/>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40544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02334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48180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88171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6168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110491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30813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tx2"/>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27806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tx2"/>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90581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mn.gov/deed/</a:t>
            </a:r>
            <a:r>
              <a:rPr lang="en-US" err="1"/>
              <a:t>vrs</a:t>
            </a:r>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4577" y="409575"/>
            <a:ext cx="4928340" cy="638859"/>
          </a:xfrm>
          <a:prstGeom prst="rect">
            <a:avLst/>
          </a:prstGeom>
        </p:spPr>
      </p:pic>
    </p:spTree>
    <p:extLst>
      <p:ext uri="{BB962C8B-B14F-4D97-AF65-F5344CB8AC3E}">
        <p14:creationId xmlns:p14="http://schemas.microsoft.com/office/powerpoint/2010/main" val="350085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72250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mn.gov/deed/</a:t>
            </a:r>
            <a:r>
              <a:rPr lang="en-US" err="1">
                <a:solidFill>
                  <a:schemeClr val="tx2"/>
                </a:solidFill>
              </a:rPr>
              <a:t>vrs</a:t>
            </a:r>
            <a:endParaRPr lang="en-US">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4577" y="588185"/>
            <a:ext cx="3550492" cy="46024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4577" y="409575"/>
            <a:ext cx="4928340" cy="638859"/>
          </a:xfrm>
          <a:prstGeom prst="rect">
            <a:avLst/>
          </a:prstGeom>
        </p:spPr>
      </p:pic>
    </p:spTree>
    <p:extLst>
      <p:ext uri="{BB962C8B-B14F-4D97-AF65-F5344CB8AC3E}">
        <p14:creationId xmlns:p14="http://schemas.microsoft.com/office/powerpoint/2010/main" val="294452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D2BB05C-0FE5-4B9D-9A15-CAA5A8AAB5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63076"/>
            <a:ext cx="1925917" cy="168295"/>
          </a:xfrm>
          <a:prstGeom prst="rect">
            <a:avLst/>
          </a:prstGeom>
        </p:spPr>
      </p:pic>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1027851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4577" y="614458"/>
            <a:ext cx="3550492" cy="460249"/>
          </a:xfrm>
          <a:prstGeom prst="rect">
            <a:avLst/>
          </a:prstGeom>
        </p:spPr>
      </p:pic>
    </p:spTree>
    <p:extLst>
      <p:ext uri="{BB962C8B-B14F-4D97-AF65-F5344CB8AC3E}">
        <p14:creationId xmlns:p14="http://schemas.microsoft.com/office/powerpoint/2010/main" val="793205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1914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06897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normAutofit/>
          </a:bodyPr>
          <a:lstStyle>
            <a:lvl1pPr marL="342900" indent="-342900">
              <a:lnSpc>
                <a:spcPct val="100000"/>
              </a:lnSpc>
              <a:spcAft>
                <a:spcPts val="1000"/>
              </a:spcAft>
              <a:buClr>
                <a:schemeClr val="accent1"/>
              </a:buClr>
              <a:buFont typeface="Arial" panose="020B0604020202020204" pitchFamily="34" charset="0"/>
              <a:buChar char="•"/>
              <a:defRPr sz="3200"/>
            </a:lvl1pPr>
            <a:lvl2pPr marL="800100" indent="-342900">
              <a:lnSpc>
                <a:spcPct val="100000"/>
              </a:lnSpc>
              <a:spcAft>
                <a:spcPts val="1000"/>
              </a:spcAft>
              <a:buClr>
                <a:schemeClr val="accent1"/>
              </a:buClr>
              <a:buFont typeface="Arial" panose="020B0604020202020204" pitchFamily="34" charset="0"/>
              <a:buChar char="•"/>
              <a:defRPr sz="2800"/>
            </a:lvl2pPr>
            <a:lvl3pPr marL="1200150" indent="-285750">
              <a:lnSpc>
                <a:spcPct val="100000"/>
              </a:lnSpc>
              <a:spcAft>
                <a:spcPts val="1000"/>
              </a:spcAft>
              <a:buClr>
                <a:schemeClr val="accent1"/>
              </a:buClr>
              <a:buFont typeface="Arial" panose="020B0604020202020204" pitchFamily="34" charset="0"/>
              <a:buChar char="•"/>
              <a:defRPr sz="2000"/>
            </a:lvl3pPr>
            <a:lvl4pPr marL="1657350" indent="-285750">
              <a:lnSpc>
                <a:spcPct val="100000"/>
              </a:lnSpc>
              <a:spcAft>
                <a:spcPts val="1000"/>
              </a:spcAft>
              <a:buClr>
                <a:schemeClr val="accent1"/>
              </a:buClr>
              <a:buFont typeface="Arial" panose="020B0604020202020204" pitchFamily="34" charset="0"/>
              <a:buChar char="•"/>
              <a:defRPr sz="2000"/>
            </a:lvl4pPr>
            <a:lvl5pPr marL="2114550" indent="-285750">
              <a:lnSpc>
                <a:spcPct val="100000"/>
              </a:lnSpc>
              <a:spcAft>
                <a:spcPts val="1000"/>
              </a:spcAft>
              <a:buClr>
                <a:schemeClr val="accent1"/>
              </a:buClr>
              <a:buFont typeface="Arial" panose="020B060402020202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5570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7176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mn.gov/deed/</a:t>
            </a:r>
            <a:r>
              <a:rPr lang="en-US" err="1"/>
              <a:t>vrs</a:t>
            </a:r>
            <a:endParaRPr lang="en-US"/>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2144213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Lst>
  <p:hf sldNum="0" hd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32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forms.microsoft.com/Pages/ResponsePage.aspx?id=RrAU68QkGUWPJricIVmCjPZziNO3vctElqxVZCB47BNUM1I5OE5VS0VPVU9YMFA3T0ZJQjI5Nkc2Ny4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reputationtoday.in/the-importance-of-focusing/"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ebcomicms.net/objectives-clipart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www.albawaba.com/business/5-red-flags-mean-you-need-break-work-123383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forms.microsoft.com/Pages/ResponsePage.aspx?id=RrAU68QkGUWPJricIVmCjPZziNO3vctElqxVZCB47BNUM1I5OE5VS0VPVU9YMFA3T0ZJQjI5Nkc2Ny4u"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s://www.mindful.org/5-rules-for-sharing-genuinely-and-safely-online/" TargetMode="Externa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dreamstime.com/stock-photo-group-people-celebrating-together-image4482339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www.gardeningknowhow.com/ornamental/flowers/flax/flax-plant-care.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entrepreneur.com/article/28937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www.readersdigest.ca/home-garden/gardening/best-summer-flower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www.ci.atherton.ca.us/Blog.asp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hyperlink" Target="https://99robots.com/how-much-does-a-website-cost/" TargetMode="External"/><Relationship Id="rId5" Type="http://schemas.openxmlformats.org/officeDocument/2006/relationships/image" Target="../media/image36.png"/><Relationship Id="rId4" Type="http://schemas.openxmlformats.org/officeDocument/2006/relationships/hyperlink" Target="https://www.freepik.com/premium-vector/puzzled-emoticon-shrugs-shoulders_2964426.ht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creativecommons.org/licenses/by/3.0/" TargetMode="External"/><Relationship Id="rId4" Type="http://schemas.openxmlformats.org/officeDocument/2006/relationships/hyperlink" Target="https://www.bundabergnow.com/2019/03/05/volunteer-flower-pickers-neede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www.dreamstime.com/stock-photography-new-sticker-image10623992"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hyperlink" Target="http://www.huffingtonpost.com/2013/11/25/social-support-work-well-being-job-strain_n_4310842.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hyperlink" Target="http://www.jasmin-infotech.com/company-talk/career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hyperlink" Target="https://www.tlnt.com/we-should-all-celebrate-a-touchdow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hyperlink" Target="https://www.istockphoto.com/photos/july-1"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forms.microsoft.com/Pages/ResponsePage.aspx?id=RrAU68QkGUWPJricIVmCjPZziNO3vctElqxVZCB47BNUM1I5OE5VS0VPVU9YMFA3T0ZJQjI5Nkc2Ny4u"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hyperlink" Target="https://www.usertesting.com/blog/2016/03/03/direct-questions/" TargetMode="Externa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fontScale="90000"/>
          </a:bodyPr>
          <a:lstStyle/>
          <a:p>
            <a:pPr>
              <a:spcBef>
                <a:spcPts val="600"/>
              </a:spcBef>
            </a:pPr>
            <a:r>
              <a:rPr lang="en-US" sz="4000"/>
              <a:t>Performance Based Agreements</a:t>
            </a:r>
            <a:br>
              <a:rPr lang="en-US" sz="7200">
                <a:solidFill>
                  <a:schemeClr val="tx2"/>
                </a:solidFill>
              </a:rPr>
            </a:br>
            <a:endParaRPr lang="en-US">
              <a:solidFill>
                <a:schemeClr val="tx2"/>
              </a:solidFill>
            </a:endParaRPr>
          </a:p>
        </p:txBody>
      </p:sp>
      <p:sp>
        <p:nvSpPr>
          <p:cNvPr id="9" name="Text Placeholder 8"/>
          <p:cNvSpPr>
            <a:spLocks noGrp="1"/>
          </p:cNvSpPr>
          <p:nvPr>
            <p:ph type="body" sz="quarter" idx="14"/>
          </p:nvPr>
        </p:nvSpPr>
        <p:spPr/>
        <p:txBody>
          <a:bodyPr vert="horz" lIns="91440" tIns="45720" rIns="91440" bIns="45720" rtlCol="0" anchor="t">
            <a:normAutofit/>
          </a:bodyPr>
          <a:lstStyle/>
          <a:p>
            <a:r>
              <a:rPr lang="en-US" dirty="0"/>
              <a:t>VRS Community Partners </a:t>
            </a:r>
            <a:r>
              <a:rPr lang="en-US"/>
              <a:t>+</a:t>
            </a:r>
            <a:r>
              <a:rPr lang="en-US" dirty="0"/>
              <a:t> VRS/SSB-WDU Staff </a:t>
            </a:r>
            <a:r>
              <a:rPr lang="en-US"/>
              <a:t>PBA </a:t>
            </a:r>
            <a:r>
              <a:rPr lang="en-US" dirty="0"/>
              <a:t>Training</a:t>
            </a:r>
            <a:br>
              <a:rPr lang="en-US" dirty="0"/>
            </a:br>
            <a:r>
              <a:rPr lang="en-US" dirty="0"/>
              <a:t>June 29, 2021</a:t>
            </a:r>
          </a:p>
        </p:txBody>
      </p:sp>
    </p:spTree>
    <p:extLst>
      <p:ext uri="{BB962C8B-B14F-4D97-AF65-F5344CB8AC3E}">
        <p14:creationId xmlns:p14="http://schemas.microsoft.com/office/powerpoint/2010/main" val="39349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Choosing a Placement Professional</a:t>
            </a:r>
          </a:p>
        </p:txBody>
      </p:sp>
      <p:sp>
        <p:nvSpPr>
          <p:cNvPr id="5" name="Content Placeholder 4"/>
          <p:cNvSpPr>
            <a:spLocks noGrp="1"/>
          </p:cNvSpPr>
          <p:nvPr>
            <p:ph idx="1"/>
          </p:nvPr>
        </p:nvSpPr>
        <p:spPr>
          <a:xfrm>
            <a:off x="4979624" y="2057400"/>
            <a:ext cx="6400800" cy="2362200"/>
          </a:xfrm>
        </p:spPr>
        <p:txBody>
          <a:bodyPr vert="horz" lIns="91440" tIns="45720" rIns="91440" bIns="45720" rtlCol="0" anchor="t">
            <a:normAutofit/>
          </a:bodyPr>
          <a:lstStyle/>
          <a:p>
            <a:r>
              <a:rPr lang="en-US" sz="2000"/>
              <a:t>Informed Choice</a:t>
            </a:r>
          </a:p>
          <a:p>
            <a:r>
              <a:rPr lang="en-US" sz="2000"/>
              <a:t>VRS uses a Performance Based Agreement (PBA) to pay our partners for placement services</a:t>
            </a:r>
            <a:endParaRPr lang="en-US" sz="2000">
              <a:cs typeface="Calibri"/>
            </a:endParaRPr>
          </a:p>
          <a:p>
            <a:r>
              <a:rPr lang="en-US" sz="2000">
                <a:cs typeface="Calibri"/>
              </a:rPr>
              <a:t>VRS Placement Coordinators and Partner Placement Professional follow the same process and paperwork</a:t>
            </a:r>
          </a:p>
          <a:p>
            <a:endParaRPr lang="en-US"/>
          </a:p>
        </p:txBody>
      </p:sp>
      <p:pic>
        <p:nvPicPr>
          <p:cNvPr id="1026" name="Picture 2" descr="A group of people shaking hands&#10;&#10;">
            <a:extLst>
              <a:ext uri="{FF2B5EF4-FFF2-40B4-BE49-F238E27FC236}">
                <a16:creationId xmlns:a16="http://schemas.microsoft.com/office/drawing/2014/main" id="{E2C3F6DC-6F22-4606-B0D6-0F59E0527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810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7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8236-FFA1-4CA8-9F60-DF2DD191D76F}"/>
              </a:ext>
            </a:extLst>
          </p:cNvPr>
          <p:cNvSpPr>
            <a:spLocks noGrp="1"/>
          </p:cNvSpPr>
          <p:nvPr>
            <p:ph type="ctrTitle"/>
          </p:nvPr>
        </p:nvSpPr>
        <p:spPr/>
        <p:txBody>
          <a:bodyPr/>
          <a:lstStyle/>
          <a:p>
            <a:r>
              <a:rPr lang="en-US"/>
              <a:t>General PBA</a:t>
            </a:r>
          </a:p>
        </p:txBody>
      </p:sp>
      <p:sp>
        <p:nvSpPr>
          <p:cNvPr id="5" name="Footer Placeholder 4">
            <a:extLst>
              <a:ext uri="{FF2B5EF4-FFF2-40B4-BE49-F238E27FC236}">
                <a16:creationId xmlns:a16="http://schemas.microsoft.com/office/drawing/2014/main" id="{4B91716E-5847-475E-8D74-355D12AD2727}"/>
              </a:ext>
            </a:extLst>
          </p:cNvPr>
          <p:cNvSpPr>
            <a:spLocks noGrp="1"/>
          </p:cNvSpPr>
          <p:nvPr>
            <p:ph type="ftr" sz="quarter" idx="3"/>
          </p:nvPr>
        </p:nvSpPr>
        <p:spPr/>
        <p:txBody>
          <a:bodyPr/>
          <a:lstStyle/>
          <a:p>
            <a:r>
              <a:rPr lang="en-US"/>
              <a:t>mn.gov/deed/vrs</a:t>
            </a:r>
          </a:p>
        </p:txBody>
      </p:sp>
      <p:pic>
        <p:nvPicPr>
          <p:cNvPr id="8" name="Picture Placeholder 7" descr="White and yellow flowers">
            <a:extLst>
              <a:ext uri="{FF2B5EF4-FFF2-40B4-BE49-F238E27FC236}">
                <a16:creationId xmlns:a16="http://schemas.microsoft.com/office/drawing/2014/main" id="{D9710E6A-3770-4C01-A0BB-7EBBD00C776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5859" b="35859"/>
          <a:stretch>
            <a:fillRect/>
          </a:stretch>
        </p:blipFill>
        <p:spPr/>
      </p:pic>
    </p:spTree>
    <p:extLst>
      <p:ext uri="{BB962C8B-B14F-4D97-AF65-F5344CB8AC3E}">
        <p14:creationId xmlns:p14="http://schemas.microsoft.com/office/powerpoint/2010/main" val="326106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Genera PBA Milestones</a:t>
            </a:r>
          </a:p>
        </p:txBody>
      </p:sp>
      <p:sp>
        <p:nvSpPr>
          <p:cNvPr id="6" name="Rectangle 5">
            <a:extLst>
              <a:ext uri="{FF2B5EF4-FFF2-40B4-BE49-F238E27FC236}">
                <a16:creationId xmlns:a16="http://schemas.microsoft.com/office/drawing/2014/main" id="{45CCB5A3-00C4-4F51-A497-1B4420CB1323}"/>
              </a:ext>
            </a:extLst>
          </p:cNvPr>
          <p:cNvSpPr/>
          <p:nvPr/>
        </p:nvSpPr>
        <p:spPr>
          <a:xfrm>
            <a:off x="916700" y="5852174"/>
            <a:ext cx="10358600" cy="646331"/>
          </a:xfrm>
          <a:prstGeom prst="rect">
            <a:avLst/>
          </a:prstGeom>
        </p:spPr>
        <p:txBody>
          <a:bodyPr wrap="square">
            <a:spAutoFit/>
          </a:bodyPr>
          <a:lstStyle/>
          <a:p>
            <a:pPr algn="ctr"/>
            <a:r>
              <a:rPr lang="en-US"/>
              <a:t>*Occupational Communication Specialist Services (OCSS) Differential of $400 may be added to the PBA </a:t>
            </a:r>
          </a:p>
          <a:p>
            <a:pPr algn="ctr"/>
            <a:r>
              <a:rPr lang="en-US"/>
              <a:t>if on the Community Partners P/T Contract</a:t>
            </a:r>
          </a:p>
        </p:txBody>
      </p:sp>
      <p:sp>
        <p:nvSpPr>
          <p:cNvPr id="5" name="Content Placeholder 4">
            <a:extLst>
              <a:ext uri="{FF2B5EF4-FFF2-40B4-BE49-F238E27FC236}">
                <a16:creationId xmlns:a16="http://schemas.microsoft.com/office/drawing/2014/main" id="{4478AE36-7CAF-4212-8FBC-380024EEB992}"/>
              </a:ext>
            </a:extLst>
          </p:cNvPr>
          <p:cNvSpPr>
            <a:spLocks noGrp="1"/>
          </p:cNvSpPr>
          <p:nvPr>
            <p:ph idx="1"/>
          </p:nvPr>
        </p:nvSpPr>
        <p:spPr>
          <a:xfrm>
            <a:off x="838200" y="1825625"/>
            <a:ext cx="10515600" cy="3583773"/>
          </a:xfrm>
        </p:spPr>
        <p:txBody>
          <a:bodyPr/>
          <a:lstStyle/>
          <a:p>
            <a:endParaRPr lang="en-US"/>
          </a:p>
        </p:txBody>
      </p:sp>
      <p:graphicFrame>
        <p:nvGraphicFramePr>
          <p:cNvPr id="7" name="Table 9" descr="table with PBA milestones">
            <a:extLst>
              <a:ext uri="{FF2B5EF4-FFF2-40B4-BE49-F238E27FC236}">
                <a16:creationId xmlns:a16="http://schemas.microsoft.com/office/drawing/2014/main" id="{11160C41-6C45-46BF-9F0F-7910CE185EA4}"/>
              </a:ext>
            </a:extLst>
          </p:cNvPr>
          <p:cNvGraphicFramePr>
            <a:graphicFrameLocks/>
          </p:cNvGraphicFramePr>
          <p:nvPr>
            <p:extLst>
              <p:ext uri="{D42A27DB-BD31-4B8C-83A1-F6EECF244321}">
                <p14:modId xmlns:p14="http://schemas.microsoft.com/office/powerpoint/2010/main" val="1109856118"/>
              </p:ext>
            </p:extLst>
          </p:nvPr>
        </p:nvGraphicFramePr>
        <p:xfrm>
          <a:off x="838200" y="1825624"/>
          <a:ext cx="10515597" cy="3251175"/>
        </p:xfrm>
        <a:graphic>
          <a:graphicData uri="http://schemas.openxmlformats.org/drawingml/2006/table">
            <a:tbl>
              <a:tblPr firstRow="1" bandRow="1">
                <a:tableStyleId>{5C22544A-7EE6-4342-B048-85BDC9FD1C3A}</a:tableStyleId>
              </a:tblPr>
              <a:tblGrid>
                <a:gridCol w="1818373">
                  <a:extLst>
                    <a:ext uri="{9D8B030D-6E8A-4147-A177-3AD203B41FA5}">
                      <a16:colId xmlns:a16="http://schemas.microsoft.com/office/drawing/2014/main" val="3240303415"/>
                    </a:ext>
                  </a:extLst>
                </a:gridCol>
                <a:gridCol w="6323798">
                  <a:extLst>
                    <a:ext uri="{9D8B030D-6E8A-4147-A177-3AD203B41FA5}">
                      <a16:colId xmlns:a16="http://schemas.microsoft.com/office/drawing/2014/main" val="354930816"/>
                    </a:ext>
                  </a:extLst>
                </a:gridCol>
                <a:gridCol w="2373426">
                  <a:extLst>
                    <a:ext uri="{9D8B030D-6E8A-4147-A177-3AD203B41FA5}">
                      <a16:colId xmlns:a16="http://schemas.microsoft.com/office/drawing/2014/main" val="3966170367"/>
                    </a:ext>
                  </a:extLst>
                </a:gridCol>
              </a:tblGrid>
              <a:tr h="650235">
                <a:tc>
                  <a:txBody>
                    <a:bodyPr/>
                    <a:lstStyle/>
                    <a:p>
                      <a:r>
                        <a:rPr lang="en-US" sz="2400"/>
                        <a:t>Milestone</a:t>
                      </a:r>
                    </a:p>
                  </a:txBody>
                  <a:tcPr/>
                </a:tc>
                <a:tc>
                  <a:txBody>
                    <a:bodyPr/>
                    <a:lstStyle/>
                    <a:p>
                      <a:r>
                        <a:rPr lang="en-US" sz="2400"/>
                        <a:t>Description</a:t>
                      </a:r>
                    </a:p>
                  </a:txBody>
                  <a:tcPr/>
                </a:tc>
                <a:tc>
                  <a:txBody>
                    <a:bodyPr/>
                    <a:lstStyle/>
                    <a:p>
                      <a:r>
                        <a:rPr lang="en-US" sz="2400"/>
                        <a:t>Amount</a:t>
                      </a:r>
                    </a:p>
                  </a:txBody>
                  <a:tcPr/>
                </a:tc>
                <a:extLst>
                  <a:ext uri="{0D108BD9-81ED-4DB2-BD59-A6C34878D82A}">
                    <a16:rowId xmlns:a16="http://schemas.microsoft.com/office/drawing/2014/main" val="3469665100"/>
                  </a:ext>
                </a:extLst>
              </a:tr>
              <a:tr h="650235">
                <a:tc>
                  <a:txBody>
                    <a:bodyPr/>
                    <a:lstStyle/>
                    <a:p>
                      <a:pPr algn="ctr"/>
                      <a:r>
                        <a:rPr lang="en-US" sz="2400"/>
                        <a:t>1</a:t>
                      </a:r>
                    </a:p>
                  </a:txBody>
                  <a:tcPr/>
                </a:tc>
                <a:tc>
                  <a:txBody>
                    <a:bodyPr/>
                    <a:lstStyle/>
                    <a:p>
                      <a:r>
                        <a:rPr lang="en-US" sz="2400"/>
                        <a:t>Signed Placement Plan</a:t>
                      </a:r>
                    </a:p>
                  </a:txBody>
                  <a:tcPr/>
                </a:tc>
                <a:tc>
                  <a:txBody>
                    <a:bodyPr/>
                    <a:lstStyle/>
                    <a:p>
                      <a:r>
                        <a:rPr lang="en-US" sz="2400"/>
                        <a:t>$1,330</a:t>
                      </a:r>
                    </a:p>
                  </a:txBody>
                  <a:tcPr/>
                </a:tc>
                <a:extLst>
                  <a:ext uri="{0D108BD9-81ED-4DB2-BD59-A6C34878D82A}">
                    <a16:rowId xmlns:a16="http://schemas.microsoft.com/office/drawing/2014/main" val="4194181325"/>
                  </a:ext>
                </a:extLst>
              </a:tr>
              <a:tr h="650235">
                <a:tc>
                  <a:txBody>
                    <a:bodyPr/>
                    <a:lstStyle/>
                    <a:p>
                      <a:pPr algn="ctr"/>
                      <a:r>
                        <a:rPr lang="en-US" sz="2400"/>
                        <a:t>2</a:t>
                      </a:r>
                    </a:p>
                  </a:txBody>
                  <a:tcPr/>
                </a:tc>
                <a:tc>
                  <a:txBody>
                    <a:bodyPr/>
                    <a:lstStyle/>
                    <a:p>
                      <a:r>
                        <a:rPr lang="en-US" sz="2400"/>
                        <a:t>First Paid Day of Employment</a:t>
                      </a:r>
                    </a:p>
                  </a:txBody>
                  <a:tcPr/>
                </a:tc>
                <a:tc>
                  <a:txBody>
                    <a:bodyPr/>
                    <a:lstStyle/>
                    <a:p>
                      <a:r>
                        <a:rPr lang="en-US" sz="2400"/>
                        <a:t>$1,200</a:t>
                      </a:r>
                    </a:p>
                  </a:txBody>
                  <a:tcPr/>
                </a:tc>
                <a:extLst>
                  <a:ext uri="{0D108BD9-81ED-4DB2-BD59-A6C34878D82A}">
                    <a16:rowId xmlns:a16="http://schemas.microsoft.com/office/drawing/2014/main" val="841567671"/>
                  </a:ext>
                </a:extLst>
              </a:tr>
              <a:tr h="650235">
                <a:tc>
                  <a:txBody>
                    <a:bodyPr/>
                    <a:lstStyle/>
                    <a:p>
                      <a:pPr algn="ctr"/>
                      <a:r>
                        <a:rPr lang="en-US" sz="2400"/>
                        <a:t>3</a:t>
                      </a:r>
                    </a:p>
                  </a:txBody>
                  <a:tcPr/>
                </a:tc>
                <a:tc>
                  <a:txBody>
                    <a:bodyPr/>
                    <a:lstStyle/>
                    <a:p>
                      <a:r>
                        <a:rPr lang="en-US" sz="2400"/>
                        <a:t>Successful Placement Closure</a:t>
                      </a:r>
                    </a:p>
                  </a:txBody>
                  <a:tcPr/>
                </a:tc>
                <a:tc>
                  <a:txBody>
                    <a:bodyPr/>
                    <a:lstStyle/>
                    <a:p>
                      <a:r>
                        <a:rPr lang="en-US" sz="2400"/>
                        <a:t>$1,270</a:t>
                      </a:r>
                    </a:p>
                  </a:txBody>
                  <a:tcPr/>
                </a:tc>
                <a:extLst>
                  <a:ext uri="{0D108BD9-81ED-4DB2-BD59-A6C34878D82A}">
                    <a16:rowId xmlns:a16="http://schemas.microsoft.com/office/drawing/2014/main" val="1766679101"/>
                  </a:ext>
                </a:extLst>
              </a:tr>
              <a:tr h="650235">
                <a:tc>
                  <a:txBody>
                    <a:bodyPr/>
                    <a:lstStyle/>
                    <a:p>
                      <a:endParaRPr lang="en-US" sz="2400"/>
                    </a:p>
                  </a:txBody>
                  <a:tcPr/>
                </a:tc>
                <a:tc>
                  <a:txBody>
                    <a:bodyPr/>
                    <a:lstStyle/>
                    <a:p>
                      <a:pPr algn="r"/>
                      <a:r>
                        <a:rPr lang="en-US" sz="2400"/>
                        <a:t>TOTAL:</a:t>
                      </a:r>
                    </a:p>
                  </a:txBody>
                  <a:tcPr/>
                </a:tc>
                <a:tc>
                  <a:txBody>
                    <a:bodyPr/>
                    <a:lstStyle/>
                    <a:p>
                      <a:r>
                        <a:rPr lang="en-US" sz="2400"/>
                        <a:t>$3,800</a:t>
                      </a:r>
                    </a:p>
                  </a:txBody>
                  <a:tcPr/>
                </a:tc>
                <a:extLst>
                  <a:ext uri="{0D108BD9-81ED-4DB2-BD59-A6C34878D82A}">
                    <a16:rowId xmlns:a16="http://schemas.microsoft.com/office/drawing/2014/main" val="778410106"/>
                  </a:ext>
                </a:extLst>
              </a:tr>
            </a:tbl>
          </a:graphicData>
        </a:graphic>
      </p:graphicFrame>
    </p:spTree>
    <p:extLst>
      <p:ext uri="{BB962C8B-B14F-4D97-AF65-F5344CB8AC3E}">
        <p14:creationId xmlns:p14="http://schemas.microsoft.com/office/powerpoint/2010/main" val="25110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7FAD-7F99-404A-A2B5-D085D112080E}"/>
              </a:ext>
            </a:extLst>
          </p:cNvPr>
          <p:cNvSpPr>
            <a:spLocks noGrp="1"/>
          </p:cNvSpPr>
          <p:nvPr>
            <p:ph type="title"/>
          </p:nvPr>
        </p:nvSpPr>
        <p:spPr/>
        <p:txBody>
          <a:bodyPr/>
          <a:lstStyle/>
          <a:p>
            <a:r>
              <a:rPr lang="en-US"/>
              <a:t>Prior to Signed Placement Plan Meeting</a:t>
            </a:r>
          </a:p>
        </p:txBody>
      </p:sp>
      <p:sp>
        <p:nvSpPr>
          <p:cNvPr id="3" name="Content Placeholder 2">
            <a:extLst>
              <a:ext uri="{FF2B5EF4-FFF2-40B4-BE49-F238E27FC236}">
                <a16:creationId xmlns:a16="http://schemas.microsoft.com/office/drawing/2014/main" id="{58B71D74-7C4C-468F-9D2D-3F4CD73C6351}"/>
              </a:ext>
            </a:extLst>
          </p:cNvPr>
          <p:cNvSpPr>
            <a:spLocks noGrp="1"/>
          </p:cNvSpPr>
          <p:nvPr>
            <p:ph sz="half" idx="1"/>
          </p:nvPr>
        </p:nvSpPr>
        <p:spPr>
          <a:xfrm>
            <a:off x="762000" y="2256625"/>
            <a:ext cx="7162800" cy="3577216"/>
          </a:xfrm>
        </p:spPr>
        <p:txBody>
          <a:bodyPr>
            <a:normAutofit/>
          </a:bodyPr>
          <a:lstStyle/>
          <a:p>
            <a:pPr marL="0" indent="0">
              <a:spcBef>
                <a:spcPts val="0"/>
              </a:spcBef>
              <a:spcAft>
                <a:spcPts val="1200"/>
              </a:spcAft>
              <a:buNone/>
            </a:pPr>
            <a:r>
              <a:rPr lang="en-US" sz="2200"/>
              <a:t>Ensure the following documents are available to the Placement Professional with reasonable time to review:</a:t>
            </a:r>
          </a:p>
          <a:p>
            <a:pPr lvl="0">
              <a:buClr>
                <a:schemeClr val="bg1">
                  <a:lumMod val="50000"/>
                </a:schemeClr>
              </a:buClr>
            </a:pPr>
            <a:r>
              <a:rPr lang="en-US" sz="2000"/>
              <a:t>Invitation to Placement Team</a:t>
            </a:r>
          </a:p>
          <a:p>
            <a:pPr>
              <a:spcAft>
                <a:spcPts val="600"/>
              </a:spcAft>
              <a:buClr>
                <a:schemeClr val="bg1">
                  <a:lumMod val="50000"/>
                </a:schemeClr>
              </a:buClr>
            </a:pPr>
            <a:r>
              <a:rPr lang="en-US" sz="2000"/>
              <a:t>Completed Sample Employment Application</a:t>
            </a:r>
          </a:p>
          <a:p>
            <a:r>
              <a:rPr lang="en-US" sz="2000"/>
              <a:t>Relevant Information from the Assessment of VR Needs regarding job goals, work experience, skills and relevant disability will be sent</a:t>
            </a:r>
          </a:p>
          <a:p>
            <a:endParaRPr lang="en-US"/>
          </a:p>
        </p:txBody>
      </p:sp>
      <p:pic>
        <p:nvPicPr>
          <p:cNvPr id="6" name="Content Placeholder 5" descr="Graphic says &quot;new&quot;">
            <a:extLst>
              <a:ext uri="{FF2B5EF4-FFF2-40B4-BE49-F238E27FC236}">
                <a16:creationId xmlns:a16="http://schemas.microsoft.com/office/drawing/2014/main" id="{1825639C-3E8E-4032-B52C-E896E4B654C8}"/>
              </a:ext>
            </a:extLst>
          </p:cNvPr>
          <p:cNvPicPr>
            <a:picLocks noGrp="1" noChangeAspect="1"/>
          </p:cNvPicPr>
          <p:nvPr>
            <p:ph sz="half" idx="2"/>
          </p:nvPr>
        </p:nvPicPr>
        <p:blipFill>
          <a:blip r:embed="rId3"/>
          <a:stretch>
            <a:fillRect/>
          </a:stretch>
        </p:blipFill>
        <p:spPr>
          <a:xfrm>
            <a:off x="8534400" y="2514600"/>
            <a:ext cx="2819400" cy="2928342"/>
          </a:xfrm>
          <a:prstGeom prst="rect">
            <a:avLst/>
          </a:prstGeom>
        </p:spPr>
      </p:pic>
      <p:sp>
        <p:nvSpPr>
          <p:cNvPr id="5" name="Footer Placeholder 4">
            <a:extLst>
              <a:ext uri="{FF2B5EF4-FFF2-40B4-BE49-F238E27FC236}">
                <a16:creationId xmlns:a16="http://schemas.microsoft.com/office/drawing/2014/main" id="{43C49C98-5F72-4EE6-BFCE-E2F243354D56}"/>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40327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At the Placement Plan Meeting</a:t>
            </a:r>
          </a:p>
        </p:txBody>
      </p:sp>
      <p:sp>
        <p:nvSpPr>
          <p:cNvPr id="5" name="Content Placeholder 4"/>
          <p:cNvSpPr>
            <a:spLocks noGrp="1"/>
          </p:cNvSpPr>
          <p:nvPr>
            <p:ph idx="1"/>
          </p:nvPr>
        </p:nvSpPr>
        <p:spPr>
          <a:xfrm>
            <a:off x="5486400" y="1905000"/>
            <a:ext cx="6568271" cy="4351338"/>
          </a:xfrm>
        </p:spPr>
        <p:txBody>
          <a:bodyPr>
            <a:normAutofit fontScale="92500" lnSpcReduction="10000"/>
          </a:bodyPr>
          <a:lstStyle/>
          <a:p>
            <a:r>
              <a:rPr lang="en-US" sz="2200"/>
              <a:t>Start of Placement and Follow Up Services</a:t>
            </a:r>
          </a:p>
          <a:p>
            <a:r>
              <a:rPr lang="en-US" sz="2200"/>
              <a:t>Placement Professional come prepared</a:t>
            </a:r>
          </a:p>
          <a:p>
            <a:r>
              <a:rPr lang="en-US" sz="2200"/>
              <a:t>Review roles and responsibilities of Job Seeker, Placement Professional and VRS Counselor</a:t>
            </a:r>
          </a:p>
          <a:p>
            <a:r>
              <a:rPr lang="en-US" sz="2200"/>
              <a:t>Complete a Placement Plan</a:t>
            </a:r>
          </a:p>
          <a:p>
            <a:r>
              <a:rPr lang="en-US" sz="2200"/>
              <a:t>Placement Plan is signed by all three core team members</a:t>
            </a:r>
          </a:p>
          <a:p>
            <a:r>
              <a:rPr lang="en-US" sz="2200"/>
              <a:t>Community Partner can use the VRS Placement Plan or create their own; only do one Placement Plan</a:t>
            </a:r>
          </a:p>
          <a:p>
            <a:r>
              <a:rPr lang="en-US" sz="2200"/>
              <a:t>60-day meeting is scheduled</a:t>
            </a:r>
          </a:p>
          <a:p>
            <a:endParaRPr lang="en-US"/>
          </a:p>
        </p:txBody>
      </p:sp>
      <p:pic>
        <p:nvPicPr>
          <p:cNvPr id="6" name="Picture 5" descr="Two people looking at a computer&#10;&#10;">
            <a:extLst>
              <a:ext uri="{FF2B5EF4-FFF2-40B4-BE49-F238E27FC236}">
                <a16:creationId xmlns:a16="http://schemas.microsoft.com/office/drawing/2014/main" id="{6E7FF81A-B32D-454C-ACAB-74C2977B48D0}"/>
              </a:ext>
            </a:extLst>
          </p:cNvPr>
          <p:cNvPicPr>
            <a:picLocks noChangeAspect="1"/>
          </p:cNvPicPr>
          <p:nvPr/>
        </p:nvPicPr>
        <p:blipFill>
          <a:blip r:embed="rId3"/>
          <a:stretch>
            <a:fillRect/>
          </a:stretch>
        </p:blipFill>
        <p:spPr>
          <a:xfrm>
            <a:off x="457200" y="2515396"/>
            <a:ext cx="4691435" cy="3130546"/>
          </a:xfrm>
          <a:prstGeom prst="rect">
            <a:avLst/>
          </a:prstGeom>
        </p:spPr>
      </p:pic>
    </p:spTree>
    <p:extLst>
      <p:ext uri="{BB962C8B-B14F-4D97-AF65-F5344CB8AC3E}">
        <p14:creationId xmlns:p14="http://schemas.microsoft.com/office/powerpoint/2010/main" val="27868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Signed Placement Plan</a:t>
            </a:r>
            <a:br>
              <a:rPr lang="en-US" sz="3200"/>
            </a:br>
            <a:r>
              <a:rPr lang="en-US" sz="2800"/>
              <a:t>PBA Milestone 1</a:t>
            </a:r>
          </a:p>
        </p:txBody>
      </p:sp>
      <p:sp>
        <p:nvSpPr>
          <p:cNvPr id="5" name="Content Placeholder 4"/>
          <p:cNvSpPr>
            <a:spLocks noGrp="1"/>
          </p:cNvSpPr>
          <p:nvPr>
            <p:ph idx="1"/>
          </p:nvPr>
        </p:nvSpPr>
        <p:spPr>
          <a:xfrm>
            <a:off x="685800" y="2508132"/>
            <a:ext cx="7162800" cy="3203575"/>
          </a:xfrm>
        </p:spPr>
        <p:txBody>
          <a:bodyPr>
            <a:normAutofit/>
          </a:bodyPr>
          <a:lstStyle/>
          <a:p>
            <a:pPr marL="0" indent="0">
              <a:buNone/>
            </a:pPr>
            <a:r>
              <a:rPr lang="en-US" sz="2000"/>
              <a:t>Payment for Milestone 1:</a:t>
            </a:r>
          </a:p>
          <a:p>
            <a:r>
              <a:rPr lang="en-US" sz="2000"/>
              <a:t>Community Partner must provide VRS a signed copy of Placement Plan with an invoice for Milestone 1</a:t>
            </a:r>
          </a:p>
          <a:p>
            <a:r>
              <a:rPr lang="en-US" sz="2000"/>
              <a:t>VR Counselor will case note a summary of the Placement Plan meeting </a:t>
            </a:r>
          </a:p>
          <a:p>
            <a:r>
              <a:rPr lang="en-US" sz="2000"/>
              <a:t>Community Partners will no longer submit Placement Plan Meeting Summary</a:t>
            </a:r>
          </a:p>
          <a:p>
            <a:endParaRPr lang="en-US"/>
          </a:p>
        </p:txBody>
      </p:sp>
      <p:pic>
        <p:nvPicPr>
          <p:cNvPr id="6" name="Content Placeholder 5" descr="Graphic says &quot;new&quot;">
            <a:extLst>
              <a:ext uri="{FF2B5EF4-FFF2-40B4-BE49-F238E27FC236}">
                <a16:creationId xmlns:a16="http://schemas.microsoft.com/office/drawing/2014/main" id="{B4789B6F-DFAF-40C9-B417-073BA8E29FFD}"/>
              </a:ext>
            </a:extLst>
          </p:cNvPr>
          <p:cNvPicPr>
            <a:picLocks noChangeAspect="1"/>
          </p:cNvPicPr>
          <p:nvPr/>
        </p:nvPicPr>
        <p:blipFill>
          <a:blip r:embed="rId3"/>
          <a:stretch>
            <a:fillRect/>
          </a:stretch>
        </p:blipFill>
        <p:spPr>
          <a:xfrm>
            <a:off x="8153400" y="2508132"/>
            <a:ext cx="2851844" cy="2962039"/>
          </a:xfrm>
          <a:prstGeom prst="rect">
            <a:avLst/>
          </a:prstGeom>
        </p:spPr>
      </p:pic>
    </p:spTree>
    <p:extLst>
      <p:ext uri="{BB962C8B-B14F-4D97-AF65-F5344CB8AC3E}">
        <p14:creationId xmlns:p14="http://schemas.microsoft.com/office/powerpoint/2010/main" val="91734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additive="base">
                                        <p:cTn id="3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9F5B-E044-407B-8775-F10A1685D9EB}"/>
              </a:ext>
            </a:extLst>
          </p:cNvPr>
          <p:cNvSpPr>
            <a:spLocks noGrp="1"/>
          </p:cNvSpPr>
          <p:nvPr>
            <p:ph type="title"/>
          </p:nvPr>
        </p:nvSpPr>
        <p:spPr/>
        <p:txBody>
          <a:bodyPr/>
          <a:lstStyle/>
          <a:p>
            <a:r>
              <a:rPr lang="en-US"/>
              <a:t>Communication Expectations</a:t>
            </a:r>
          </a:p>
        </p:txBody>
      </p:sp>
      <p:sp>
        <p:nvSpPr>
          <p:cNvPr id="3" name="Content Placeholder 2">
            <a:extLst>
              <a:ext uri="{FF2B5EF4-FFF2-40B4-BE49-F238E27FC236}">
                <a16:creationId xmlns:a16="http://schemas.microsoft.com/office/drawing/2014/main" id="{31AF3350-442D-4A9C-9B34-26738C50DA41}"/>
              </a:ext>
            </a:extLst>
          </p:cNvPr>
          <p:cNvSpPr>
            <a:spLocks noGrp="1"/>
          </p:cNvSpPr>
          <p:nvPr>
            <p:ph sz="half" idx="1"/>
          </p:nvPr>
        </p:nvSpPr>
        <p:spPr>
          <a:xfrm>
            <a:off x="838200" y="1594624"/>
            <a:ext cx="6934200" cy="4582339"/>
          </a:xfrm>
        </p:spPr>
        <p:txBody>
          <a:bodyPr>
            <a:normAutofit/>
          </a:bodyPr>
          <a:lstStyle/>
          <a:p>
            <a:r>
              <a:rPr lang="en-US" sz="2000"/>
              <a:t>Communicate Early, Communicate Often</a:t>
            </a:r>
          </a:p>
          <a:p>
            <a:r>
              <a:rPr lang="en-US" sz="2000"/>
              <a:t>Change from bi-weekly Communication Updates to Monthly Progress Reports</a:t>
            </a:r>
          </a:p>
          <a:p>
            <a:r>
              <a:rPr lang="en-US" sz="2000"/>
              <a:t>Monthly Progress Report – Job Placement and Follow-up services must be received to pay PBA milestones</a:t>
            </a:r>
          </a:p>
          <a:p>
            <a:r>
              <a:rPr lang="en-US" sz="2000"/>
              <a:t>Partners will submit last bi-weekly Communication Update through June 30, 2021</a:t>
            </a:r>
          </a:p>
          <a:p>
            <a:r>
              <a:rPr lang="en-US" sz="2000"/>
              <a:t>July 1</a:t>
            </a:r>
            <a:r>
              <a:rPr lang="en-US" sz="2000" baseline="30000"/>
              <a:t>st</a:t>
            </a:r>
            <a:r>
              <a:rPr lang="en-US" sz="2000"/>
              <a:t>, Monthly Progress Report will start to be used, the first report will be due August 10, 2021</a:t>
            </a:r>
          </a:p>
          <a:p>
            <a:endParaRPr lang="en-US"/>
          </a:p>
        </p:txBody>
      </p:sp>
      <p:sp>
        <p:nvSpPr>
          <p:cNvPr id="5" name="Footer Placeholder 4">
            <a:extLst>
              <a:ext uri="{FF2B5EF4-FFF2-40B4-BE49-F238E27FC236}">
                <a16:creationId xmlns:a16="http://schemas.microsoft.com/office/drawing/2014/main" id="{F9443238-5633-432E-B084-BF219E6D1993}"/>
              </a:ext>
            </a:extLst>
          </p:cNvPr>
          <p:cNvSpPr>
            <a:spLocks noGrp="1"/>
          </p:cNvSpPr>
          <p:nvPr>
            <p:ph type="ftr" sz="quarter" idx="3"/>
          </p:nvPr>
        </p:nvSpPr>
        <p:spPr/>
        <p:txBody>
          <a:bodyPr/>
          <a:lstStyle/>
          <a:p>
            <a:r>
              <a:rPr lang="en-US"/>
              <a:t>mn.gov/deed/vrs</a:t>
            </a:r>
          </a:p>
        </p:txBody>
      </p:sp>
      <p:pic>
        <p:nvPicPr>
          <p:cNvPr id="10" name="Content Placeholder 9" descr="Graphic says &quot;new&quot;">
            <a:extLst>
              <a:ext uri="{FF2B5EF4-FFF2-40B4-BE49-F238E27FC236}">
                <a16:creationId xmlns:a16="http://schemas.microsoft.com/office/drawing/2014/main" id="{4D250D2B-5525-452B-84D6-E8FFA4796602}"/>
              </a:ext>
            </a:extLst>
          </p:cNvPr>
          <p:cNvPicPr>
            <a:picLocks noGrp="1" noChangeAspect="1"/>
          </p:cNvPicPr>
          <p:nvPr>
            <p:ph sz="half" idx="2"/>
          </p:nvPr>
        </p:nvPicPr>
        <p:blipFill>
          <a:blip r:embed="rId3"/>
          <a:stretch>
            <a:fillRect/>
          </a:stretch>
        </p:blipFill>
        <p:spPr>
          <a:xfrm>
            <a:off x="8305800" y="2514600"/>
            <a:ext cx="2895600" cy="3007486"/>
          </a:xfrm>
          <a:prstGeom prst="rect">
            <a:avLst/>
          </a:prstGeom>
        </p:spPr>
      </p:pic>
    </p:spTree>
    <p:extLst>
      <p:ext uri="{BB962C8B-B14F-4D97-AF65-F5344CB8AC3E}">
        <p14:creationId xmlns:p14="http://schemas.microsoft.com/office/powerpoint/2010/main" val="140086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9A8A-FBD6-473A-8BC2-2021DBBADF75}"/>
              </a:ext>
            </a:extLst>
          </p:cNvPr>
          <p:cNvSpPr>
            <a:spLocks noGrp="1"/>
          </p:cNvSpPr>
          <p:nvPr>
            <p:ph type="title"/>
          </p:nvPr>
        </p:nvSpPr>
        <p:spPr/>
        <p:txBody>
          <a:bodyPr>
            <a:normAutofit fontScale="90000"/>
          </a:bodyPr>
          <a:lstStyle/>
          <a:p>
            <a:r>
              <a:rPr lang="en-US"/>
              <a:t>Monthly Progress Report – </a:t>
            </a:r>
            <a:br>
              <a:rPr lang="en-US"/>
            </a:br>
            <a:r>
              <a:rPr lang="en-US"/>
              <a:t>Job Placement and Follow-up Services</a:t>
            </a:r>
          </a:p>
        </p:txBody>
      </p:sp>
      <p:sp>
        <p:nvSpPr>
          <p:cNvPr id="3" name="Content Placeholder 2">
            <a:extLst>
              <a:ext uri="{FF2B5EF4-FFF2-40B4-BE49-F238E27FC236}">
                <a16:creationId xmlns:a16="http://schemas.microsoft.com/office/drawing/2014/main" id="{F8E0B809-1969-431A-9DA1-EA4D966FDC52}"/>
              </a:ext>
            </a:extLst>
          </p:cNvPr>
          <p:cNvSpPr>
            <a:spLocks noGrp="1"/>
          </p:cNvSpPr>
          <p:nvPr>
            <p:ph sz="half" idx="1"/>
          </p:nvPr>
        </p:nvSpPr>
        <p:spPr>
          <a:xfrm>
            <a:off x="838200" y="1594624"/>
            <a:ext cx="6629400" cy="4582339"/>
          </a:xfrm>
        </p:spPr>
        <p:txBody>
          <a:bodyPr>
            <a:normAutofit fontScale="25000" lnSpcReduction="20000"/>
          </a:bodyPr>
          <a:lstStyle/>
          <a:p>
            <a:pPr marL="285750" indent="-285750" fontAlgn="base"/>
            <a:r>
              <a:rPr lang="en-US" sz="8000"/>
              <a:t>Required -  Placement Professional submits every month until the case closed​</a:t>
            </a:r>
          </a:p>
          <a:p>
            <a:pPr marL="285750" indent="-285750" fontAlgn="base"/>
            <a:r>
              <a:rPr lang="en-US" sz="8000"/>
              <a:t>This report will also be used for Milestone #2 First Paid Day of Employment details and Milestone #3, Successful Placement Closure details </a:t>
            </a:r>
          </a:p>
          <a:p>
            <a:pPr marL="285750" indent="-285750" fontAlgn="base"/>
            <a:r>
              <a:rPr lang="en-US" sz="8000">
                <a:ea typeface="+mn-lt"/>
                <a:cs typeface="+mn-lt"/>
              </a:rPr>
              <a:t>This reports meets RSA required employment details</a:t>
            </a:r>
          </a:p>
          <a:p>
            <a:pPr marL="285750" indent="-285750"/>
            <a:r>
              <a:rPr lang="en-US" sz="8000">
                <a:ea typeface="+mn-lt"/>
                <a:cs typeface="+mn-lt"/>
              </a:rPr>
              <a:t>Everyone uses the same report – for uniform/consistent information</a:t>
            </a:r>
            <a:endParaRPr lang="en-US" sz="8000"/>
          </a:p>
          <a:p>
            <a:pPr marL="285750" indent="-285750" fontAlgn="base"/>
            <a:r>
              <a:rPr lang="en-US" sz="8000"/>
              <a:t>Submitted within 10 days following the end of each month​</a:t>
            </a:r>
            <a:endParaRPr lang="en-US" sz="8000">
              <a:cs typeface="Calibri" panose="020F0502020204030204"/>
            </a:endParaRPr>
          </a:p>
          <a:p>
            <a:pPr marL="285750" indent="-285750" fontAlgn="base"/>
            <a:r>
              <a:rPr lang="en-US" sz="8000"/>
              <a:t>This is not intended to stop “communication” we want to stay in touch</a:t>
            </a:r>
          </a:p>
          <a:p>
            <a:endParaRPr lang="en-US"/>
          </a:p>
        </p:txBody>
      </p:sp>
      <p:pic>
        <p:nvPicPr>
          <p:cNvPr id="6" name="Content Placeholder 5" descr="Graphic says &quot;new&quot;">
            <a:extLst>
              <a:ext uri="{FF2B5EF4-FFF2-40B4-BE49-F238E27FC236}">
                <a16:creationId xmlns:a16="http://schemas.microsoft.com/office/drawing/2014/main" id="{55111D99-A231-43E4-9B9A-B870856343D7}"/>
              </a:ext>
            </a:extLst>
          </p:cNvPr>
          <p:cNvPicPr>
            <a:picLocks noGrp="1" noChangeAspect="1"/>
          </p:cNvPicPr>
          <p:nvPr>
            <p:ph sz="half" idx="2"/>
          </p:nvPr>
        </p:nvPicPr>
        <p:blipFill>
          <a:blip r:embed="rId3"/>
          <a:stretch>
            <a:fillRect/>
          </a:stretch>
        </p:blipFill>
        <p:spPr>
          <a:xfrm>
            <a:off x="8229600" y="2514600"/>
            <a:ext cx="2883792" cy="2995221"/>
          </a:xfrm>
          <a:prstGeom prst="rect">
            <a:avLst/>
          </a:prstGeom>
        </p:spPr>
      </p:pic>
      <p:sp>
        <p:nvSpPr>
          <p:cNvPr id="5" name="Footer Placeholder 4">
            <a:extLst>
              <a:ext uri="{FF2B5EF4-FFF2-40B4-BE49-F238E27FC236}">
                <a16:creationId xmlns:a16="http://schemas.microsoft.com/office/drawing/2014/main" id="{1DABE772-9542-488A-9E7A-C8620FB9E5CD}"/>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187586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60-Day Check-In</a:t>
            </a:r>
          </a:p>
        </p:txBody>
      </p:sp>
      <p:sp>
        <p:nvSpPr>
          <p:cNvPr id="5" name="Content Placeholder 4"/>
          <p:cNvSpPr>
            <a:spLocks noGrp="1"/>
          </p:cNvSpPr>
          <p:nvPr>
            <p:ph idx="1"/>
          </p:nvPr>
        </p:nvSpPr>
        <p:spPr/>
        <p:txBody>
          <a:bodyPr>
            <a:normAutofit fontScale="92500" lnSpcReduction="10000"/>
          </a:bodyPr>
          <a:lstStyle/>
          <a:p>
            <a:pPr marL="0" indent="0">
              <a:buNone/>
            </a:pPr>
            <a:r>
              <a:rPr lang="en-US" sz="2400"/>
              <a:t>All core team members come together at a “live” meeting every 60 days until job seeker has obtained employment and worked their first shift to:	</a:t>
            </a:r>
          </a:p>
          <a:p>
            <a:r>
              <a:rPr lang="en-US" sz="2400"/>
              <a:t>Review job search progress</a:t>
            </a:r>
          </a:p>
          <a:p>
            <a:r>
              <a:rPr lang="en-US" sz="2400"/>
              <a:t>Identify and address barriers</a:t>
            </a:r>
          </a:p>
          <a:p>
            <a:r>
              <a:rPr lang="en-US" sz="2400"/>
              <a:t>Amend Employment or Placement Plan as needed</a:t>
            </a:r>
          </a:p>
          <a:p>
            <a:r>
              <a:rPr lang="en-US" sz="2400"/>
              <a:t>Implement new strategies</a:t>
            </a:r>
          </a:p>
          <a:p>
            <a:r>
              <a:rPr lang="en-US" sz="2400"/>
              <a:t>Agreement that Placement and Follow Up services will continue </a:t>
            </a:r>
          </a:p>
          <a:p>
            <a:r>
              <a:rPr lang="en-US" sz="2400"/>
              <a:t>If yes, before meeting concludes, schedule the next 60-day meeting</a:t>
            </a:r>
          </a:p>
          <a:p>
            <a:endParaRPr lang="en-US"/>
          </a:p>
        </p:txBody>
      </p:sp>
    </p:spTree>
    <p:extLst>
      <p:ext uri="{BB962C8B-B14F-4D97-AF65-F5344CB8AC3E}">
        <p14:creationId xmlns:p14="http://schemas.microsoft.com/office/powerpoint/2010/main" val="2953404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all" spc="200"/>
              <a:t>Job offer</a:t>
            </a:r>
            <a:endParaRPr lang="en-US"/>
          </a:p>
        </p:txBody>
      </p:sp>
      <p:pic>
        <p:nvPicPr>
          <p:cNvPr id="9" name="Picture 8" descr="A group of people cheering&#10;&#10;">
            <a:extLst>
              <a:ext uri="{FF2B5EF4-FFF2-40B4-BE49-F238E27FC236}">
                <a16:creationId xmlns:a16="http://schemas.microsoft.com/office/drawing/2014/main" id="{3949436B-EEEB-45F5-B55A-DA262816AE31}"/>
              </a:ext>
            </a:extLst>
          </p:cNvPr>
          <p:cNvPicPr>
            <a:picLocks noChangeAspect="1"/>
          </p:cNvPicPr>
          <p:nvPr/>
        </p:nvPicPr>
        <p:blipFill>
          <a:blip r:embed="rId3"/>
          <a:stretch>
            <a:fillRect/>
          </a:stretch>
        </p:blipFill>
        <p:spPr>
          <a:xfrm>
            <a:off x="152400" y="1447800"/>
            <a:ext cx="11887200" cy="5257800"/>
          </a:xfrm>
          <a:prstGeom prst="rect">
            <a:avLst/>
          </a:prstGeom>
        </p:spPr>
      </p:pic>
    </p:spTree>
    <p:extLst>
      <p:ext uri="{BB962C8B-B14F-4D97-AF65-F5344CB8AC3E}">
        <p14:creationId xmlns:p14="http://schemas.microsoft.com/office/powerpoint/2010/main" val="284020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Focus for Today</a:t>
            </a:r>
          </a:p>
        </p:txBody>
      </p:sp>
      <p:sp>
        <p:nvSpPr>
          <p:cNvPr id="5" name="Content Placeholder 4"/>
          <p:cNvSpPr>
            <a:spLocks noGrp="1"/>
          </p:cNvSpPr>
          <p:nvPr>
            <p:ph idx="1"/>
          </p:nvPr>
        </p:nvSpPr>
        <p:spPr>
          <a:xfrm>
            <a:off x="838200" y="1825625"/>
            <a:ext cx="5786535" cy="4351240"/>
          </a:xfrm>
        </p:spPr>
        <p:txBody>
          <a:bodyPr>
            <a:normAutofit fontScale="32500" lnSpcReduction="20000"/>
          </a:bodyPr>
          <a:lstStyle/>
          <a:p>
            <a:pPr marL="0" indent="0">
              <a:buNone/>
            </a:pPr>
            <a:r>
              <a:rPr lang="en-US" sz="5500" dirty="0"/>
              <a:t>This training is about PBAs</a:t>
            </a:r>
          </a:p>
          <a:p>
            <a:pPr lvl="1"/>
            <a:r>
              <a:rPr lang="en-US" sz="5000" dirty="0"/>
              <a:t>General PBA and E1 PBA</a:t>
            </a:r>
          </a:p>
          <a:p>
            <a:pPr marL="0" indent="0">
              <a:lnSpc>
                <a:spcPct val="120000"/>
              </a:lnSpc>
              <a:buNone/>
            </a:pPr>
            <a:r>
              <a:rPr lang="en-US" sz="5500" dirty="0"/>
              <a:t>This training is not:</a:t>
            </a:r>
          </a:p>
          <a:p>
            <a:pPr lvl="1"/>
            <a:r>
              <a:rPr lang="en-US" sz="5000" dirty="0"/>
              <a:t>In-depth training on how to provide placement services</a:t>
            </a:r>
          </a:p>
          <a:p>
            <a:pPr lvl="1"/>
            <a:r>
              <a:rPr lang="en-US" sz="5000" dirty="0"/>
              <a:t>About Supported Employment </a:t>
            </a:r>
          </a:p>
          <a:p>
            <a:pPr lvl="1"/>
            <a:r>
              <a:rPr lang="en-US" sz="5000" dirty="0"/>
              <a:t>About the E1MN/MoU process</a:t>
            </a:r>
          </a:p>
          <a:p>
            <a:pPr marL="0" indent="0">
              <a:lnSpc>
                <a:spcPct val="120000"/>
              </a:lnSpc>
              <a:buNone/>
            </a:pPr>
            <a:r>
              <a:rPr lang="en-US" sz="5500" dirty="0"/>
              <a:t>Questions – use this form: </a:t>
            </a:r>
          </a:p>
          <a:p>
            <a:r>
              <a:rPr lang="en-US" sz="5000" dirty="0">
                <a:hlinkClick r:id="rId3"/>
              </a:rPr>
              <a:t>https://forms.microsoft.com/Pages/ResponsePage.aspx?id=RrAU68QkGUWPJricIVmCjPZziNO3vctElqxVZCB47BNUM1I5OE5VS0VPVU9YMFA3T0ZJQjI5Nkc2Ny4u</a:t>
            </a:r>
            <a:endParaRPr lang="en-US" sz="5000" dirty="0"/>
          </a:p>
        </p:txBody>
      </p:sp>
      <p:pic>
        <p:nvPicPr>
          <p:cNvPr id="3" name="Picture 2" descr="A picture containing lens for seeing clearly&#10;&#10;">
            <a:extLst>
              <a:ext uri="{FF2B5EF4-FFF2-40B4-BE49-F238E27FC236}">
                <a16:creationId xmlns:a16="http://schemas.microsoft.com/office/drawing/2014/main" id="{73101EA0-659A-44F4-B3F9-0E97E4C7B9E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27520" y="2506632"/>
            <a:ext cx="4805558" cy="2989324"/>
          </a:xfrm>
          <a:prstGeom prst="rect">
            <a:avLst/>
          </a:prstGeom>
        </p:spPr>
      </p:pic>
    </p:spTree>
    <p:extLst>
      <p:ext uri="{BB962C8B-B14F-4D97-AF65-F5344CB8AC3E}">
        <p14:creationId xmlns:p14="http://schemas.microsoft.com/office/powerpoint/2010/main" val="110015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anim calcmode="lin" valueType="num">
                                      <p:cBhvr>
                                        <p:cTn id="2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Post-Job Offer, Pre-Job Start</a:t>
            </a:r>
          </a:p>
        </p:txBody>
      </p:sp>
      <p:sp>
        <p:nvSpPr>
          <p:cNvPr id="5" name="Content Placeholder 4"/>
          <p:cNvSpPr>
            <a:spLocks noGrp="1"/>
          </p:cNvSpPr>
          <p:nvPr>
            <p:ph idx="1"/>
          </p:nvPr>
        </p:nvSpPr>
        <p:spPr/>
        <p:txBody>
          <a:bodyPr>
            <a:normAutofit/>
          </a:bodyPr>
          <a:lstStyle/>
          <a:p>
            <a:pPr marL="0" indent="0">
              <a:buNone/>
            </a:pPr>
            <a:r>
              <a:rPr lang="en-US" sz="2200"/>
              <a:t>Things to think of just prior to job start:</a:t>
            </a:r>
          </a:p>
          <a:p>
            <a:pPr lvl="1"/>
            <a:r>
              <a:rPr lang="en-US" sz="2000"/>
              <a:t>Supports on the job</a:t>
            </a:r>
          </a:p>
          <a:p>
            <a:pPr lvl="1"/>
            <a:r>
              <a:rPr lang="en-US" sz="2000"/>
              <a:t>Work clothes</a:t>
            </a:r>
          </a:p>
          <a:p>
            <a:pPr lvl="1"/>
            <a:r>
              <a:rPr lang="en-US" sz="2000"/>
              <a:t>Accommodations</a:t>
            </a:r>
          </a:p>
          <a:p>
            <a:pPr lvl="1"/>
            <a:r>
              <a:rPr lang="en-US" sz="2000"/>
              <a:t>Assistive Technology</a:t>
            </a:r>
          </a:p>
          <a:p>
            <a:pPr lvl="1"/>
            <a:r>
              <a:rPr lang="en-US" sz="2000"/>
              <a:t>Transportation specific to job location</a:t>
            </a:r>
          </a:p>
          <a:p>
            <a:pPr lvl="1"/>
            <a:r>
              <a:rPr lang="en-US" sz="2000"/>
              <a:t>Scheduling conflicts</a:t>
            </a:r>
          </a:p>
          <a:p>
            <a:pPr lvl="1"/>
            <a:r>
              <a:rPr lang="en-US" sz="2000"/>
              <a:t>Potential job coaching needs</a:t>
            </a:r>
          </a:p>
          <a:p>
            <a:endParaRPr lang="en-US"/>
          </a:p>
        </p:txBody>
      </p:sp>
      <p:pic>
        <p:nvPicPr>
          <p:cNvPr id="2050" name="Picture 2" descr="A close-up of a sign says job offer">
            <a:extLst>
              <a:ext uri="{FF2B5EF4-FFF2-40B4-BE49-F238E27FC236}">
                <a16:creationId xmlns:a16="http://schemas.microsoft.com/office/drawing/2014/main" id="{9DA5F6BB-3AB1-42C0-9EB8-D469B7310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20751"/>
            <a:ext cx="3423640" cy="3561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99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60E29-571C-44AE-B8AA-F5F893CF03CB}"/>
              </a:ext>
            </a:extLst>
          </p:cNvPr>
          <p:cNvSpPr>
            <a:spLocks noGrp="1"/>
          </p:cNvSpPr>
          <p:nvPr>
            <p:ph type="title"/>
          </p:nvPr>
        </p:nvSpPr>
        <p:spPr/>
        <p:txBody>
          <a:bodyPr>
            <a:normAutofit/>
          </a:bodyPr>
          <a:lstStyle/>
          <a:p>
            <a:r>
              <a:rPr lang="en-US"/>
              <a:t>Two 90-Day Clocks</a:t>
            </a:r>
          </a:p>
        </p:txBody>
      </p:sp>
      <p:pic>
        <p:nvPicPr>
          <p:cNvPr id="6" name="Content Placeholder 5" descr="glasses where things inside the lens are in focus and things outside the frame is fuzzy">
            <a:extLst>
              <a:ext uri="{FF2B5EF4-FFF2-40B4-BE49-F238E27FC236}">
                <a16:creationId xmlns:a16="http://schemas.microsoft.com/office/drawing/2014/main" id="{C0CE87BB-0674-4C21-AEB2-47F83C5F1080}"/>
              </a:ext>
            </a:extLst>
          </p:cNvPr>
          <p:cNvPicPr>
            <a:picLocks noGrp="1" noChangeAspect="1"/>
          </p:cNvPicPr>
          <p:nvPr>
            <p:ph sz="half" idx="1"/>
          </p:nvPr>
        </p:nvPicPr>
        <p:blipFill>
          <a:blip r:embed="rId3"/>
          <a:stretch>
            <a:fillRect/>
          </a:stretch>
        </p:blipFill>
        <p:spPr>
          <a:xfrm>
            <a:off x="304800" y="2971800"/>
            <a:ext cx="7444831" cy="2590800"/>
          </a:xfrm>
          <a:prstGeom prst="rect">
            <a:avLst/>
          </a:prstGeom>
        </p:spPr>
      </p:pic>
      <p:sp>
        <p:nvSpPr>
          <p:cNvPr id="4" name="Content Placeholder 3">
            <a:extLst>
              <a:ext uri="{FF2B5EF4-FFF2-40B4-BE49-F238E27FC236}">
                <a16:creationId xmlns:a16="http://schemas.microsoft.com/office/drawing/2014/main" id="{71ADEB9A-833A-462B-9BE8-9B919A4352AD}"/>
              </a:ext>
            </a:extLst>
          </p:cNvPr>
          <p:cNvSpPr>
            <a:spLocks noGrp="1"/>
          </p:cNvSpPr>
          <p:nvPr>
            <p:ph sz="half" idx="2"/>
          </p:nvPr>
        </p:nvSpPr>
        <p:spPr>
          <a:xfrm>
            <a:off x="7924800" y="2794793"/>
            <a:ext cx="3962400" cy="2944813"/>
          </a:xfrm>
        </p:spPr>
        <p:txBody>
          <a:bodyPr/>
          <a:lstStyle/>
          <a:p>
            <a:endParaRPr lang="en-US"/>
          </a:p>
          <a:p>
            <a:pPr marL="457200" indent="-457200">
              <a:buFont typeface="+mj-lt"/>
              <a:buAutoNum type="arabicPeriod"/>
            </a:pPr>
            <a:r>
              <a:rPr lang="en-US" sz="2400"/>
              <a:t>Employed for 90 Days</a:t>
            </a:r>
          </a:p>
          <a:p>
            <a:pPr marL="457200" indent="-457200">
              <a:buFont typeface="+mj-lt"/>
              <a:buAutoNum type="arabicPeriod"/>
            </a:pPr>
            <a:r>
              <a:rPr lang="en-US" sz="2400"/>
              <a:t>Achieved 90 Days of Employment Stability</a:t>
            </a:r>
          </a:p>
          <a:p>
            <a:endParaRPr lang="en-US"/>
          </a:p>
        </p:txBody>
      </p:sp>
      <p:sp>
        <p:nvSpPr>
          <p:cNvPr id="5" name="Footer Placeholder 4">
            <a:extLst>
              <a:ext uri="{FF2B5EF4-FFF2-40B4-BE49-F238E27FC236}">
                <a16:creationId xmlns:a16="http://schemas.microsoft.com/office/drawing/2014/main" id="{D2A6A4A2-21D6-4DF5-BDB6-153923E0754A}"/>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13259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C5B1-3AA7-4D8C-A42E-F95DB79D9A0B}"/>
              </a:ext>
            </a:extLst>
          </p:cNvPr>
          <p:cNvSpPr>
            <a:spLocks noGrp="1"/>
          </p:cNvSpPr>
          <p:nvPr>
            <p:ph type="title"/>
          </p:nvPr>
        </p:nvSpPr>
        <p:spPr/>
        <p:txBody>
          <a:bodyPr/>
          <a:lstStyle/>
          <a:p>
            <a:r>
              <a:rPr lang="en-US"/>
              <a:t>The 90-Day Clocks</a:t>
            </a:r>
          </a:p>
        </p:txBody>
      </p:sp>
      <p:sp>
        <p:nvSpPr>
          <p:cNvPr id="3" name="Content Placeholder 2">
            <a:extLst>
              <a:ext uri="{FF2B5EF4-FFF2-40B4-BE49-F238E27FC236}">
                <a16:creationId xmlns:a16="http://schemas.microsoft.com/office/drawing/2014/main" id="{83E2771B-6D84-45DB-A921-A4BC8FCDEF2B}"/>
              </a:ext>
            </a:extLst>
          </p:cNvPr>
          <p:cNvSpPr>
            <a:spLocks noGrp="1"/>
          </p:cNvSpPr>
          <p:nvPr>
            <p:ph sz="half" idx="1"/>
          </p:nvPr>
        </p:nvSpPr>
        <p:spPr/>
        <p:txBody>
          <a:bodyPr>
            <a:normAutofit/>
          </a:bodyPr>
          <a:lstStyle/>
          <a:p>
            <a:pPr marL="0" indent="0">
              <a:buNone/>
            </a:pPr>
            <a:r>
              <a:rPr lang="en-US" sz="2200" b="1"/>
              <a:t>Employed for 90 Days</a:t>
            </a:r>
          </a:p>
          <a:p>
            <a:pPr lvl="0"/>
            <a:r>
              <a:rPr lang="en-US" sz="2000"/>
              <a:t>Community Partner tracks this clock</a:t>
            </a:r>
          </a:p>
          <a:p>
            <a:pPr lvl="0"/>
            <a:r>
              <a:rPr lang="en-US" sz="2000"/>
              <a:t>Day one of the Employed for 90-day clock is the first paid day of work completed </a:t>
            </a:r>
          </a:p>
          <a:p>
            <a:r>
              <a:rPr lang="en-US" sz="2000"/>
              <a:t>This tracks the 90 days to reach a PBA Milestone 3 (90 days after first day of work)</a:t>
            </a:r>
          </a:p>
          <a:p>
            <a:r>
              <a:rPr lang="en-US" sz="2000"/>
              <a:t>Tracks Placement and Follow Up Services closure</a:t>
            </a:r>
          </a:p>
          <a:p>
            <a:endParaRPr lang="en-US"/>
          </a:p>
        </p:txBody>
      </p:sp>
      <p:sp>
        <p:nvSpPr>
          <p:cNvPr id="4" name="Content Placeholder 3">
            <a:extLst>
              <a:ext uri="{FF2B5EF4-FFF2-40B4-BE49-F238E27FC236}">
                <a16:creationId xmlns:a16="http://schemas.microsoft.com/office/drawing/2014/main" id="{F3551C39-6966-4AD8-B074-E27842A4AD11}"/>
              </a:ext>
            </a:extLst>
          </p:cNvPr>
          <p:cNvSpPr>
            <a:spLocks noGrp="1"/>
          </p:cNvSpPr>
          <p:nvPr>
            <p:ph sz="half" idx="2"/>
          </p:nvPr>
        </p:nvSpPr>
        <p:spPr>
          <a:xfrm>
            <a:off x="6172200" y="1594624"/>
            <a:ext cx="5587646" cy="4582339"/>
          </a:xfrm>
        </p:spPr>
        <p:txBody>
          <a:bodyPr>
            <a:normAutofit fontScale="62500" lnSpcReduction="20000"/>
          </a:bodyPr>
          <a:lstStyle/>
          <a:p>
            <a:pPr marL="0" indent="0">
              <a:buNone/>
            </a:pPr>
            <a:r>
              <a:rPr lang="en-US" sz="3500" b="1"/>
              <a:t>Achieved 90 Days of Employment Stability</a:t>
            </a:r>
          </a:p>
          <a:p>
            <a:pPr lvl="0"/>
            <a:r>
              <a:rPr lang="en-US"/>
              <a:t>VRS tracks this clock (in WF1)</a:t>
            </a:r>
          </a:p>
          <a:p>
            <a:pPr lvl="0"/>
            <a:r>
              <a:rPr lang="en-US"/>
              <a:t>Once Employment Stability is reached, the participant is moved to “In Employment” and this starts the  “Achieved 90 days of employment stability” </a:t>
            </a:r>
          </a:p>
          <a:p>
            <a:pPr lvl="0"/>
            <a:r>
              <a:rPr lang="en-US"/>
              <a:t>This could be Day one of first day worked or this could start later</a:t>
            </a:r>
          </a:p>
          <a:p>
            <a:pPr lvl="0"/>
            <a:r>
              <a:rPr lang="en-US"/>
              <a:t>This clock may or may not align with the “employed for 90 days” clock</a:t>
            </a:r>
          </a:p>
          <a:p>
            <a:r>
              <a:rPr lang="en-US"/>
              <a:t>Tracks VR outcome closure</a:t>
            </a:r>
          </a:p>
          <a:p>
            <a:pPr lvl="0"/>
            <a:endParaRPr lang="en-US" sz="3400"/>
          </a:p>
          <a:p>
            <a:endParaRPr lang="en-US"/>
          </a:p>
        </p:txBody>
      </p:sp>
      <p:sp>
        <p:nvSpPr>
          <p:cNvPr id="5" name="Footer Placeholder 4">
            <a:extLst>
              <a:ext uri="{FF2B5EF4-FFF2-40B4-BE49-F238E27FC236}">
                <a16:creationId xmlns:a16="http://schemas.microsoft.com/office/drawing/2014/main" id="{598E47F6-7CE1-47C8-94D3-789348BF98D5}"/>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33217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90-Day Clock Example</a:t>
            </a:r>
          </a:p>
        </p:txBody>
      </p:sp>
      <p:pic>
        <p:nvPicPr>
          <p:cNvPr id="2" name="Content Placeholder 1" descr="graphic of Employed for 90 days">
            <a:extLst>
              <a:ext uri="{FF2B5EF4-FFF2-40B4-BE49-F238E27FC236}">
                <a16:creationId xmlns:a16="http://schemas.microsoft.com/office/drawing/2014/main" id="{2C819F31-5A9F-416B-9A10-DCE934EBA69A}"/>
              </a:ext>
            </a:extLst>
          </p:cNvPr>
          <p:cNvPicPr>
            <a:picLocks noGrp="1" noChangeAspect="1"/>
          </p:cNvPicPr>
          <p:nvPr>
            <p:ph idx="1"/>
          </p:nvPr>
        </p:nvPicPr>
        <p:blipFill>
          <a:blip r:embed="rId3"/>
          <a:stretch>
            <a:fillRect/>
          </a:stretch>
        </p:blipFill>
        <p:spPr>
          <a:xfrm>
            <a:off x="1066800" y="1556060"/>
            <a:ext cx="8138865" cy="2621507"/>
          </a:xfrm>
          <a:prstGeom prst="rect">
            <a:avLst/>
          </a:prstGeom>
        </p:spPr>
      </p:pic>
      <p:pic>
        <p:nvPicPr>
          <p:cNvPr id="3" name="Picture 2" descr="graphic Achieved 90 days of employment stability">
            <a:extLst>
              <a:ext uri="{FF2B5EF4-FFF2-40B4-BE49-F238E27FC236}">
                <a16:creationId xmlns:a16="http://schemas.microsoft.com/office/drawing/2014/main" id="{E67C34AD-B2FD-454B-9DFA-9FD9CF756530}"/>
              </a:ext>
            </a:extLst>
          </p:cNvPr>
          <p:cNvPicPr>
            <a:picLocks noChangeAspect="1"/>
          </p:cNvPicPr>
          <p:nvPr/>
        </p:nvPicPr>
        <p:blipFill>
          <a:blip r:embed="rId4"/>
          <a:stretch>
            <a:fillRect/>
          </a:stretch>
        </p:blipFill>
        <p:spPr>
          <a:xfrm>
            <a:off x="3748335" y="3991186"/>
            <a:ext cx="8138865" cy="2621507"/>
          </a:xfrm>
          <a:prstGeom prst="rect">
            <a:avLst/>
          </a:prstGeom>
        </p:spPr>
      </p:pic>
      <p:pic>
        <p:nvPicPr>
          <p:cNvPr id="6" name="Picture 5" descr="key for two graphics">
            <a:extLst>
              <a:ext uri="{FF2B5EF4-FFF2-40B4-BE49-F238E27FC236}">
                <a16:creationId xmlns:a16="http://schemas.microsoft.com/office/drawing/2014/main" id="{056D55F9-83D9-44A1-83BB-D1CB3E05B857}"/>
              </a:ext>
            </a:extLst>
          </p:cNvPr>
          <p:cNvPicPr>
            <a:picLocks noChangeAspect="1"/>
          </p:cNvPicPr>
          <p:nvPr/>
        </p:nvPicPr>
        <p:blipFill>
          <a:blip r:embed="rId5"/>
          <a:stretch>
            <a:fillRect/>
          </a:stretch>
        </p:blipFill>
        <p:spPr>
          <a:xfrm>
            <a:off x="304800" y="4640465"/>
            <a:ext cx="2981202" cy="1322947"/>
          </a:xfrm>
          <a:prstGeom prst="rect">
            <a:avLst/>
          </a:prstGeom>
        </p:spPr>
      </p:pic>
    </p:spTree>
    <p:extLst>
      <p:ext uri="{BB962C8B-B14F-4D97-AF65-F5344CB8AC3E}">
        <p14:creationId xmlns:p14="http://schemas.microsoft.com/office/powerpoint/2010/main" val="14449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First Paid Day of Employment</a:t>
            </a:r>
            <a:br>
              <a:rPr lang="en-US"/>
            </a:br>
            <a:r>
              <a:rPr lang="en-US"/>
              <a:t>PBA Milestone 2 </a:t>
            </a:r>
          </a:p>
        </p:txBody>
      </p:sp>
      <p:sp>
        <p:nvSpPr>
          <p:cNvPr id="5" name="Content Placeholder 4"/>
          <p:cNvSpPr>
            <a:spLocks noGrp="1"/>
          </p:cNvSpPr>
          <p:nvPr>
            <p:ph idx="1"/>
          </p:nvPr>
        </p:nvSpPr>
        <p:spPr>
          <a:xfrm>
            <a:off x="838200" y="1825624"/>
            <a:ext cx="10515600" cy="4803775"/>
          </a:xfrm>
        </p:spPr>
        <p:txBody>
          <a:bodyPr>
            <a:normAutofit fontScale="85000" lnSpcReduction="20000"/>
          </a:bodyPr>
          <a:lstStyle/>
          <a:p>
            <a:pPr marL="0" indent="0">
              <a:buNone/>
            </a:pPr>
            <a:r>
              <a:rPr lang="en-US" sz="2600"/>
              <a:t>Placement Professional provides VRS Counselor with job offer information as soon as possible and the Monthly Progress Report no later than 7 days after employment start date.</a:t>
            </a:r>
          </a:p>
          <a:p>
            <a:r>
              <a:rPr lang="en-US" sz="2400"/>
              <a:t>Must collect and record employer name and address, wage, job title, hours, start date, level of benefits, name of person giving you the information and the date the information was received</a:t>
            </a:r>
          </a:p>
          <a:p>
            <a:r>
              <a:rPr lang="en-US" sz="2400"/>
              <a:t>This starts Day 1 of the “Employed for 90 days” clock</a:t>
            </a:r>
          </a:p>
          <a:p>
            <a:r>
              <a:rPr lang="en-US" sz="2400"/>
              <a:t>VR enters information into WF1</a:t>
            </a:r>
          </a:p>
          <a:p>
            <a:pPr marL="0" indent="0">
              <a:buNone/>
            </a:pPr>
            <a:r>
              <a:rPr lang="en-US" sz="2600" b="1"/>
              <a:t>For Milestone 2 Payment:</a:t>
            </a:r>
          </a:p>
          <a:p>
            <a:r>
              <a:rPr lang="en-US" sz="2400"/>
              <a:t>Community Partner Placement Professional submits Monthly Progress Report with the job hire details with an invoice for the 2</a:t>
            </a:r>
            <a:r>
              <a:rPr lang="en-US" sz="2400" baseline="30000"/>
              <a:t>nd</a:t>
            </a:r>
            <a:r>
              <a:rPr lang="en-US" sz="2400"/>
              <a:t>  PBA milestone</a:t>
            </a:r>
          </a:p>
          <a:p>
            <a:r>
              <a:rPr lang="en-US" sz="2400"/>
              <a:t>All Monthly Progress Reports have been received by VR since the last milestone was paid</a:t>
            </a:r>
          </a:p>
          <a:p>
            <a:endParaRPr lang="en-US"/>
          </a:p>
        </p:txBody>
      </p:sp>
    </p:spTree>
    <p:extLst>
      <p:ext uri="{BB962C8B-B14F-4D97-AF65-F5344CB8AC3E}">
        <p14:creationId xmlns:p14="http://schemas.microsoft.com/office/powerpoint/2010/main" val="4264697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72BE-625E-40E2-9EED-597D84EA467F}"/>
              </a:ext>
            </a:extLst>
          </p:cNvPr>
          <p:cNvSpPr>
            <a:spLocks noGrp="1"/>
          </p:cNvSpPr>
          <p:nvPr>
            <p:ph type="title"/>
          </p:nvPr>
        </p:nvSpPr>
        <p:spPr/>
        <p:txBody>
          <a:bodyPr/>
          <a:lstStyle/>
          <a:p>
            <a:r>
              <a:rPr lang="en-US"/>
              <a:t>Job Coaching Changes</a:t>
            </a:r>
          </a:p>
        </p:txBody>
      </p:sp>
      <p:sp>
        <p:nvSpPr>
          <p:cNvPr id="3" name="Content Placeholder 2">
            <a:extLst>
              <a:ext uri="{FF2B5EF4-FFF2-40B4-BE49-F238E27FC236}">
                <a16:creationId xmlns:a16="http://schemas.microsoft.com/office/drawing/2014/main" id="{8FE66B3A-1CA7-42D1-AF68-2B0A5497398F}"/>
              </a:ext>
            </a:extLst>
          </p:cNvPr>
          <p:cNvSpPr>
            <a:spLocks noGrp="1"/>
          </p:cNvSpPr>
          <p:nvPr>
            <p:ph sz="half" idx="1"/>
          </p:nvPr>
        </p:nvSpPr>
        <p:spPr>
          <a:xfrm>
            <a:off x="838200" y="1956572"/>
            <a:ext cx="6096000" cy="4582339"/>
          </a:xfrm>
        </p:spPr>
        <p:txBody>
          <a:bodyPr>
            <a:normAutofit/>
          </a:bodyPr>
          <a:lstStyle/>
          <a:p>
            <a:pPr marL="0" indent="0">
              <a:spcAft>
                <a:spcPts val="600"/>
              </a:spcAft>
              <a:buNone/>
            </a:pPr>
            <a:r>
              <a:rPr lang="en-US" sz="2000" spc="80"/>
              <a:t>Starting July 1, 2021:</a:t>
            </a:r>
          </a:p>
          <a:p>
            <a:pPr>
              <a:spcAft>
                <a:spcPts val="600"/>
              </a:spcAft>
            </a:pPr>
            <a:r>
              <a:rPr lang="en-US" sz="2000" spc="80"/>
              <a:t>The 20 hours of job coaching are no longer part of the PBA, this will become a separate service</a:t>
            </a:r>
          </a:p>
          <a:p>
            <a:pPr>
              <a:spcAft>
                <a:spcPts val="600"/>
              </a:spcAft>
            </a:pPr>
            <a:r>
              <a:rPr lang="en-US" sz="2000"/>
              <a:t>VRS staff have been asked to review caseloads and identify the individuals you are currently working with who are in a PBA</a:t>
            </a:r>
          </a:p>
          <a:p>
            <a:pPr>
              <a:spcAft>
                <a:spcPts val="600"/>
              </a:spcAft>
            </a:pPr>
            <a:r>
              <a:rPr lang="en-US" sz="2000"/>
              <a:t>If you think a participant will need job coaching discuss this with the VRS counselor and request an authorization starting July 1, 2021</a:t>
            </a:r>
          </a:p>
          <a:p>
            <a:endParaRPr lang="en-US"/>
          </a:p>
        </p:txBody>
      </p:sp>
      <p:pic>
        <p:nvPicPr>
          <p:cNvPr id="6" name="Content Placeholder 5" descr="Graphic says &quot;new&quot;">
            <a:extLst>
              <a:ext uri="{FF2B5EF4-FFF2-40B4-BE49-F238E27FC236}">
                <a16:creationId xmlns:a16="http://schemas.microsoft.com/office/drawing/2014/main" id="{7290A58F-BBC7-412A-8BAE-381033751D8A}"/>
              </a:ext>
            </a:extLst>
          </p:cNvPr>
          <p:cNvPicPr>
            <a:picLocks noGrp="1" noChangeAspect="1"/>
          </p:cNvPicPr>
          <p:nvPr>
            <p:ph sz="half" idx="2"/>
          </p:nvPr>
        </p:nvPicPr>
        <p:blipFill>
          <a:blip r:embed="rId3"/>
          <a:stretch>
            <a:fillRect/>
          </a:stretch>
        </p:blipFill>
        <p:spPr>
          <a:xfrm>
            <a:off x="8153400" y="2365879"/>
            <a:ext cx="2926738" cy="3039827"/>
          </a:xfrm>
          <a:prstGeom prst="rect">
            <a:avLst/>
          </a:prstGeom>
        </p:spPr>
      </p:pic>
      <p:sp>
        <p:nvSpPr>
          <p:cNvPr id="5" name="Footer Placeholder 4">
            <a:extLst>
              <a:ext uri="{FF2B5EF4-FFF2-40B4-BE49-F238E27FC236}">
                <a16:creationId xmlns:a16="http://schemas.microsoft.com/office/drawing/2014/main" id="{6AF77128-8BDD-4E5B-B18B-310B5BB9E0BF}"/>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40637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Follow Up</a:t>
            </a:r>
          </a:p>
        </p:txBody>
      </p:sp>
      <p:sp>
        <p:nvSpPr>
          <p:cNvPr id="5" name="Content Placeholder 4"/>
          <p:cNvSpPr>
            <a:spLocks noGrp="1"/>
          </p:cNvSpPr>
          <p:nvPr>
            <p:ph idx="1"/>
          </p:nvPr>
        </p:nvSpPr>
        <p:spPr/>
        <p:txBody>
          <a:bodyPr>
            <a:normAutofit/>
          </a:bodyPr>
          <a:lstStyle/>
          <a:p>
            <a:r>
              <a:rPr lang="en-US" sz="2200"/>
              <a:t>Part of all PBAs</a:t>
            </a:r>
          </a:p>
          <a:p>
            <a:r>
              <a:rPr lang="en-US" sz="2200"/>
              <a:t>After job placement the Placement Professional provides follow up services to the individual from the first day of employment until Placement and Follow Up Services close</a:t>
            </a:r>
            <a:endParaRPr lang="en-US" sz="2200" u="sng"/>
          </a:p>
          <a:p>
            <a:r>
              <a:rPr lang="en-US" sz="2200"/>
              <a:t> Require regular check-ins with the individual to assist the person’s adjustment to competitive integrated employment (at minimum bi-weekly) </a:t>
            </a:r>
          </a:p>
          <a:p>
            <a:r>
              <a:rPr lang="en-US" sz="2200"/>
              <a:t>Could include communicating with the employer to ensure that essential performance standards are being met and offer assistance and resources to facilitate adjustment to the new position</a:t>
            </a:r>
          </a:p>
          <a:p>
            <a:r>
              <a:rPr lang="en-US" sz="2200"/>
              <a:t>Monthly Progress Reports are submitted</a:t>
            </a:r>
          </a:p>
          <a:p>
            <a:endParaRPr lang="en-US"/>
          </a:p>
        </p:txBody>
      </p:sp>
    </p:spTree>
    <p:extLst>
      <p:ext uri="{BB962C8B-B14F-4D97-AF65-F5344CB8AC3E}">
        <p14:creationId xmlns:p14="http://schemas.microsoft.com/office/powerpoint/2010/main" val="1049917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Job Coaching</a:t>
            </a:r>
          </a:p>
        </p:txBody>
      </p:sp>
      <p:sp>
        <p:nvSpPr>
          <p:cNvPr id="5" name="Content Placeholder 4"/>
          <p:cNvSpPr>
            <a:spLocks noGrp="1"/>
          </p:cNvSpPr>
          <p:nvPr>
            <p:ph idx="1"/>
          </p:nvPr>
        </p:nvSpPr>
        <p:spPr>
          <a:xfrm>
            <a:off x="838200" y="1524000"/>
            <a:ext cx="10515600" cy="4879975"/>
          </a:xfrm>
        </p:spPr>
        <p:txBody>
          <a:bodyPr>
            <a:normAutofit fontScale="92500" lnSpcReduction="10000"/>
          </a:bodyPr>
          <a:lstStyle/>
          <a:p>
            <a:r>
              <a:rPr lang="en-US" sz="2200"/>
              <a:t>Time limited service</a:t>
            </a:r>
          </a:p>
          <a:p>
            <a:r>
              <a:rPr lang="en-US" sz="2200"/>
              <a:t>Authorized separately, prior to start of service</a:t>
            </a:r>
          </a:p>
          <a:p>
            <a:r>
              <a:rPr lang="en-US" sz="2200"/>
              <a:t>Involves providing support, training and consultation to the individual and the employer to facilitate successful competitive integrated employment</a:t>
            </a:r>
          </a:p>
          <a:p>
            <a:r>
              <a:rPr lang="en-US" sz="2200"/>
              <a:t>Provided to individuals needing more intensive services than Placement Follow Up Services and is provided up to the point that “employment stability” is achieved and not beyond </a:t>
            </a:r>
          </a:p>
          <a:p>
            <a:r>
              <a:rPr lang="en-US" sz="2200"/>
              <a:t>Performed on or off the job site</a:t>
            </a:r>
          </a:p>
          <a:p>
            <a:r>
              <a:rPr lang="en-US" sz="2200"/>
              <a:t>Job coach provides required regular updates to VRS (weekly is best practice)</a:t>
            </a:r>
          </a:p>
          <a:p>
            <a:r>
              <a:rPr lang="en-US" sz="2200"/>
              <a:t>The Coaching Report is submitted at the time of billing/invoice</a:t>
            </a:r>
          </a:p>
          <a:p>
            <a:r>
              <a:rPr lang="en-US" sz="2200"/>
              <a:t>Travel time can be authorized as agreed upon</a:t>
            </a:r>
          </a:p>
          <a:p>
            <a:endParaRPr lang="en-US"/>
          </a:p>
        </p:txBody>
      </p:sp>
    </p:spTree>
    <p:extLst>
      <p:ext uri="{BB962C8B-B14F-4D97-AF65-F5344CB8AC3E}">
        <p14:creationId xmlns:p14="http://schemas.microsoft.com/office/powerpoint/2010/main" val="82108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0325-9DB5-4AB5-B3EB-2ED43F41698A}"/>
              </a:ext>
            </a:extLst>
          </p:cNvPr>
          <p:cNvSpPr>
            <a:spLocks noGrp="1"/>
          </p:cNvSpPr>
          <p:nvPr>
            <p:ph type="title"/>
          </p:nvPr>
        </p:nvSpPr>
        <p:spPr/>
        <p:txBody>
          <a:bodyPr/>
          <a:lstStyle/>
          <a:p>
            <a:r>
              <a:rPr lang="en-US"/>
              <a:t>Follow Up vs. Job Coaching</a:t>
            </a:r>
          </a:p>
        </p:txBody>
      </p:sp>
      <p:sp>
        <p:nvSpPr>
          <p:cNvPr id="3" name="Content Placeholder 2">
            <a:extLst>
              <a:ext uri="{FF2B5EF4-FFF2-40B4-BE49-F238E27FC236}">
                <a16:creationId xmlns:a16="http://schemas.microsoft.com/office/drawing/2014/main" id="{2C80F1B1-62A3-464F-A5B8-0C2D32315D6C}"/>
              </a:ext>
            </a:extLst>
          </p:cNvPr>
          <p:cNvSpPr>
            <a:spLocks noGrp="1"/>
          </p:cNvSpPr>
          <p:nvPr>
            <p:ph sz="half" idx="1"/>
          </p:nvPr>
        </p:nvSpPr>
        <p:spPr>
          <a:xfrm>
            <a:off x="228600" y="1509721"/>
            <a:ext cx="5181600" cy="4582339"/>
          </a:xfrm>
        </p:spPr>
        <p:txBody>
          <a:bodyPr>
            <a:normAutofit/>
          </a:bodyPr>
          <a:lstStyle/>
          <a:p>
            <a:pPr marL="0" indent="0">
              <a:buNone/>
            </a:pPr>
            <a:r>
              <a:rPr lang="en-US" sz="2200" b="1"/>
              <a:t>Follow Up is:</a:t>
            </a:r>
          </a:p>
          <a:p>
            <a:r>
              <a:rPr lang="en-US" sz="2000"/>
              <a:t>Provided to all new employees</a:t>
            </a:r>
          </a:p>
          <a:p>
            <a:r>
              <a:rPr lang="en-US" sz="2000"/>
              <a:t>Assistance with new employee orientation, initial paperwork</a:t>
            </a:r>
          </a:p>
          <a:p>
            <a:r>
              <a:rPr lang="en-US" sz="2000"/>
              <a:t>Assist adjustment to employment</a:t>
            </a:r>
          </a:p>
          <a:p>
            <a:r>
              <a:rPr lang="en-US" sz="2000"/>
              <a:t>Getting feedback from the employer on work performance</a:t>
            </a:r>
          </a:p>
          <a:p>
            <a:r>
              <a:rPr lang="en-US" sz="2000"/>
              <a:t>Identifies services needed to maintain or advance in employment Orientation and paperwork assistance </a:t>
            </a:r>
          </a:p>
          <a:p>
            <a:endParaRPr lang="en-US"/>
          </a:p>
        </p:txBody>
      </p:sp>
      <p:sp>
        <p:nvSpPr>
          <p:cNvPr id="4" name="Content Placeholder 3">
            <a:extLst>
              <a:ext uri="{FF2B5EF4-FFF2-40B4-BE49-F238E27FC236}">
                <a16:creationId xmlns:a16="http://schemas.microsoft.com/office/drawing/2014/main" id="{E3701E03-24BE-4CD7-934A-719D6E49466F}"/>
              </a:ext>
            </a:extLst>
          </p:cNvPr>
          <p:cNvSpPr>
            <a:spLocks noGrp="1"/>
          </p:cNvSpPr>
          <p:nvPr>
            <p:ph sz="half" idx="2"/>
          </p:nvPr>
        </p:nvSpPr>
        <p:spPr>
          <a:xfrm>
            <a:off x="5410200" y="1509721"/>
            <a:ext cx="6629400" cy="5110976"/>
          </a:xfrm>
        </p:spPr>
        <p:txBody>
          <a:bodyPr>
            <a:normAutofit fontScale="25000" lnSpcReduction="20000"/>
          </a:bodyPr>
          <a:lstStyle/>
          <a:p>
            <a:pPr marL="0" indent="0">
              <a:buNone/>
            </a:pPr>
            <a:r>
              <a:rPr lang="en-US" sz="8800" b="1"/>
              <a:t>Job Coaching is:</a:t>
            </a:r>
          </a:p>
          <a:p>
            <a:r>
              <a:rPr lang="en-US" sz="8000"/>
              <a:t>Specific to the individual and the job</a:t>
            </a:r>
          </a:p>
          <a:p>
            <a:r>
              <a:rPr lang="en-US" sz="8000"/>
              <a:t>Considered the individuals intensive training and supports specific to learning needs</a:t>
            </a:r>
          </a:p>
          <a:p>
            <a:r>
              <a:rPr lang="en-US" sz="8000"/>
              <a:t>Coordinate with employer - gain approval, explain role, open line of communication, education, accommodations etc. </a:t>
            </a:r>
          </a:p>
          <a:p>
            <a:r>
              <a:rPr lang="en-US" sz="8000"/>
              <a:t>May include assistance with:</a:t>
            </a:r>
          </a:p>
          <a:p>
            <a:pPr lvl="1"/>
            <a:r>
              <a:rPr lang="en-US" sz="8000"/>
              <a:t>Visuals</a:t>
            </a:r>
          </a:p>
          <a:p>
            <a:pPr lvl="1"/>
            <a:r>
              <a:rPr lang="en-US" sz="8000"/>
              <a:t>Checklists</a:t>
            </a:r>
          </a:p>
          <a:p>
            <a:pPr lvl="1"/>
            <a:r>
              <a:rPr lang="en-US" sz="8000"/>
              <a:t>Hand over hand instruction</a:t>
            </a:r>
          </a:p>
          <a:p>
            <a:pPr lvl="1"/>
            <a:r>
              <a:rPr lang="en-US" sz="8000"/>
              <a:t>Apps</a:t>
            </a:r>
          </a:p>
          <a:p>
            <a:endParaRPr lang="en-US"/>
          </a:p>
        </p:txBody>
      </p:sp>
    </p:spTree>
    <p:extLst>
      <p:ext uri="{BB962C8B-B14F-4D97-AF65-F5344CB8AC3E}">
        <p14:creationId xmlns:p14="http://schemas.microsoft.com/office/powerpoint/2010/main" val="131103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additive="base">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 calcmode="lin" valueType="num">
                                      <p:cBhvr additive="base">
                                        <p:cTn id="5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 calcmode="lin" valueType="num">
                                      <p:cBhvr additive="base">
                                        <p:cTn id="5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 calcmode="lin" valueType="num">
                                      <p:cBhvr additive="base">
                                        <p:cTn id="6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 calcmode="lin" valueType="num">
                                      <p:cBhvr additive="base">
                                        <p:cTn id="6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1486-107F-4531-9D5C-95C90F285209}"/>
              </a:ext>
            </a:extLst>
          </p:cNvPr>
          <p:cNvSpPr>
            <a:spLocks noGrp="1"/>
          </p:cNvSpPr>
          <p:nvPr>
            <p:ph type="title"/>
          </p:nvPr>
        </p:nvSpPr>
        <p:spPr/>
        <p:txBody>
          <a:bodyPr/>
          <a:lstStyle/>
          <a:p>
            <a:r>
              <a:rPr lang="en-US"/>
              <a:t>Breakout Groups</a:t>
            </a:r>
          </a:p>
        </p:txBody>
      </p:sp>
      <p:sp>
        <p:nvSpPr>
          <p:cNvPr id="4" name="Footer Placeholder 3">
            <a:extLst>
              <a:ext uri="{FF2B5EF4-FFF2-40B4-BE49-F238E27FC236}">
                <a16:creationId xmlns:a16="http://schemas.microsoft.com/office/drawing/2014/main" id="{1E899BD8-282F-4C42-86DD-C1BD866867A1}"/>
              </a:ext>
            </a:extLst>
          </p:cNvPr>
          <p:cNvSpPr>
            <a:spLocks noGrp="1"/>
          </p:cNvSpPr>
          <p:nvPr>
            <p:ph type="ftr" sz="quarter" idx="3"/>
          </p:nvPr>
        </p:nvSpPr>
        <p:spPr/>
        <p:txBody>
          <a:bodyPr/>
          <a:lstStyle/>
          <a:p>
            <a:r>
              <a:rPr lang="en-US"/>
              <a:t>mn.gov/deed/vrs</a:t>
            </a:r>
          </a:p>
        </p:txBody>
      </p:sp>
      <p:pic>
        <p:nvPicPr>
          <p:cNvPr id="7" name="Content Placeholder 6" descr="graphic people thinking of ideas">
            <a:extLst>
              <a:ext uri="{FF2B5EF4-FFF2-40B4-BE49-F238E27FC236}">
                <a16:creationId xmlns:a16="http://schemas.microsoft.com/office/drawing/2014/main" id="{5EB63286-B74C-4EDF-BABF-FC306EE9FB7A}"/>
              </a:ext>
            </a:extLst>
          </p:cNvPr>
          <p:cNvPicPr>
            <a:picLocks noGrp="1" noChangeAspect="1"/>
          </p:cNvPicPr>
          <p:nvPr>
            <p:ph idx="1"/>
          </p:nvPr>
        </p:nvPicPr>
        <p:blipFill>
          <a:blip r:embed="rId3"/>
          <a:stretch>
            <a:fillRect/>
          </a:stretch>
        </p:blipFill>
        <p:spPr>
          <a:xfrm>
            <a:off x="2010237" y="1825625"/>
            <a:ext cx="8171526" cy="4351338"/>
          </a:xfrm>
          <a:prstGeom prst="rect">
            <a:avLst/>
          </a:prstGeom>
        </p:spPr>
      </p:pic>
    </p:spTree>
    <p:extLst>
      <p:ext uri="{BB962C8B-B14F-4D97-AF65-F5344CB8AC3E}">
        <p14:creationId xmlns:p14="http://schemas.microsoft.com/office/powerpoint/2010/main" val="210664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Training Objectives</a:t>
            </a:r>
          </a:p>
        </p:txBody>
      </p:sp>
      <p:sp>
        <p:nvSpPr>
          <p:cNvPr id="5" name="Content Placeholder 4"/>
          <p:cNvSpPr>
            <a:spLocks noGrp="1"/>
          </p:cNvSpPr>
          <p:nvPr>
            <p:ph idx="1"/>
          </p:nvPr>
        </p:nvSpPr>
        <p:spPr>
          <a:xfrm>
            <a:off x="838200" y="2438400"/>
            <a:ext cx="5562600" cy="3543300"/>
          </a:xfrm>
        </p:spPr>
        <p:txBody>
          <a:bodyPr/>
          <a:lstStyle/>
          <a:p>
            <a:r>
              <a:rPr lang="en-US" sz="2000"/>
              <a:t>Review Placement and Follow Up Services</a:t>
            </a:r>
          </a:p>
          <a:p>
            <a:r>
              <a:rPr lang="en-US" sz="2000"/>
              <a:t>Understand how PBA Milestone Payments fit into the Placement and Follow Up process</a:t>
            </a:r>
          </a:p>
          <a:p>
            <a:r>
              <a:rPr lang="en-US" sz="2000"/>
              <a:t>Know the difference between General PBA and the E1 PBA and when VR will refer for each one</a:t>
            </a:r>
          </a:p>
          <a:p>
            <a:r>
              <a:rPr lang="en-US" sz="2000"/>
              <a:t>Differentiate between Follow Up and Job Coaching</a:t>
            </a:r>
          </a:p>
          <a:p>
            <a:endParaRPr lang="en-US"/>
          </a:p>
        </p:txBody>
      </p:sp>
      <p:pic>
        <p:nvPicPr>
          <p:cNvPr id="3" name="Picture 2" descr="pencil checking boxes&#10;&#10;&#10;">
            <a:extLst>
              <a:ext uri="{FF2B5EF4-FFF2-40B4-BE49-F238E27FC236}">
                <a16:creationId xmlns:a16="http://schemas.microsoft.com/office/drawing/2014/main" id="{DB7435A1-B8DC-48B0-A0BE-229DA42A23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39000" y="2438400"/>
            <a:ext cx="3810000" cy="3810000"/>
          </a:xfrm>
          <a:prstGeom prst="rect">
            <a:avLst/>
          </a:prstGeom>
        </p:spPr>
      </p:pic>
    </p:spTree>
    <p:extLst>
      <p:ext uri="{BB962C8B-B14F-4D97-AF65-F5344CB8AC3E}">
        <p14:creationId xmlns:p14="http://schemas.microsoft.com/office/powerpoint/2010/main" val="297594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B7CD-29FF-471A-8F1F-3F8ED6604C8A}"/>
              </a:ext>
            </a:extLst>
          </p:cNvPr>
          <p:cNvSpPr>
            <a:spLocks noGrp="1"/>
          </p:cNvSpPr>
          <p:nvPr>
            <p:ph type="title"/>
          </p:nvPr>
        </p:nvSpPr>
        <p:spPr/>
        <p:txBody>
          <a:bodyPr/>
          <a:lstStyle/>
          <a:p>
            <a:r>
              <a:rPr lang="en-US"/>
              <a:t>Small Group Discussion</a:t>
            </a:r>
          </a:p>
        </p:txBody>
      </p:sp>
      <p:sp>
        <p:nvSpPr>
          <p:cNvPr id="3" name="Content Placeholder 2">
            <a:extLst>
              <a:ext uri="{FF2B5EF4-FFF2-40B4-BE49-F238E27FC236}">
                <a16:creationId xmlns:a16="http://schemas.microsoft.com/office/drawing/2014/main" id="{9C57BC82-2A52-45D6-83C9-DC529E5275B9}"/>
              </a:ext>
            </a:extLst>
          </p:cNvPr>
          <p:cNvSpPr>
            <a:spLocks noGrp="1"/>
          </p:cNvSpPr>
          <p:nvPr>
            <p:ph idx="1"/>
          </p:nvPr>
        </p:nvSpPr>
        <p:spPr/>
        <p:txBody>
          <a:bodyPr>
            <a:normAutofit/>
          </a:bodyPr>
          <a:lstStyle/>
          <a:p>
            <a:pPr marL="0" indent="0">
              <a:buNone/>
            </a:pPr>
            <a:r>
              <a:rPr lang="en-US" sz="2200" dirty="0"/>
              <a:t>During your small group discussion:</a:t>
            </a:r>
          </a:p>
          <a:p>
            <a:pPr marL="457200" indent="-457200">
              <a:buFont typeface="+mj-lt"/>
              <a:buAutoNum type="arabicPeriod"/>
            </a:pPr>
            <a:r>
              <a:rPr lang="en-US" sz="2000" dirty="0"/>
              <a:t>Is the distinction between Follow Up verses Job Coaching clear?</a:t>
            </a:r>
          </a:p>
          <a:p>
            <a:pPr marL="457200" indent="-457200">
              <a:buFont typeface="+mj-lt"/>
              <a:buAutoNum type="arabicPeriod"/>
            </a:pPr>
            <a:r>
              <a:rPr lang="en-US" sz="2000" dirty="0"/>
              <a:t>What do you look for in the job search process that might indicate Job Coaching might be needed?</a:t>
            </a:r>
          </a:p>
          <a:p>
            <a:pPr marL="0" indent="0">
              <a:buNone/>
            </a:pPr>
            <a:r>
              <a:rPr lang="en-US" sz="2000" dirty="0"/>
              <a:t>Submit answer/feedback using this Microsoft form:</a:t>
            </a:r>
          </a:p>
          <a:p>
            <a:r>
              <a:rPr lang="en-US" sz="2000" dirty="0"/>
              <a:t>https://forms.microsoft.com/Pages/ResponsePage.aspx?id=RrAU68QkGUWPJricIVmCjPZziNO3vctElqxVZCB47BNUM1I5OE5VS0VPVU9YMFA3T0ZJQjI5Nkc2Ny4u</a:t>
            </a:r>
          </a:p>
          <a:p>
            <a:pPr marL="0" indent="0">
              <a:buNone/>
            </a:pPr>
            <a:endParaRPr lang="en-US" sz="2000" dirty="0"/>
          </a:p>
          <a:p>
            <a:pPr marL="0" indent="0">
              <a:buNone/>
            </a:pPr>
            <a:endParaRPr lang="en-US" sz="2000" dirty="0"/>
          </a:p>
          <a:p>
            <a:pPr marL="0" indent="0">
              <a:buNone/>
            </a:pPr>
            <a:endParaRPr lang="en-US" sz="2000" dirty="0"/>
          </a:p>
        </p:txBody>
      </p:sp>
      <p:sp>
        <p:nvSpPr>
          <p:cNvPr id="4" name="Footer Placeholder 3">
            <a:extLst>
              <a:ext uri="{FF2B5EF4-FFF2-40B4-BE49-F238E27FC236}">
                <a16:creationId xmlns:a16="http://schemas.microsoft.com/office/drawing/2014/main" id="{7395994B-177C-4F1A-A6DF-4614F171275F}"/>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57600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E9F36-6EE3-4F2B-AF11-8B9EFB995859}"/>
              </a:ext>
            </a:extLst>
          </p:cNvPr>
          <p:cNvSpPr>
            <a:spLocks noGrp="1"/>
          </p:cNvSpPr>
          <p:nvPr>
            <p:ph type="title"/>
          </p:nvPr>
        </p:nvSpPr>
        <p:spPr/>
        <p:txBody>
          <a:bodyPr/>
          <a:lstStyle/>
          <a:p>
            <a:r>
              <a:rPr lang="en-US"/>
              <a:t>Time for a Break</a:t>
            </a:r>
          </a:p>
        </p:txBody>
      </p:sp>
      <p:pic>
        <p:nvPicPr>
          <p:cNvPr id="6" name="Content Placeholder 5" descr="A picture containing &quot;break time&quot; on a keyboard&#10;&#10;">
            <a:extLst>
              <a:ext uri="{FF2B5EF4-FFF2-40B4-BE49-F238E27FC236}">
                <a16:creationId xmlns:a16="http://schemas.microsoft.com/office/drawing/2014/main" id="{654AB491-CC7F-4696-A317-1FAB3364A40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28144" y="1825625"/>
            <a:ext cx="7735712" cy="4351338"/>
          </a:xfrm>
        </p:spPr>
      </p:pic>
      <p:sp>
        <p:nvSpPr>
          <p:cNvPr id="4" name="Footer Placeholder 3">
            <a:extLst>
              <a:ext uri="{FF2B5EF4-FFF2-40B4-BE49-F238E27FC236}">
                <a16:creationId xmlns:a16="http://schemas.microsoft.com/office/drawing/2014/main" id="{939A92D8-06C2-47DD-BA43-2DE6DCD34AE8}"/>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2114655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B4628-93D5-45B6-BDEF-5C807E83E96E}"/>
              </a:ext>
            </a:extLst>
          </p:cNvPr>
          <p:cNvSpPr>
            <a:spLocks noGrp="1"/>
          </p:cNvSpPr>
          <p:nvPr>
            <p:ph type="title"/>
          </p:nvPr>
        </p:nvSpPr>
        <p:spPr>
          <a:xfrm>
            <a:off x="381000" y="45004"/>
            <a:ext cx="11582400" cy="1463040"/>
          </a:xfrm>
        </p:spPr>
        <p:txBody>
          <a:bodyPr anchor="ctr">
            <a:normAutofit/>
          </a:bodyPr>
          <a:lstStyle/>
          <a:p>
            <a:r>
              <a:rPr lang="en-US"/>
              <a:t>Reflections</a:t>
            </a:r>
          </a:p>
        </p:txBody>
      </p:sp>
      <p:sp>
        <p:nvSpPr>
          <p:cNvPr id="3" name="Content Placeholder 2">
            <a:extLst>
              <a:ext uri="{FF2B5EF4-FFF2-40B4-BE49-F238E27FC236}">
                <a16:creationId xmlns:a16="http://schemas.microsoft.com/office/drawing/2014/main" id="{8E546971-A040-4EA6-877F-7EB5ABEE18D1}"/>
              </a:ext>
            </a:extLst>
          </p:cNvPr>
          <p:cNvSpPr>
            <a:spLocks noGrp="1"/>
          </p:cNvSpPr>
          <p:nvPr>
            <p:ph idx="1"/>
          </p:nvPr>
        </p:nvSpPr>
        <p:spPr>
          <a:xfrm>
            <a:off x="851282" y="1965960"/>
            <a:ext cx="3644517" cy="4206240"/>
          </a:xfrm>
        </p:spPr>
        <p:txBody>
          <a:bodyPr anchor="ctr">
            <a:normAutofit/>
          </a:bodyPr>
          <a:lstStyle/>
          <a:p>
            <a:pPr marL="0" indent="0">
              <a:buNone/>
            </a:pPr>
            <a:r>
              <a:rPr lang="en-US" sz="2400" dirty="0"/>
              <a:t>Enter your groups discussion on the MS Form:</a:t>
            </a:r>
          </a:p>
          <a:p>
            <a:pPr marL="0" indent="0">
              <a:buNone/>
            </a:pPr>
            <a:r>
              <a:rPr lang="en-US" sz="2400" dirty="0">
                <a:hlinkClick r:id="rId3"/>
              </a:rPr>
              <a:t>https://forms.microsoft.com/Pages/ResponsePage.aspx?id=RrAU68QkGUWPJricIVmCjPZziNO3vctElqxVZCB47BNUM1I5OE5VS0VPVU9YMFA3T0ZJQjI5Nkc2Ny4u</a:t>
            </a:r>
            <a:endParaRPr lang="en-US" sz="2400" dirty="0"/>
          </a:p>
        </p:txBody>
      </p:sp>
      <p:pic>
        <p:nvPicPr>
          <p:cNvPr id="5" name="Picture 4" descr="graphic of people and text bubbles">
            <a:extLst>
              <a:ext uri="{FF2B5EF4-FFF2-40B4-BE49-F238E27FC236}">
                <a16:creationId xmlns:a16="http://schemas.microsoft.com/office/drawing/2014/main" id="{A43A8D5B-9E82-4988-B07B-33C483BAB9F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94031" y="1965960"/>
            <a:ext cx="6334963" cy="3959352"/>
          </a:xfrm>
          <a:prstGeom prst="rect">
            <a:avLst/>
          </a:prstGeom>
        </p:spPr>
      </p:pic>
    </p:spTree>
    <p:extLst>
      <p:ext uri="{BB962C8B-B14F-4D97-AF65-F5344CB8AC3E}">
        <p14:creationId xmlns:p14="http://schemas.microsoft.com/office/powerpoint/2010/main" val="81112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42646" y="260666"/>
            <a:ext cx="10515600" cy="914400"/>
          </a:xfrm>
        </p:spPr>
        <p:txBody>
          <a:bodyPr/>
          <a:lstStyle/>
          <a:p>
            <a:r>
              <a:rPr lang="en-US"/>
              <a:t>Follow Up Check-Ins</a:t>
            </a:r>
          </a:p>
        </p:txBody>
      </p:sp>
      <p:sp>
        <p:nvSpPr>
          <p:cNvPr id="7" name="Content Placeholder 6"/>
          <p:cNvSpPr>
            <a:spLocks noGrp="1"/>
          </p:cNvSpPr>
          <p:nvPr>
            <p:ph idx="1"/>
          </p:nvPr>
        </p:nvSpPr>
        <p:spPr>
          <a:xfrm>
            <a:off x="533400" y="1447800"/>
            <a:ext cx="6705600" cy="5257800"/>
          </a:xfrm>
        </p:spPr>
        <p:txBody>
          <a:bodyPr>
            <a:normAutofit fontScale="62500" lnSpcReduction="20000"/>
          </a:bodyPr>
          <a:lstStyle/>
          <a:p>
            <a:pPr marL="0" indent="0">
              <a:buNone/>
            </a:pPr>
            <a:r>
              <a:rPr lang="en-US" sz="3500"/>
              <a:t>VRS Counselor and Placement Professional should have frequent contact with the individual while they are employed to ensure there are no changes or needed employment supports that have not been addressed or that arise like:</a:t>
            </a:r>
          </a:p>
          <a:p>
            <a:r>
              <a:rPr lang="en-US"/>
              <a:t>Supervisor changes</a:t>
            </a:r>
          </a:p>
          <a:p>
            <a:r>
              <a:rPr lang="en-US"/>
              <a:t>Natural supports/Work Culture</a:t>
            </a:r>
          </a:p>
          <a:p>
            <a:r>
              <a:rPr lang="en-US"/>
              <a:t>Job satisfaction</a:t>
            </a:r>
          </a:p>
          <a:p>
            <a:r>
              <a:rPr lang="en-US"/>
              <a:t>Transportation/hours</a:t>
            </a:r>
          </a:p>
          <a:p>
            <a:r>
              <a:rPr lang="en-US"/>
              <a:t>Housing</a:t>
            </a:r>
          </a:p>
          <a:p>
            <a:r>
              <a:rPr lang="en-US"/>
              <a:t>Childcare </a:t>
            </a:r>
          </a:p>
          <a:p>
            <a:r>
              <a:rPr lang="en-US"/>
              <a:t>Wage reporting to Social Security</a:t>
            </a:r>
          </a:p>
          <a:p>
            <a:endParaRPr lang="en-US"/>
          </a:p>
        </p:txBody>
      </p:sp>
      <p:pic>
        <p:nvPicPr>
          <p:cNvPr id="2" name="Picture 1" descr="Two people looking at a computer screen&#10;&#10;">
            <a:extLst>
              <a:ext uri="{FF2B5EF4-FFF2-40B4-BE49-F238E27FC236}">
                <a16:creationId xmlns:a16="http://schemas.microsoft.com/office/drawing/2014/main" id="{91971B68-F7F4-406F-A9A6-02004F50F536}"/>
              </a:ext>
            </a:extLst>
          </p:cNvPr>
          <p:cNvPicPr>
            <a:picLocks noChangeAspect="1"/>
          </p:cNvPicPr>
          <p:nvPr/>
        </p:nvPicPr>
        <p:blipFill>
          <a:blip r:embed="rId3"/>
          <a:stretch>
            <a:fillRect/>
          </a:stretch>
        </p:blipFill>
        <p:spPr>
          <a:xfrm>
            <a:off x="7391400" y="2743200"/>
            <a:ext cx="4419600" cy="2939734"/>
          </a:xfrm>
          <a:prstGeom prst="rect">
            <a:avLst/>
          </a:prstGeom>
        </p:spPr>
      </p:pic>
    </p:spTree>
    <p:extLst>
      <p:ext uri="{BB962C8B-B14F-4D97-AF65-F5344CB8AC3E}">
        <p14:creationId xmlns:p14="http://schemas.microsoft.com/office/powerpoint/2010/main" val="4175091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7123" y="164125"/>
            <a:ext cx="10515600" cy="914400"/>
          </a:xfrm>
        </p:spPr>
        <p:txBody>
          <a:bodyPr>
            <a:normAutofit/>
          </a:bodyPr>
          <a:lstStyle/>
          <a:p>
            <a:r>
              <a:rPr lang="en-US"/>
              <a:t>Closure from Placement and Follow-Up Services</a:t>
            </a:r>
          </a:p>
        </p:txBody>
      </p:sp>
      <p:sp>
        <p:nvSpPr>
          <p:cNvPr id="5" name="Content Placeholder 4"/>
          <p:cNvSpPr>
            <a:spLocks noGrp="1"/>
          </p:cNvSpPr>
          <p:nvPr>
            <p:ph idx="1"/>
          </p:nvPr>
        </p:nvSpPr>
        <p:spPr>
          <a:xfrm>
            <a:off x="838200" y="1691640"/>
            <a:ext cx="10515600" cy="5013959"/>
          </a:xfrm>
        </p:spPr>
        <p:txBody>
          <a:bodyPr>
            <a:normAutofit lnSpcReduction="10000"/>
          </a:bodyPr>
          <a:lstStyle/>
          <a:p>
            <a:pPr marL="0" indent="0">
              <a:buNone/>
            </a:pPr>
            <a:r>
              <a:rPr lang="en-US" sz="2200"/>
              <a:t>Conditions for Successful Closure from Placement and Follow-Up Services:</a:t>
            </a:r>
          </a:p>
          <a:p>
            <a:pPr>
              <a:buFont typeface="Wingdings" panose="020B0604020202020204" pitchFamily="34" charset="0"/>
              <a:buChar char="ü"/>
            </a:pPr>
            <a:r>
              <a:rPr lang="en-US" sz="2000"/>
              <a:t>Matches job goal</a:t>
            </a:r>
            <a:endParaRPr lang="en-US" sz="2000">
              <a:cs typeface="Calibri" panose="020F0502020204030204"/>
            </a:endParaRPr>
          </a:p>
          <a:p>
            <a:pPr>
              <a:buFont typeface="Wingdings" panose="020B0604020202020204" pitchFamily="34" charset="0"/>
              <a:buChar char="ü"/>
            </a:pPr>
            <a:r>
              <a:rPr lang="en-US" sz="2000"/>
              <a:t>Paid at least minimum wage and customary rate/benefit level</a:t>
            </a:r>
            <a:endParaRPr lang="en-US" sz="2000">
              <a:cs typeface="Calibri" panose="020F0502020204030204"/>
            </a:endParaRPr>
          </a:p>
          <a:p>
            <a:pPr>
              <a:buFont typeface="Wingdings" panose="020B0604020202020204" pitchFamily="34" charset="0"/>
              <a:buChar char="ü"/>
            </a:pPr>
            <a:r>
              <a:rPr lang="en-US" sz="2000"/>
              <a:t>Number of hours / week is adequate</a:t>
            </a:r>
            <a:endParaRPr lang="en-US" sz="2000">
              <a:cs typeface="Calibri" panose="020F0502020204030204"/>
            </a:endParaRPr>
          </a:p>
          <a:p>
            <a:pPr>
              <a:buFont typeface="Wingdings" panose="020B0604020202020204" pitchFamily="34" charset="0"/>
              <a:buChar char="ü"/>
            </a:pPr>
            <a:r>
              <a:rPr lang="en-US" sz="2000"/>
              <a:t>Competitive integrated setting</a:t>
            </a:r>
            <a:endParaRPr lang="en-US" sz="2000">
              <a:cs typeface="Calibri" panose="020F0502020204030204"/>
            </a:endParaRPr>
          </a:p>
          <a:p>
            <a:pPr>
              <a:buFont typeface="Wingdings" panose="020B0604020202020204" pitchFamily="34" charset="0"/>
              <a:buChar char="ü"/>
            </a:pPr>
            <a:r>
              <a:rPr lang="en-US" sz="2000">
                <a:cs typeface="Calibri" panose="020F0502020204030204"/>
              </a:rPr>
              <a:t>Ongoing supports match needs</a:t>
            </a:r>
          </a:p>
          <a:p>
            <a:pPr>
              <a:buFont typeface="Wingdings" panose="020B0604020202020204" pitchFamily="34" charset="0"/>
              <a:buChar char="ü"/>
            </a:pPr>
            <a:r>
              <a:rPr lang="en-US" sz="2000">
                <a:ea typeface="+mn-lt"/>
                <a:cs typeface="+mn-lt"/>
              </a:rPr>
              <a:t>90 days of employment with same employer/position unless individual made informed decision for successive temporary assignments </a:t>
            </a:r>
          </a:p>
          <a:p>
            <a:pPr>
              <a:buFont typeface="Wingdings" panose="020B0604020202020204" pitchFamily="34" charset="0"/>
              <a:buChar char="ü"/>
            </a:pPr>
            <a:r>
              <a:rPr lang="en-US" sz="2000">
                <a:ea typeface="+mn-lt"/>
                <a:cs typeface="+mn-lt"/>
              </a:rPr>
              <a:t>VRS record of service need not be closed before Community Partner can receive the final PBA milestone payment as VRS may still be providing other services</a:t>
            </a:r>
          </a:p>
          <a:p>
            <a:endParaRPr lang="en-US"/>
          </a:p>
        </p:txBody>
      </p:sp>
    </p:spTree>
    <p:extLst>
      <p:ext uri="{BB962C8B-B14F-4D97-AF65-F5344CB8AC3E}">
        <p14:creationId xmlns:p14="http://schemas.microsoft.com/office/powerpoint/2010/main" val="9869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Successful Placement Closure </a:t>
            </a:r>
            <a:br>
              <a:rPr lang="en-US"/>
            </a:br>
            <a:r>
              <a:rPr lang="en-US" sz="2400"/>
              <a:t>PBA Milestone 3</a:t>
            </a:r>
            <a:endParaRPr lang="en-US"/>
          </a:p>
        </p:txBody>
      </p:sp>
      <p:sp>
        <p:nvSpPr>
          <p:cNvPr id="5" name="Content Placeholder 4"/>
          <p:cNvSpPr>
            <a:spLocks noGrp="1"/>
          </p:cNvSpPr>
          <p:nvPr>
            <p:ph idx="1"/>
          </p:nvPr>
        </p:nvSpPr>
        <p:spPr>
          <a:xfrm>
            <a:off x="5266352" y="1871345"/>
            <a:ext cx="6446520" cy="4351338"/>
          </a:xfrm>
        </p:spPr>
        <p:txBody>
          <a:bodyPr>
            <a:normAutofit/>
          </a:bodyPr>
          <a:lstStyle/>
          <a:p>
            <a:pPr marL="0" indent="0">
              <a:buNone/>
            </a:pPr>
            <a:r>
              <a:rPr lang="en-US" sz="2200"/>
              <a:t>Job Seeker has been working for 90 days since Milestone 2 (First Paid Day of Employment Completed) </a:t>
            </a:r>
          </a:p>
          <a:p>
            <a:pPr marL="0" indent="0">
              <a:buNone/>
            </a:pPr>
            <a:r>
              <a:rPr lang="en-US" sz="2200" b="1"/>
              <a:t>PBA Milestone 3 Payment:</a:t>
            </a:r>
          </a:p>
          <a:p>
            <a:r>
              <a:rPr lang="en-US" sz="2000"/>
              <a:t>Final Monthly Progress Report submitted with the Details on Accepted Job Offer and Employment Verification at Closure completed </a:t>
            </a:r>
          </a:p>
          <a:p>
            <a:r>
              <a:rPr lang="en-US" sz="2000"/>
              <a:t>Invoice for final milestone submitted</a:t>
            </a:r>
          </a:p>
          <a:p>
            <a:r>
              <a:rPr lang="en-US" sz="2000">
                <a:cs typeface="Calibri"/>
              </a:rPr>
              <a:t>All Monthly Progress reports received since Milestone 2 payment</a:t>
            </a:r>
          </a:p>
          <a:p>
            <a:endParaRPr lang="en-US"/>
          </a:p>
        </p:txBody>
      </p:sp>
      <p:pic>
        <p:nvPicPr>
          <p:cNvPr id="3" name="Picture 2" descr="A group of people celebrating&#10;">
            <a:extLst>
              <a:ext uri="{FF2B5EF4-FFF2-40B4-BE49-F238E27FC236}">
                <a16:creationId xmlns:a16="http://schemas.microsoft.com/office/drawing/2014/main" id="{A12ADEC2-6F39-437A-8981-FEA3E22AE5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4808" y="1669574"/>
            <a:ext cx="4896048" cy="4182586"/>
          </a:xfrm>
          <a:prstGeom prst="rect">
            <a:avLst/>
          </a:prstGeom>
        </p:spPr>
      </p:pic>
    </p:spTree>
    <p:extLst>
      <p:ext uri="{BB962C8B-B14F-4D97-AF65-F5344CB8AC3E}">
        <p14:creationId xmlns:p14="http://schemas.microsoft.com/office/powerpoint/2010/main" val="2825125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42D5-5676-406A-8A4B-24392DD77122}"/>
              </a:ext>
            </a:extLst>
          </p:cNvPr>
          <p:cNvSpPr>
            <a:spLocks noGrp="1"/>
          </p:cNvSpPr>
          <p:nvPr>
            <p:ph type="ctrTitle"/>
          </p:nvPr>
        </p:nvSpPr>
        <p:spPr/>
        <p:txBody>
          <a:bodyPr/>
          <a:lstStyle/>
          <a:p>
            <a:r>
              <a:rPr lang="en-US"/>
              <a:t>Special Circumstances</a:t>
            </a:r>
          </a:p>
        </p:txBody>
      </p:sp>
      <p:pic>
        <p:nvPicPr>
          <p:cNvPr id="9" name="Picture Placeholder 8" descr="flowers">
            <a:extLst>
              <a:ext uri="{FF2B5EF4-FFF2-40B4-BE49-F238E27FC236}">
                <a16:creationId xmlns:a16="http://schemas.microsoft.com/office/drawing/2014/main" id="{9FAD9860-CF40-43E4-A948-74E8C0B9A28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2063" b="2799"/>
          <a:stretch/>
        </p:blipFill>
        <p:spPr>
          <a:xfrm>
            <a:off x="0" y="1789113"/>
            <a:ext cx="12192000" cy="2298700"/>
          </a:xfrm>
        </p:spPr>
      </p:pic>
      <p:sp>
        <p:nvSpPr>
          <p:cNvPr id="5" name="Footer Placeholder 4">
            <a:extLst>
              <a:ext uri="{FF2B5EF4-FFF2-40B4-BE49-F238E27FC236}">
                <a16:creationId xmlns:a16="http://schemas.microsoft.com/office/drawing/2014/main" id="{AD436B1F-4331-4587-B036-C2509C01B14B}"/>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1752837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ED9-E3AC-4152-8EC3-D7E30ACC80EA}"/>
              </a:ext>
            </a:extLst>
          </p:cNvPr>
          <p:cNvSpPr>
            <a:spLocks noGrp="1"/>
          </p:cNvSpPr>
          <p:nvPr>
            <p:ph type="title"/>
          </p:nvPr>
        </p:nvSpPr>
        <p:spPr/>
        <p:txBody>
          <a:bodyPr/>
          <a:lstStyle/>
          <a:p>
            <a:r>
              <a:rPr lang="en-US"/>
              <a:t>12 Months of a PBA</a:t>
            </a:r>
          </a:p>
        </p:txBody>
      </p:sp>
      <p:sp>
        <p:nvSpPr>
          <p:cNvPr id="3" name="Content Placeholder 2">
            <a:extLst>
              <a:ext uri="{FF2B5EF4-FFF2-40B4-BE49-F238E27FC236}">
                <a16:creationId xmlns:a16="http://schemas.microsoft.com/office/drawing/2014/main" id="{BBFB15E3-88DB-4DCB-A846-1B8D4F345B2F}"/>
              </a:ext>
            </a:extLst>
          </p:cNvPr>
          <p:cNvSpPr>
            <a:spLocks noGrp="1"/>
          </p:cNvSpPr>
          <p:nvPr>
            <p:ph sz="half" idx="1"/>
          </p:nvPr>
        </p:nvSpPr>
        <p:spPr>
          <a:xfrm>
            <a:off x="838200" y="1753754"/>
            <a:ext cx="6858000" cy="4582339"/>
          </a:xfrm>
        </p:spPr>
        <p:txBody>
          <a:bodyPr>
            <a:normAutofit fontScale="62500" lnSpcReduction="20000"/>
          </a:bodyPr>
          <a:lstStyle/>
          <a:p>
            <a:pPr marL="0" indent="0" fontAlgn="base">
              <a:buNone/>
            </a:pPr>
            <a:r>
              <a:rPr lang="en-US" sz="3500" cap="all"/>
              <a:t>CONSIDERATIONS FOR CONTINUATION OF PLACEMENT AND FOLLOW-UP SERVICES:</a:t>
            </a:r>
            <a:endParaRPr lang="en-US" sz="3500"/>
          </a:p>
          <a:p>
            <a:pPr marL="342900" indent="-342900" fontAlgn="base">
              <a:buFont typeface="+mj-lt"/>
              <a:buAutoNum type="arabicPeriod"/>
            </a:pPr>
            <a:r>
              <a:rPr lang="en-US"/>
              <a:t>If progress in job search is continuing and the person is making good progress toward a job = new PBA to the existing or new provider  </a:t>
            </a:r>
          </a:p>
          <a:p>
            <a:pPr marL="342900" indent="-342900" fontAlgn="base">
              <a:buFont typeface="+mj-lt"/>
              <a:buAutoNum type="arabicPeriod"/>
            </a:pPr>
            <a:r>
              <a:rPr lang="en-US"/>
              <a:t>If the placement progress has stalled out or stopped.  The team agree that job search should be discontinued and look at other options = PBA is closed  </a:t>
            </a:r>
          </a:p>
          <a:p>
            <a:pPr marL="342900" indent="-342900" fontAlgn="base">
              <a:buFont typeface="+mj-lt"/>
              <a:buAutoNum type="arabicPeriod"/>
            </a:pPr>
            <a:r>
              <a:rPr lang="en-US"/>
              <a:t>A person has received VRS job search services for 12 months and VRS determines the person can no longer benefit from continued placement services at this time.  Team agrees placement services have been exhausted and the remaining PBA is canceled, the person is referred to another agency, if appropriate, and the VRS case closed. </a:t>
            </a:r>
          </a:p>
          <a:p>
            <a:endParaRPr lang="en-US"/>
          </a:p>
        </p:txBody>
      </p:sp>
      <p:pic>
        <p:nvPicPr>
          <p:cNvPr id="6" name="Content Placeholder 5" descr="Graphic says &quot;new&quot;">
            <a:extLst>
              <a:ext uri="{FF2B5EF4-FFF2-40B4-BE49-F238E27FC236}">
                <a16:creationId xmlns:a16="http://schemas.microsoft.com/office/drawing/2014/main" id="{3ED8AEF0-AA77-4CD4-9005-D8F8C7EA6A4C}"/>
              </a:ext>
            </a:extLst>
          </p:cNvPr>
          <p:cNvPicPr>
            <a:picLocks noGrp="1" noChangeAspect="1"/>
          </p:cNvPicPr>
          <p:nvPr>
            <p:ph sz="half" idx="2"/>
          </p:nvPr>
        </p:nvPicPr>
        <p:blipFill>
          <a:blip r:embed="rId3"/>
          <a:stretch>
            <a:fillRect/>
          </a:stretch>
        </p:blipFill>
        <p:spPr>
          <a:xfrm>
            <a:off x="8509819" y="2438400"/>
            <a:ext cx="2819400" cy="2993705"/>
          </a:xfrm>
          <a:prstGeom prst="rect">
            <a:avLst/>
          </a:prstGeom>
        </p:spPr>
      </p:pic>
      <p:sp>
        <p:nvSpPr>
          <p:cNvPr id="5" name="Footer Placeholder 4">
            <a:extLst>
              <a:ext uri="{FF2B5EF4-FFF2-40B4-BE49-F238E27FC236}">
                <a16:creationId xmlns:a16="http://schemas.microsoft.com/office/drawing/2014/main" id="{26D5BFA2-68A7-4D2B-BB5F-F89B9CA83965}"/>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298075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D60F-83A1-4179-A608-F8212E5BCE63}"/>
              </a:ext>
            </a:extLst>
          </p:cNvPr>
          <p:cNvSpPr>
            <a:spLocks noGrp="1"/>
          </p:cNvSpPr>
          <p:nvPr>
            <p:ph type="title"/>
          </p:nvPr>
        </p:nvSpPr>
        <p:spPr/>
        <p:txBody>
          <a:bodyPr/>
          <a:lstStyle/>
          <a:p>
            <a:r>
              <a:rPr lang="en-US"/>
              <a:t>Holds During a PBA</a:t>
            </a:r>
          </a:p>
        </p:txBody>
      </p:sp>
      <p:sp>
        <p:nvSpPr>
          <p:cNvPr id="3" name="Content Placeholder 2">
            <a:extLst>
              <a:ext uri="{FF2B5EF4-FFF2-40B4-BE49-F238E27FC236}">
                <a16:creationId xmlns:a16="http://schemas.microsoft.com/office/drawing/2014/main" id="{4553D98B-9DFA-4A1C-B089-94AE60BE6D81}"/>
              </a:ext>
            </a:extLst>
          </p:cNvPr>
          <p:cNvSpPr>
            <a:spLocks noGrp="1"/>
          </p:cNvSpPr>
          <p:nvPr>
            <p:ph sz="half" idx="1"/>
          </p:nvPr>
        </p:nvSpPr>
        <p:spPr>
          <a:xfrm>
            <a:off x="838200" y="1594624"/>
            <a:ext cx="7467600" cy="4582339"/>
          </a:xfrm>
        </p:spPr>
        <p:txBody>
          <a:bodyPr>
            <a:normAutofit fontScale="62500" lnSpcReduction="20000"/>
          </a:bodyPr>
          <a:lstStyle/>
          <a:p>
            <a:pPr marL="0" indent="0">
              <a:buNone/>
            </a:pPr>
            <a:r>
              <a:rPr lang="en-US" sz="3500"/>
              <a:t>When there is an interruption in job search for more than two weeks, a hold will be discussed with the placement team.</a:t>
            </a:r>
          </a:p>
          <a:p>
            <a:pPr marL="0" indent="0">
              <a:buNone/>
            </a:pPr>
            <a:r>
              <a:rPr lang="en-US" sz="3500" b="1"/>
              <a:t>When placement services are on Hold:</a:t>
            </a:r>
          </a:p>
          <a:p>
            <a:r>
              <a:rPr lang="en-US"/>
              <a:t>Communication is important</a:t>
            </a:r>
          </a:p>
          <a:p>
            <a:r>
              <a:rPr lang="en-US"/>
              <a:t>Minimally at 30 days, VRS will check in with job seeker</a:t>
            </a:r>
          </a:p>
          <a:p>
            <a:r>
              <a:rPr lang="en-US"/>
              <a:t>At 60 days, a meeting is held with the placement team and a decision is made about next steps</a:t>
            </a:r>
          </a:p>
          <a:p>
            <a:pPr marL="0" indent="0">
              <a:buNone/>
            </a:pPr>
            <a:r>
              <a:rPr lang="en-US" sz="3500" b="1"/>
              <a:t>Next steps:</a:t>
            </a:r>
          </a:p>
          <a:p>
            <a:r>
              <a:rPr lang="en-US"/>
              <a:t>Scheduling date to resume job placement services</a:t>
            </a:r>
          </a:p>
          <a:p>
            <a:r>
              <a:rPr lang="en-US"/>
              <a:t>Closing job placement services</a:t>
            </a:r>
          </a:p>
          <a:p>
            <a:endParaRPr lang="en-US"/>
          </a:p>
        </p:txBody>
      </p:sp>
      <p:pic>
        <p:nvPicPr>
          <p:cNvPr id="6" name="Content Placeholder 5" descr="Graphic says &quot;new&quot;">
            <a:extLst>
              <a:ext uri="{FF2B5EF4-FFF2-40B4-BE49-F238E27FC236}">
                <a16:creationId xmlns:a16="http://schemas.microsoft.com/office/drawing/2014/main" id="{3CCF9D52-36F9-40E3-A80F-5399DCD2F587}"/>
              </a:ext>
            </a:extLst>
          </p:cNvPr>
          <p:cNvPicPr>
            <a:picLocks noGrp="1" noChangeAspect="1"/>
          </p:cNvPicPr>
          <p:nvPr>
            <p:ph sz="half" idx="2"/>
          </p:nvPr>
        </p:nvPicPr>
        <p:blipFill>
          <a:blip r:embed="rId3"/>
          <a:stretch>
            <a:fillRect/>
          </a:stretch>
        </p:blipFill>
        <p:spPr>
          <a:xfrm>
            <a:off x="8455742" y="2590800"/>
            <a:ext cx="2885768" cy="2997274"/>
          </a:xfrm>
          <a:prstGeom prst="rect">
            <a:avLst/>
          </a:prstGeom>
        </p:spPr>
      </p:pic>
      <p:sp>
        <p:nvSpPr>
          <p:cNvPr id="5" name="Footer Placeholder 4">
            <a:extLst>
              <a:ext uri="{FF2B5EF4-FFF2-40B4-BE49-F238E27FC236}">
                <a16:creationId xmlns:a16="http://schemas.microsoft.com/office/drawing/2014/main" id="{AECD850A-FA0E-45F8-8D12-7CC46A767AA2}"/>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121897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1000"/>
                                        <p:tgtEl>
                                          <p:spTgt spid="3">
                                            <p:txEl>
                                              <p:pRg st="5" end="5"/>
                                            </p:txEl>
                                          </p:spTgt>
                                        </p:tgtEl>
                                      </p:cBhvr>
                                    </p:animEffect>
                                    <p:anim calcmode="lin" valueType="num">
                                      <p:cBhvr>
                                        <p:cTn id="6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1000"/>
                                        <p:tgtEl>
                                          <p:spTgt spid="3">
                                            <p:txEl>
                                              <p:pRg st="7" end="7"/>
                                            </p:txEl>
                                          </p:spTgt>
                                        </p:tgtEl>
                                      </p:cBhvr>
                                    </p:animEffect>
                                    <p:anim calcmode="lin" valueType="num">
                                      <p:cBhvr>
                                        <p:cTn id="6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8945" y="2269966"/>
            <a:ext cx="4267200" cy="3581400"/>
          </a:xfrm>
        </p:spPr>
        <p:txBody>
          <a:bodyPr>
            <a:normAutofit/>
          </a:bodyPr>
          <a:lstStyle/>
          <a:p>
            <a:pPr algn="ctr"/>
            <a:r>
              <a:rPr lang="en-US" sz="7200">
                <a:solidFill>
                  <a:schemeClr val="tx1"/>
                </a:solidFill>
              </a:rPr>
              <a:t>Break Time</a:t>
            </a:r>
          </a:p>
        </p:txBody>
      </p:sp>
      <p:pic>
        <p:nvPicPr>
          <p:cNvPr id="2" name="Content Placeholder 1" descr="Kermit the Frog on a sign saying Have a Break">
            <a:extLst>
              <a:ext uri="{FF2B5EF4-FFF2-40B4-BE49-F238E27FC236}">
                <a16:creationId xmlns:a16="http://schemas.microsoft.com/office/drawing/2014/main" id="{8180CDFA-B54D-4E97-8EB8-51D679BD369F}"/>
              </a:ext>
            </a:extLst>
          </p:cNvPr>
          <p:cNvPicPr>
            <a:picLocks noGrp="1" noChangeAspect="1"/>
          </p:cNvPicPr>
          <p:nvPr>
            <p:ph idx="1"/>
          </p:nvPr>
        </p:nvPicPr>
        <p:blipFill>
          <a:blip r:embed="rId3"/>
          <a:stretch>
            <a:fillRect/>
          </a:stretch>
        </p:blipFill>
        <p:spPr>
          <a:xfrm>
            <a:off x="6625857" y="1220788"/>
            <a:ext cx="5550195" cy="5530532"/>
          </a:xfrm>
          <a:prstGeom prst="rect">
            <a:avLst/>
          </a:prstGeom>
        </p:spPr>
      </p:pic>
    </p:spTree>
    <p:extLst>
      <p:ext uri="{BB962C8B-B14F-4D97-AF65-F5344CB8AC3E}">
        <p14:creationId xmlns:p14="http://schemas.microsoft.com/office/powerpoint/2010/main" val="113547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Placement and Follow Up Forms</a:t>
            </a:r>
          </a:p>
        </p:txBody>
      </p:sp>
      <p:sp>
        <p:nvSpPr>
          <p:cNvPr id="5" name="Content Placeholder 4"/>
          <p:cNvSpPr>
            <a:spLocks noGrp="1"/>
          </p:cNvSpPr>
          <p:nvPr>
            <p:ph idx="1"/>
          </p:nvPr>
        </p:nvSpPr>
        <p:spPr>
          <a:xfrm>
            <a:off x="5257800" y="2669318"/>
            <a:ext cx="6096000" cy="2663952"/>
          </a:xfrm>
        </p:spPr>
        <p:txBody>
          <a:bodyPr>
            <a:normAutofit/>
          </a:bodyPr>
          <a:lstStyle/>
          <a:p>
            <a:r>
              <a:rPr lang="en-US" sz="2000"/>
              <a:t>VRS is updating many of the forms used in Placement and Follow Up Services</a:t>
            </a:r>
          </a:p>
          <a:p>
            <a:r>
              <a:rPr lang="en-US" sz="2000"/>
              <a:t>Updated forms will be used starting July 1, 2021</a:t>
            </a:r>
          </a:p>
          <a:p>
            <a:r>
              <a:rPr lang="en-US" sz="2000"/>
              <a:t>New versions will be sent to you</a:t>
            </a:r>
          </a:p>
        </p:txBody>
      </p:sp>
      <p:pic>
        <p:nvPicPr>
          <p:cNvPr id="16" name="Picture 15" descr="photo of laptop, paper and pen&#10;">
            <a:extLst>
              <a:ext uri="{FF2B5EF4-FFF2-40B4-BE49-F238E27FC236}">
                <a16:creationId xmlns:a16="http://schemas.microsoft.com/office/drawing/2014/main" id="{D9F8A187-9FB1-47A3-A399-C537D3821C2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786"/>
          <a:stretch/>
        </p:blipFill>
        <p:spPr>
          <a:xfrm>
            <a:off x="457200" y="2286794"/>
            <a:ext cx="4226530" cy="3429000"/>
          </a:xfrm>
          <a:prstGeom prst="rect">
            <a:avLst/>
          </a:prstGeom>
        </p:spPr>
      </p:pic>
    </p:spTree>
    <p:extLst>
      <p:ext uri="{BB962C8B-B14F-4D97-AF65-F5344CB8AC3E}">
        <p14:creationId xmlns:p14="http://schemas.microsoft.com/office/powerpoint/2010/main" val="891510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DCEE-7741-49C0-974B-856E0545C1FA}"/>
              </a:ext>
            </a:extLst>
          </p:cNvPr>
          <p:cNvSpPr>
            <a:spLocks noGrp="1"/>
          </p:cNvSpPr>
          <p:nvPr>
            <p:ph type="ctrTitle"/>
          </p:nvPr>
        </p:nvSpPr>
        <p:spPr/>
        <p:txBody>
          <a:bodyPr/>
          <a:lstStyle/>
          <a:p>
            <a:r>
              <a:rPr lang="en-US"/>
              <a:t>E1 PBA</a:t>
            </a:r>
          </a:p>
        </p:txBody>
      </p:sp>
      <p:pic>
        <p:nvPicPr>
          <p:cNvPr id="10" name="Picture Placeholder 9" descr="flowers">
            <a:extLst>
              <a:ext uri="{FF2B5EF4-FFF2-40B4-BE49-F238E27FC236}">
                <a16:creationId xmlns:a16="http://schemas.microsoft.com/office/drawing/2014/main" id="{A7486736-4467-4C62-B0E1-5C4ED6D695B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2064" b="32798"/>
          <a:stretch/>
        </p:blipFill>
        <p:spPr>
          <a:xfrm>
            <a:off x="0" y="1789113"/>
            <a:ext cx="12192000" cy="2298700"/>
          </a:xfrm>
        </p:spPr>
      </p:pic>
      <p:sp>
        <p:nvSpPr>
          <p:cNvPr id="5" name="Footer Placeholder 4">
            <a:extLst>
              <a:ext uri="{FF2B5EF4-FFF2-40B4-BE49-F238E27FC236}">
                <a16:creationId xmlns:a16="http://schemas.microsoft.com/office/drawing/2014/main" id="{37FDED5F-DE77-475B-97EF-65CA2E21EEF3}"/>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33392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E1MN</a:t>
            </a:r>
          </a:p>
        </p:txBody>
      </p:sp>
      <p:pic>
        <p:nvPicPr>
          <p:cNvPr id="2" name="Content Placeholder 1" descr="graphic of E1MN:  Engage, Plan, Find and Keep">
            <a:extLst>
              <a:ext uri="{FF2B5EF4-FFF2-40B4-BE49-F238E27FC236}">
                <a16:creationId xmlns:a16="http://schemas.microsoft.com/office/drawing/2014/main" id="{3AF153FD-1FC5-4417-8602-E7FE62B1688B}"/>
              </a:ext>
            </a:extLst>
          </p:cNvPr>
          <p:cNvPicPr>
            <a:picLocks noGrp="1" noChangeAspect="1"/>
          </p:cNvPicPr>
          <p:nvPr>
            <p:ph idx="1"/>
          </p:nvPr>
        </p:nvPicPr>
        <p:blipFill>
          <a:blip r:embed="rId3"/>
          <a:stretch>
            <a:fillRect/>
          </a:stretch>
        </p:blipFill>
        <p:spPr>
          <a:xfrm>
            <a:off x="1019537" y="1371600"/>
            <a:ext cx="10363200" cy="5638800"/>
          </a:xfrm>
          <a:prstGeom prst="rect">
            <a:avLst/>
          </a:prstGeom>
        </p:spPr>
      </p:pic>
    </p:spTree>
    <p:extLst>
      <p:ext uri="{BB962C8B-B14F-4D97-AF65-F5344CB8AC3E}">
        <p14:creationId xmlns:p14="http://schemas.microsoft.com/office/powerpoint/2010/main" val="2555573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E1 PBA Milestones</a:t>
            </a:r>
          </a:p>
        </p:txBody>
      </p:sp>
      <p:sp>
        <p:nvSpPr>
          <p:cNvPr id="6" name="Rectangle 5">
            <a:extLst>
              <a:ext uri="{FF2B5EF4-FFF2-40B4-BE49-F238E27FC236}">
                <a16:creationId xmlns:a16="http://schemas.microsoft.com/office/drawing/2014/main" id="{3F70B7DA-A271-40E3-96EC-76AE1ED00F2B}"/>
              </a:ext>
            </a:extLst>
          </p:cNvPr>
          <p:cNvSpPr/>
          <p:nvPr/>
        </p:nvSpPr>
        <p:spPr>
          <a:xfrm>
            <a:off x="904150" y="6059269"/>
            <a:ext cx="10358600" cy="646331"/>
          </a:xfrm>
          <a:prstGeom prst="rect">
            <a:avLst/>
          </a:prstGeom>
        </p:spPr>
        <p:txBody>
          <a:bodyPr wrap="square">
            <a:spAutoFit/>
          </a:bodyPr>
          <a:lstStyle/>
          <a:p>
            <a:pPr algn="ctr"/>
            <a:r>
              <a:rPr lang="en-US"/>
              <a:t>*Occupational Communication Specialist Services (OCSS) Differential of $400 may be added to the PBA </a:t>
            </a:r>
          </a:p>
          <a:p>
            <a:pPr algn="ctr"/>
            <a:r>
              <a:rPr lang="en-US"/>
              <a:t>if on the Community Partners P/T Contract</a:t>
            </a:r>
          </a:p>
        </p:txBody>
      </p:sp>
      <p:graphicFrame>
        <p:nvGraphicFramePr>
          <p:cNvPr id="9" name="Table 9" descr="table with E1 PBA Milestones">
            <a:extLst>
              <a:ext uri="{FF2B5EF4-FFF2-40B4-BE49-F238E27FC236}">
                <a16:creationId xmlns:a16="http://schemas.microsoft.com/office/drawing/2014/main" id="{096F5334-0567-4D38-A2F6-5DD066925DB4}"/>
              </a:ext>
            </a:extLst>
          </p:cNvPr>
          <p:cNvGraphicFramePr>
            <a:graphicFrameLocks noGrp="1"/>
          </p:cNvGraphicFramePr>
          <p:nvPr>
            <p:ph idx="1"/>
            <p:extLst>
              <p:ext uri="{D42A27DB-BD31-4B8C-83A1-F6EECF244321}">
                <p14:modId xmlns:p14="http://schemas.microsoft.com/office/powerpoint/2010/main" val="3017486768"/>
              </p:ext>
            </p:extLst>
          </p:nvPr>
        </p:nvGraphicFramePr>
        <p:xfrm>
          <a:off x="838200" y="1825624"/>
          <a:ext cx="10515597" cy="3901410"/>
        </p:xfrm>
        <a:graphic>
          <a:graphicData uri="http://schemas.openxmlformats.org/drawingml/2006/table">
            <a:tbl>
              <a:tblPr firstRow="1" bandRow="1">
                <a:tableStyleId>{5C22544A-7EE6-4342-B048-85BDC9FD1C3A}</a:tableStyleId>
              </a:tblPr>
              <a:tblGrid>
                <a:gridCol w="1818373">
                  <a:extLst>
                    <a:ext uri="{9D8B030D-6E8A-4147-A177-3AD203B41FA5}">
                      <a16:colId xmlns:a16="http://schemas.microsoft.com/office/drawing/2014/main" val="3240303415"/>
                    </a:ext>
                  </a:extLst>
                </a:gridCol>
                <a:gridCol w="6323798">
                  <a:extLst>
                    <a:ext uri="{9D8B030D-6E8A-4147-A177-3AD203B41FA5}">
                      <a16:colId xmlns:a16="http://schemas.microsoft.com/office/drawing/2014/main" val="354930816"/>
                    </a:ext>
                  </a:extLst>
                </a:gridCol>
                <a:gridCol w="2373426">
                  <a:extLst>
                    <a:ext uri="{9D8B030D-6E8A-4147-A177-3AD203B41FA5}">
                      <a16:colId xmlns:a16="http://schemas.microsoft.com/office/drawing/2014/main" val="3966170367"/>
                    </a:ext>
                  </a:extLst>
                </a:gridCol>
              </a:tblGrid>
              <a:tr h="650235">
                <a:tc>
                  <a:txBody>
                    <a:bodyPr/>
                    <a:lstStyle/>
                    <a:p>
                      <a:r>
                        <a:rPr lang="en-US" sz="2400"/>
                        <a:t>Milestone</a:t>
                      </a:r>
                    </a:p>
                  </a:txBody>
                  <a:tcPr/>
                </a:tc>
                <a:tc>
                  <a:txBody>
                    <a:bodyPr/>
                    <a:lstStyle/>
                    <a:p>
                      <a:r>
                        <a:rPr lang="en-US" sz="2400"/>
                        <a:t>Description</a:t>
                      </a:r>
                    </a:p>
                  </a:txBody>
                  <a:tcPr/>
                </a:tc>
                <a:tc>
                  <a:txBody>
                    <a:bodyPr/>
                    <a:lstStyle/>
                    <a:p>
                      <a:r>
                        <a:rPr lang="en-US" sz="2400"/>
                        <a:t>Amount</a:t>
                      </a:r>
                    </a:p>
                  </a:txBody>
                  <a:tcPr/>
                </a:tc>
                <a:extLst>
                  <a:ext uri="{0D108BD9-81ED-4DB2-BD59-A6C34878D82A}">
                    <a16:rowId xmlns:a16="http://schemas.microsoft.com/office/drawing/2014/main" val="3469665100"/>
                  </a:ext>
                </a:extLst>
              </a:tr>
              <a:tr h="650235">
                <a:tc>
                  <a:txBody>
                    <a:bodyPr/>
                    <a:lstStyle/>
                    <a:p>
                      <a:pPr algn="ctr"/>
                      <a:r>
                        <a:rPr lang="en-US" sz="2400"/>
                        <a:t>1</a:t>
                      </a:r>
                    </a:p>
                  </a:txBody>
                  <a:tcPr/>
                </a:tc>
                <a:tc>
                  <a:txBody>
                    <a:bodyPr/>
                    <a:lstStyle/>
                    <a:p>
                      <a:r>
                        <a:rPr lang="en-US" sz="2400"/>
                        <a:t>Signed Placement Plan</a:t>
                      </a:r>
                    </a:p>
                  </a:txBody>
                  <a:tcPr/>
                </a:tc>
                <a:tc>
                  <a:txBody>
                    <a:bodyPr/>
                    <a:lstStyle/>
                    <a:p>
                      <a:r>
                        <a:rPr lang="en-US" sz="2400"/>
                        <a:t>$1,330</a:t>
                      </a:r>
                    </a:p>
                  </a:txBody>
                  <a:tcPr/>
                </a:tc>
                <a:extLst>
                  <a:ext uri="{0D108BD9-81ED-4DB2-BD59-A6C34878D82A}">
                    <a16:rowId xmlns:a16="http://schemas.microsoft.com/office/drawing/2014/main" val="4194181325"/>
                  </a:ext>
                </a:extLst>
              </a:tr>
              <a:tr h="650235">
                <a:tc>
                  <a:txBody>
                    <a:bodyPr/>
                    <a:lstStyle/>
                    <a:p>
                      <a:pPr algn="ctr"/>
                      <a:r>
                        <a:rPr lang="en-US" sz="2400"/>
                        <a:t>E1</a:t>
                      </a:r>
                    </a:p>
                  </a:txBody>
                  <a:tcPr/>
                </a:tc>
                <a:tc>
                  <a:txBody>
                    <a:bodyPr/>
                    <a:lstStyle/>
                    <a:p>
                      <a:r>
                        <a:rPr lang="en-US" sz="2400"/>
                        <a:t>120-Days of Service</a:t>
                      </a:r>
                    </a:p>
                  </a:txBody>
                  <a:tcPr/>
                </a:tc>
                <a:tc>
                  <a:txBody>
                    <a:bodyPr/>
                    <a:lstStyle/>
                    <a:p>
                      <a:r>
                        <a:rPr lang="en-US" sz="2400"/>
                        <a:t>$1,200</a:t>
                      </a:r>
                    </a:p>
                  </a:txBody>
                  <a:tcPr/>
                </a:tc>
                <a:extLst>
                  <a:ext uri="{0D108BD9-81ED-4DB2-BD59-A6C34878D82A}">
                    <a16:rowId xmlns:a16="http://schemas.microsoft.com/office/drawing/2014/main" val="488891260"/>
                  </a:ext>
                </a:extLst>
              </a:tr>
              <a:tr h="650235">
                <a:tc>
                  <a:txBody>
                    <a:bodyPr/>
                    <a:lstStyle/>
                    <a:p>
                      <a:pPr algn="ctr"/>
                      <a:r>
                        <a:rPr lang="en-US" sz="2400"/>
                        <a:t>2</a:t>
                      </a:r>
                    </a:p>
                  </a:txBody>
                  <a:tcPr/>
                </a:tc>
                <a:tc>
                  <a:txBody>
                    <a:bodyPr/>
                    <a:lstStyle/>
                    <a:p>
                      <a:r>
                        <a:rPr lang="en-US" sz="2400"/>
                        <a:t>First Paid Day of Employment</a:t>
                      </a:r>
                    </a:p>
                  </a:txBody>
                  <a:tcPr/>
                </a:tc>
                <a:tc>
                  <a:txBody>
                    <a:bodyPr/>
                    <a:lstStyle/>
                    <a:p>
                      <a:r>
                        <a:rPr lang="en-US" sz="2400"/>
                        <a:t>$1,200</a:t>
                      </a:r>
                    </a:p>
                  </a:txBody>
                  <a:tcPr/>
                </a:tc>
                <a:extLst>
                  <a:ext uri="{0D108BD9-81ED-4DB2-BD59-A6C34878D82A}">
                    <a16:rowId xmlns:a16="http://schemas.microsoft.com/office/drawing/2014/main" val="841567671"/>
                  </a:ext>
                </a:extLst>
              </a:tr>
              <a:tr h="650235">
                <a:tc>
                  <a:txBody>
                    <a:bodyPr/>
                    <a:lstStyle/>
                    <a:p>
                      <a:pPr algn="ctr"/>
                      <a:r>
                        <a:rPr lang="en-US" sz="2400"/>
                        <a:t>3</a:t>
                      </a:r>
                    </a:p>
                  </a:txBody>
                  <a:tcPr/>
                </a:tc>
                <a:tc>
                  <a:txBody>
                    <a:bodyPr/>
                    <a:lstStyle/>
                    <a:p>
                      <a:r>
                        <a:rPr lang="en-US" sz="2400"/>
                        <a:t>Successful Placement Closure</a:t>
                      </a:r>
                    </a:p>
                  </a:txBody>
                  <a:tcPr/>
                </a:tc>
                <a:tc>
                  <a:txBody>
                    <a:bodyPr/>
                    <a:lstStyle/>
                    <a:p>
                      <a:r>
                        <a:rPr lang="en-US" sz="2400"/>
                        <a:t>$1,270</a:t>
                      </a:r>
                    </a:p>
                  </a:txBody>
                  <a:tcPr/>
                </a:tc>
                <a:extLst>
                  <a:ext uri="{0D108BD9-81ED-4DB2-BD59-A6C34878D82A}">
                    <a16:rowId xmlns:a16="http://schemas.microsoft.com/office/drawing/2014/main" val="1766679101"/>
                  </a:ext>
                </a:extLst>
              </a:tr>
              <a:tr h="650235">
                <a:tc>
                  <a:txBody>
                    <a:bodyPr/>
                    <a:lstStyle/>
                    <a:p>
                      <a:endParaRPr lang="en-US" sz="2400"/>
                    </a:p>
                  </a:txBody>
                  <a:tcPr/>
                </a:tc>
                <a:tc>
                  <a:txBody>
                    <a:bodyPr/>
                    <a:lstStyle/>
                    <a:p>
                      <a:pPr algn="r"/>
                      <a:r>
                        <a:rPr lang="en-US" sz="2400"/>
                        <a:t>TOTAL:</a:t>
                      </a:r>
                    </a:p>
                  </a:txBody>
                  <a:tcPr/>
                </a:tc>
                <a:tc>
                  <a:txBody>
                    <a:bodyPr/>
                    <a:lstStyle/>
                    <a:p>
                      <a:r>
                        <a:rPr lang="en-US" sz="2400"/>
                        <a:t>$5,000</a:t>
                      </a:r>
                    </a:p>
                  </a:txBody>
                  <a:tcPr/>
                </a:tc>
                <a:extLst>
                  <a:ext uri="{0D108BD9-81ED-4DB2-BD59-A6C34878D82A}">
                    <a16:rowId xmlns:a16="http://schemas.microsoft.com/office/drawing/2014/main" val="778410106"/>
                  </a:ext>
                </a:extLst>
              </a:tr>
            </a:tbl>
          </a:graphicData>
        </a:graphic>
      </p:graphicFrame>
    </p:spTree>
    <p:extLst>
      <p:ext uri="{BB962C8B-B14F-4D97-AF65-F5344CB8AC3E}">
        <p14:creationId xmlns:p14="http://schemas.microsoft.com/office/powerpoint/2010/main" val="4072001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solidFill>
                  <a:srgbClr val="FFFFFF"/>
                </a:solidFill>
              </a:rPr>
              <a:t>What’s Different with the E1 PBA</a:t>
            </a:r>
            <a:endParaRPr lang="en-US"/>
          </a:p>
        </p:txBody>
      </p:sp>
      <p:sp>
        <p:nvSpPr>
          <p:cNvPr id="5" name="Content Placeholder 4"/>
          <p:cNvSpPr>
            <a:spLocks noGrp="1"/>
          </p:cNvSpPr>
          <p:nvPr>
            <p:ph idx="1"/>
          </p:nvPr>
        </p:nvSpPr>
        <p:spPr>
          <a:xfrm>
            <a:off x="304800" y="1674472"/>
            <a:ext cx="11430000" cy="5029199"/>
          </a:xfrm>
        </p:spPr>
        <p:txBody>
          <a:bodyPr>
            <a:normAutofit fontScale="92500" lnSpcReduction="10000"/>
          </a:bodyPr>
          <a:lstStyle/>
          <a:p>
            <a:pPr marL="800100" lvl="1" indent="-342900" fontAlgn="base"/>
            <a:r>
              <a:rPr lang="en-US" sz="2200"/>
              <a:t>The E1 PBA payment option will become available on July 1, 2021</a:t>
            </a:r>
          </a:p>
          <a:p>
            <a:pPr marL="800100" lvl="1" indent="-342900" fontAlgn="base"/>
            <a:r>
              <a:rPr lang="en-US" sz="2200"/>
              <a:t>The E1 PBA is for Job Seekers on these Medicaid Waivers:</a:t>
            </a:r>
          </a:p>
          <a:p>
            <a:pPr marL="1085850" lvl="2" indent="-171450" fontAlgn="base"/>
            <a:r>
              <a:rPr lang="en-US" sz="2200"/>
              <a:t>CADI The Community Access for Disability Inclusion Waiver                   ​</a:t>
            </a:r>
          </a:p>
          <a:p>
            <a:pPr marL="1085850" lvl="2" indent="-171450" fontAlgn="base"/>
            <a:r>
              <a:rPr lang="en-US" sz="2200"/>
              <a:t>BI The Brain Injury Waiver​</a:t>
            </a:r>
          </a:p>
          <a:p>
            <a:pPr marL="1085850" lvl="2" indent="-171450" fontAlgn="base"/>
            <a:r>
              <a:rPr lang="en-US" sz="2200"/>
              <a:t>CAC The Community Alternate Care Waiver​</a:t>
            </a:r>
          </a:p>
          <a:p>
            <a:pPr marL="1085850" lvl="2" indent="-171450" fontAlgn="base"/>
            <a:r>
              <a:rPr lang="en-US" sz="2200"/>
              <a:t>DD  The Developmental Disabilities Waiver</a:t>
            </a:r>
          </a:p>
          <a:p>
            <a:pPr marL="800100" lvl="1" indent="-342900" fontAlgn="base"/>
            <a:r>
              <a:rPr lang="en-US" sz="2200"/>
              <a:t>The </a:t>
            </a:r>
            <a:r>
              <a:rPr lang="en-US" sz="2200" b="1"/>
              <a:t>Waiver Case Manager </a:t>
            </a:r>
            <a:r>
              <a:rPr lang="en-US" sz="2200"/>
              <a:t>is a team member</a:t>
            </a:r>
          </a:p>
          <a:p>
            <a:pPr marL="800100" lvl="1" indent="-342900" fontAlgn="base"/>
            <a:r>
              <a:rPr lang="en-US" sz="2200"/>
              <a:t>There is an extra milestone payment called E1 (in addition to Milestones 1, 2 &amp; 3) at 120 days of service</a:t>
            </a:r>
          </a:p>
          <a:p>
            <a:pPr marL="742950" lvl="1" indent="-285750" fontAlgn="base"/>
            <a:r>
              <a:rPr lang="en-US" sz="2200"/>
              <a:t>Any partner with PBA on their PT Contract could provide an E1 PBA</a:t>
            </a:r>
          </a:p>
          <a:p>
            <a:pPr marL="742950" lvl="1" indent="-285750" fontAlgn="base"/>
            <a:r>
              <a:rPr lang="en-US" sz="2200"/>
              <a:t>E1 PBA will be a new service type in WF1 for Employment Plans starting July 1, 2021</a:t>
            </a:r>
          </a:p>
          <a:p>
            <a:endParaRPr lang="en-US"/>
          </a:p>
        </p:txBody>
      </p:sp>
    </p:spTree>
    <p:extLst>
      <p:ext uri="{BB962C8B-B14F-4D97-AF65-F5344CB8AC3E}">
        <p14:creationId xmlns:p14="http://schemas.microsoft.com/office/powerpoint/2010/main" val="3601430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7FAD-7F99-404A-A2B5-D085D112080E}"/>
              </a:ext>
            </a:extLst>
          </p:cNvPr>
          <p:cNvSpPr>
            <a:spLocks noGrp="1"/>
          </p:cNvSpPr>
          <p:nvPr>
            <p:ph type="title"/>
          </p:nvPr>
        </p:nvSpPr>
        <p:spPr/>
        <p:txBody>
          <a:bodyPr/>
          <a:lstStyle/>
          <a:p>
            <a:r>
              <a:rPr lang="en-US"/>
              <a:t>Before the Signed Placement Plan Meeting</a:t>
            </a:r>
          </a:p>
        </p:txBody>
      </p:sp>
      <p:sp>
        <p:nvSpPr>
          <p:cNvPr id="3" name="Content Placeholder 2">
            <a:extLst>
              <a:ext uri="{FF2B5EF4-FFF2-40B4-BE49-F238E27FC236}">
                <a16:creationId xmlns:a16="http://schemas.microsoft.com/office/drawing/2014/main" id="{58B71D74-7C4C-468F-9D2D-3F4CD73C6351}"/>
              </a:ext>
            </a:extLst>
          </p:cNvPr>
          <p:cNvSpPr>
            <a:spLocks noGrp="1"/>
          </p:cNvSpPr>
          <p:nvPr>
            <p:ph sz="half" idx="1"/>
          </p:nvPr>
        </p:nvSpPr>
        <p:spPr>
          <a:xfrm>
            <a:off x="838200" y="2139135"/>
            <a:ext cx="6781800" cy="4582339"/>
          </a:xfrm>
        </p:spPr>
        <p:txBody>
          <a:bodyPr>
            <a:normAutofit/>
          </a:bodyPr>
          <a:lstStyle/>
          <a:p>
            <a:pPr marL="0" indent="0">
              <a:spcBef>
                <a:spcPts val="0"/>
              </a:spcBef>
              <a:spcAft>
                <a:spcPts val="1200"/>
              </a:spcAft>
              <a:buNone/>
            </a:pPr>
            <a:r>
              <a:rPr lang="en-US" sz="2200"/>
              <a:t>Ensure the following documents are available to the Placement Professional with reasonable time to review:</a:t>
            </a:r>
          </a:p>
          <a:p>
            <a:pPr lvl="0">
              <a:buClr>
                <a:schemeClr val="bg1">
                  <a:lumMod val="50000"/>
                </a:schemeClr>
              </a:buClr>
            </a:pPr>
            <a:r>
              <a:rPr lang="en-US" sz="2000"/>
              <a:t>Invitation to Placement Team</a:t>
            </a:r>
          </a:p>
          <a:p>
            <a:pPr>
              <a:spcAft>
                <a:spcPts val="600"/>
              </a:spcAft>
              <a:buClr>
                <a:schemeClr val="bg1">
                  <a:lumMod val="50000"/>
                </a:schemeClr>
              </a:buClr>
            </a:pPr>
            <a:r>
              <a:rPr lang="en-US" sz="2000"/>
              <a:t>Completed Sample Employment Application</a:t>
            </a:r>
          </a:p>
          <a:p>
            <a:r>
              <a:rPr lang="en-US" sz="2000"/>
              <a:t>Relevant Information from the Assessment of VR Needs</a:t>
            </a:r>
          </a:p>
          <a:p>
            <a:r>
              <a:rPr lang="en-US" sz="2000" b="1"/>
              <a:t>VRS communicates with Waiver Case Manager</a:t>
            </a:r>
          </a:p>
          <a:p>
            <a:endParaRPr lang="en-US"/>
          </a:p>
          <a:p>
            <a:endParaRPr lang="en-US"/>
          </a:p>
        </p:txBody>
      </p:sp>
      <p:pic>
        <p:nvPicPr>
          <p:cNvPr id="6" name="Content Placeholder 5" descr="Graphic says &quot;new&quot;">
            <a:extLst>
              <a:ext uri="{FF2B5EF4-FFF2-40B4-BE49-F238E27FC236}">
                <a16:creationId xmlns:a16="http://schemas.microsoft.com/office/drawing/2014/main" id="{1825639C-3E8E-4032-B52C-E896E4B654C8}"/>
              </a:ext>
            </a:extLst>
          </p:cNvPr>
          <p:cNvPicPr>
            <a:picLocks noGrp="1" noChangeAspect="1"/>
          </p:cNvPicPr>
          <p:nvPr>
            <p:ph sz="half" idx="2"/>
          </p:nvPr>
        </p:nvPicPr>
        <p:blipFill>
          <a:blip r:embed="rId3"/>
          <a:stretch>
            <a:fillRect/>
          </a:stretch>
        </p:blipFill>
        <p:spPr>
          <a:xfrm>
            <a:off x="8229600" y="2520022"/>
            <a:ext cx="2667000" cy="2770052"/>
          </a:xfrm>
          <a:prstGeom prst="rect">
            <a:avLst/>
          </a:prstGeom>
        </p:spPr>
      </p:pic>
      <p:sp>
        <p:nvSpPr>
          <p:cNvPr id="5" name="Footer Placeholder 4">
            <a:extLst>
              <a:ext uri="{FF2B5EF4-FFF2-40B4-BE49-F238E27FC236}">
                <a16:creationId xmlns:a16="http://schemas.microsoft.com/office/drawing/2014/main" id="{43C49C98-5F72-4EE6-BFCE-E2F243354D56}"/>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334137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Signed Placement Plan</a:t>
            </a:r>
            <a:br>
              <a:rPr lang="en-US" sz="3200"/>
            </a:br>
            <a:r>
              <a:rPr lang="en-US" sz="3200"/>
              <a:t>E1 PBA Milestone 1</a:t>
            </a:r>
          </a:p>
        </p:txBody>
      </p:sp>
      <p:sp>
        <p:nvSpPr>
          <p:cNvPr id="5" name="Content Placeholder 4"/>
          <p:cNvSpPr>
            <a:spLocks noGrp="1"/>
          </p:cNvSpPr>
          <p:nvPr>
            <p:ph idx="1"/>
          </p:nvPr>
        </p:nvSpPr>
        <p:spPr>
          <a:xfrm>
            <a:off x="571500" y="1524000"/>
            <a:ext cx="11315700" cy="5181600"/>
          </a:xfrm>
        </p:spPr>
        <p:txBody>
          <a:bodyPr>
            <a:normAutofit fontScale="25000" lnSpcReduction="20000"/>
          </a:bodyPr>
          <a:lstStyle/>
          <a:p>
            <a:pPr marL="0" indent="0">
              <a:buNone/>
            </a:pPr>
            <a:r>
              <a:rPr lang="en-US" sz="8800" b="1" dirty="0">
                <a:solidFill>
                  <a:schemeClr val="tx2">
                    <a:alpha val="80000"/>
                  </a:schemeClr>
                </a:solidFill>
              </a:rPr>
              <a:t>At the Placement Plan Meeting:</a:t>
            </a:r>
          </a:p>
          <a:p>
            <a:r>
              <a:rPr lang="en-US" sz="8000" dirty="0">
                <a:solidFill>
                  <a:schemeClr val="tx2">
                    <a:alpha val="80000"/>
                  </a:schemeClr>
                </a:solidFill>
              </a:rPr>
              <a:t>Discuss roles and responsibilities of Job Seeker, Placement Professional, VRS Counselor and Waiver Case Manager</a:t>
            </a:r>
          </a:p>
          <a:p>
            <a:r>
              <a:rPr lang="en-US" sz="8000" dirty="0">
                <a:solidFill>
                  <a:schemeClr val="tx2">
                    <a:alpha val="80000"/>
                  </a:schemeClr>
                </a:solidFill>
              </a:rPr>
              <a:t>Placement Plan is signed by all three core team members</a:t>
            </a:r>
          </a:p>
          <a:p>
            <a:r>
              <a:rPr lang="en-US" sz="8000" dirty="0">
                <a:solidFill>
                  <a:schemeClr val="tx2">
                    <a:alpha val="80000"/>
                  </a:schemeClr>
                </a:solidFill>
              </a:rPr>
              <a:t>Community Partner can use the VRS Placement Plan or create their own; only do one Placement Plan</a:t>
            </a:r>
          </a:p>
          <a:p>
            <a:r>
              <a:rPr lang="en-US" sz="8000" dirty="0">
                <a:solidFill>
                  <a:schemeClr val="tx2">
                    <a:alpha val="80000"/>
                  </a:schemeClr>
                </a:solidFill>
              </a:rPr>
              <a:t>60-day meeting is scheduled</a:t>
            </a:r>
            <a:endParaRPr lang="en-US" sz="8000" dirty="0">
              <a:solidFill>
                <a:schemeClr val="tx2">
                  <a:alpha val="80000"/>
                </a:schemeClr>
              </a:solidFill>
              <a:cs typeface="Calibri"/>
            </a:endParaRPr>
          </a:p>
          <a:p>
            <a:r>
              <a:rPr lang="en-US" sz="8000" dirty="0">
                <a:solidFill>
                  <a:schemeClr val="tx2">
                    <a:alpha val="80000"/>
                  </a:schemeClr>
                </a:solidFill>
              </a:rPr>
              <a:t>The Placement Plan form has been updated</a:t>
            </a:r>
          </a:p>
          <a:p>
            <a:r>
              <a:rPr lang="en-US" sz="8000" dirty="0">
                <a:solidFill>
                  <a:schemeClr val="tx2">
                    <a:alpha val="80000"/>
                  </a:schemeClr>
                </a:solidFill>
              </a:rPr>
              <a:t>VR Counselor will case note a summary of the Placement Plan meeting </a:t>
            </a:r>
          </a:p>
          <a:p>
            <a:r>
              <a:rPr lang="en-US" sz="8000" dirty="0">
                <a:solidFill>
                  <a:schemeClr val="tx2">
                    <a:alpha val="80000"/>
                  </a:schemeClr>
                </a:solidFill>
              </a:rPr>
              <a:t>Community Partners will no longer submit Placement Plan Meeting Summary</a:t>
            </a:r>
          </a:p>
          <a:p>
            <a:pPr marL="0" indent="0">
              <a:buNone/>
            </a:pPr>
            <a:r>
              <a:rPr lang="en-US" sz="8800" b="1" dirty="0">
                <a:solidFill>
                  <a:schemeClr val="tx2">
                    <a:alpha val="80000"/>
                  </a:schemeClr>
                </a:solidFill>
              </a:rPr>
              <a:t>Milestone 1 Payment: </a:t>
            </a:r>
          </a:p>
          <a:p>
            <a:r>
              <a:rPr lang="en-US" sz="8000" dirty="0">
                <a:solidFill>
                  <a:schemeClr val="tx2">
                    <a:alpha val="80000"/>
                  </a:schemeClr>
                </a:solidFill>
              </a:rPr>
              <a:t>Signed Placement Plan and Invoice</a:t>
            </a:r>
          </a:p>
          <a:p>
            <a:endParaRPr lang="en-US" dirty="0"/>
          </a:p>
        </p:txBody>
      </p:sp>
    </p:spTree>
    <p:extLst>
      <p:ext uri="{BB962C8B-B14F-4D97-AF65-F5344CB8AC3E}">
        <p14:creationId xmlns:p14="http://schemas.microsoft.com/office/powerpoint/2010/main" val="3377264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9F5B-E044-407B-8775-F10A1685D9EB}"/>
              </a:ext>
            </a:extLst>
          </p:cNvPr>
          <p:cNvSpPr>
            <a:spLocks noGrp="1"/>
          </p:cNvSpPr>
          <p:nvPr>
            <p:ph type="title"/>
          </p:nvPr>
        </p:nvSpPr>
        <p:spPr/>
        <p:txBody>
          <a:bodyPr/>
          <a:lstStyle/>
          <a:p>
            <a:r>
              <a:rPr lang="en-US"/>
              <a:t>Communication Early, Communicate Often</a:t>
            </a:r>
          </a:p>
        </p:txBody>
      </p:sp>
      <p:sp>
        <p:nvSpPr>
          <p:cNvPr id="3" name="Content Placeholder 2">
            <a:extLst>
              <a:ext uri="{FF2B5EF4-FFF2-40B4-BE49-F238E27FC236}">
                <a16:creationId xmlns:a16="http://schemas.microsoft.com/office/drawing/2014/main" id="{31AF3350-442D-4A9C-9B34-26738C50DA41}"/>
              </a:ext>
            </a:extLst>
          </p:cNvPr>
          <p:cNvSpPr>
            <a:spLocks noGrp="1"/>
          </p:cNvSpPr>
          <p:nvPr>
            <p:ph sz="half" idx="1"/>
          </p:nvPr>
        </p:nvSpPr>
        <p:spPr>
          <a:xfrm>
            <a:off x="838200" y="1594624"/>
            <a:ext cx="7315200" cy="4958576"/>
          </a:xfrm>
        </p:spPr>
        <p:txBody>
          <a:bodyPr>
            <a:normAutofit fontScale="55000" lnSpcReduction="20000"/>
          </a:bodyPr>
          <a:lstStyle/>
          <a:p>
            <a:pPr marL="0" indent="0">
              <a:lnSpc>
                <a:spcPct val="120000"/>
              </a:lnSpc>
              <a:spcBef>
                <a:spcPts val="600"/>
              </a:spcBef>
              <a:spcAft>
                <a:spcPts val="600"/>
              </a:spcAft>
              <a:buClr>
                <a:schemeClr val="bg1"/>
              </a:buClr>
              <a:buNone/>
            </a:pPr>
            <a:r>
              <a:rPr lang="en-US" sz="4000" b="1"/>
              <a:t>Placement Professional expectations:</a:t>
            </a:r>
          </a:p>
          <a:p>
            <a:pPr>
              <a:lnSpc>
                <a:spcPct val="120000"/>
              </a:lnSpc>
              <a:spcBef>
                <a:spcPts val="600"/>
              </a:spcBef>
              <a:spcAft>
                <a:spcPts val="600"/>
              </a:spcAft>
              <a:buClr>
                <a:schemeClr val="bg1"/>
              </a:buClr>
              <a:buFont typeface="Wingdings" panose="05000000000000000000" pitchFamily="2" charset="2"/>
              <a:buChar char="§"/>
            </a:pPr>
            <a:r>
              <a:rPr lang="en-US" sz="3600"/>
              <a:t>At least weekly communication attempts with Job Seeker</a:t>
            </a:r>
          </a:p>
          <a:p>
            <a:pPr>
              <a:lnSpc>
                <a:spcPct val="120000"/>
              </a:lnSpc>
              <a:spcBef>
                <a:spcPts val="600"/>
              </a:spcBef>
              <a:spcAft>
                <a:spcPts val="600"/>
              </a:spcAft>
              <a:buClr>
                <a:schemeClr val="bg1"/>
              </a:buClr>
              <a:buFont typeface="Wingdings" panose="05000000000000000000" pitchFamily="2" charset="2"/>
              <a:buChar char="§"/>
            </a:pPr>
            <a:r>
              <a:rPr lang="en-US" sz="3600"/>
              <a:t>Send completed resume to  VRS </a:t>
            </a:r>
          </a:p>
          <a:p>
            <a:pPr>
              <a:lnSpc>
                <a:spcPct val="120000"/>
              </a:lnSpc>
              <a:spcBef>
                <a:spcPts val="600"/>
              </a:spcBef>
              <a:spcAft>
                <a:spcPts val="600"/>
              </a:spcAft>
              <a:buClr>
                <a:schemeClr val="bg1"/>
              </a:buClr>
              <a:buFont typeface="Wingdings" panose="05000000000000000000" pitchFamily="2" charset="2"/>
              <a:buChar char="§"/>
            </a:pPr>
            <a:r>
              <a:rPr lang="en-US" sz="3600"/>
              <a:t>Monthly Progress Report </a:t>
            </a:r>
          </a:p>
          <a:p>
            <a:pPr marL="0" indent="0">
              <a:lnSpc>
                <a:spcPct val="120000"/>
              </a:lnSpc>
              <a:spcBef>
                <a:spcPts val="600"/>
              </a:spcBef>
              <a:spcAft>
                <a:spcPts val="600"/>
              </a:spcAft>
              <a:buClr>
                <a:schemeClr val="bg1"/>
              </a:buClr>
              <a:buNone/>
            </a:pPr>
            <a:br>
              <a:rPr lang="en-US" sz="4200"/>
            </a:br>
            <a:r>
              <a:rPr lang="en-US" sz="4000" b="1"/>
              <a:t>VRS expectations:</a:t>
            </a:r>
          </a:p>
          <a:p>
            <a:pPr>
              <a:lnSpc>
                <a:spcPct val="120000"/>
              </a:lnSpc>
              <a:spcBef>
                <a:spcPts val="600"/>
              </a:spcBef>
              <a:spcAft>
                <a:spcPts val="600"/>
              </a:spcAft>
              <a:buClr>
                <a:schemeClr val="bg1"/>
              </a:buClr>
            </a:pPr>
            <a:r>
              <a:rPr lang="en-US" sz="3600"/>
              <a:t>Keeps Waiver Case Manager updated</a:t>
            </a:r>
          </a:p>
          <a:p>
            <a:pPr marL="0" indent="0">
              <a:lnSpc>
                <a:spcPct val="120000"/>
              </a:lnSpc>
              <a:spcBef>
                <a:spcPts val="600"/>
              </a:spcBef>
              <a:spcAft>
                <a:spcPts val="600"/>
              </a:spcAft>
              <a:buNone/>
            </a:pPr>
            <a:endParaRPr lang="en-US" sz="2200"/>
          </a:p>
          <a:p>
            <a:pPr marL="0" indent="0">
              <a:lnSpc>
                <a:spcPct val="120000"/>
              </a:lnSpc>
              <a:spcBef>
                <a:spcPts val="600"/>
              </a:spcBef>
              <a:spcAft>
                <a:spcPts val="600"/>
              </a:spcAft>
              <a:buNone/>
            </a:pPr>
            <a:r>
              <a:rPr lang="en-US" sz="4000" b="1"/>
              <a:t>All team members:</a:t>
            </a:r>
          </a:p>
          <a:p>
            <a:pPr>
              <a:lnSpc>
                <a:spcPct val="120000"/>
              </a:lnSpc>
              <a:spcBef>
                <a:spcPts val="600"/>
              </a:spcBef>
              <a:spcAft>
                <a:spcPts val="600"/>
              </a:spcAft>
            </a:pPr>
            <a:r>
              <a:rPr lang="en-US" sz="3600"/>
              <a:t>Assist the Job Seeker to upload documents into their Vault account </a:t>
            </a:r>
          </a:p>
          <a:p>
            <a:endParaRPr lang="en-US"/>
          </a:p>
        </p:txBody>
      </p:sp>
      <p:sp>
        <p:nvSpPr>
          <p:cNvPr id="5" name="Footer Placeholder 4">
            <a:extLst>
              <a:ext uri="{FF2B5EF4-FFF2-40B4-BE49-F238E27FC236}">
                <a16:creationId xmlns:a16="http://schemas.microsoft.com/office/drawing/2014/main" id="{F9443238-5633-432E-B084-BF219E6D1993}"/>
              </a:ext>
            </a:extLst>
          </p:cNvPr>
          <p:cNvSpPr>
            <a:spLocks noGrp="1"/>
          </p:cNvSpPr>
          <p:nvPr>
            <p:ph type="ftr" sz="quarter" idx="3"/>
          </p:nvPr>
        </p:nvSpPr>
        <p:spPr/>
        <p:txBody>
          <a:bodyPr/>
          <a:lstStyle/>
          <a:p>
            <a:r>
              <a:rPr lang="en-US"/>
              <a:t>mn.gov/deed/vrs</a:t>
            </a:r>
          </a:p>
        </p:txBody>
      </p:sp>
      <p:pic>
        <p:nvPicPr>
          <p:cNvPr id="6" name="Picture 5" descr="Engineers with digital tablet and blueprints in a factory">
            <a:extLst>
              <a:ext uri="{FF2B5EF4-FFF2-40B4-BE49-F238E27FC236}">
                <a16:creationId xmlns:a16="http://schemas.microsoft.com/office/drawing/2014/main" id="{E5133AF9-F53B-42C0-8CE2-1C95EBCA6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475714"/>
            <a:ext cx="4499758" cy="2999545"/>
          </a:xfrm>
          <a:prstGeom prst="rect">
            <a:avLst/>
          </a:prstGeom>
        </p:spPr>
      </p:pic>
    </p:spTree>
    <p:extLst>
      <p:ext uri="{BB962C8B-B14F-4D97-AF65-F5344CB8AC3E}">
        <p14:creationId xmlns:p14="http://schemas.microsoft.com/office/powerpoint/2010/main" val="2070741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9A8A-FBD6-473A-8BC2-2021DBBADF75}"/>
              </a:ext>
            </a:extLst>
          </p:cNvPr>
          <p:cNvSpPr>
            <a:spLocks noGrp="1"/>
          </p:cNvSpPr>
          <p:nvPr>
            <p:ph type="title"/>
          </p:nvPr>
        </p:nvSpPr>
        <p:spPr/>
        <p:txBody>
          <a:bodyPr>
            <a:normAutofit/>
          </a:bodyPr>
          <a:lstStyle/>
          <a:p>
            <a:r>
              <a:rPr lang="en-US"/>
              <a:t>Monthly Progress Reports for E1 PBA</a:t>
            </a:r>
          </a:p>
        </p:txBody>
      </p:sp>
      <p:sp>
        <p:nvSpPr>
          <p:cNvPr id="3" name="Content Placeholder 2">
            <a:extLst>
              <a:ext uri="{FF2B5EF4-FFF2-40B4-BE49-F238E27FC236}">
                <a16:creationId xmlns:a16="http://schemas.microsoft.com/office/drawing/2014/main" id="{F8E0B809-1969-431A-9DA1-EA4D966FDC52}"/>
              </a:ext>
            </a:extLst>
          </p:cNvPr>
          <p:cNvSpPr>
            <a:spLocks noGrp="1"/>
          </p:cNvSpPr>
          <p:nvPr>
            <p:ph sz="half" idx="1"/>
          </p:nvPr>
        </p:nvSpPr>
        <p:spPr>
          <a:xfrm>
            <a:off x="4496338" y="1610498"/>
            <a:ext cx="7390862" cy="5110976"/>
          </a:xfrm>
        </p:spPr>
        <p:txBody>
          <a:bodyPr>
            <a:normAutofit/>
          </a:bodyPr>
          <a:lstStyle/>
          <a:p>
            <a:pPr marL="285750" indent="-285750" fontAlgn="base"/>
            <a:r>
              <a:rPr lang="en-US" sz="2000"/>
              <a:t>Required -  Placement Professional submits every month until the case closed​</a:t>
            </a:r>
          </a:p>
          <a:p>
            <a:pPr marL="285750" indent="-285750" fontAlgn="base"/>
            <a:r>
              <a:rPr lang="en-US" sz="2000"/>
              <a:t>This report will also be used for Milestone #2 Employment First Shift details and Milestone #3, Successful Placement Closure details </a:t>
            </a:r>
          </a:p>
          <a:p>
            <a:pPr marL="285750" indent="-285750" fontAlgn="base"/>
            <a:r>
              <a:rPr lang="en-US" sz="2000">
                <a:ea typeface="+mn-lt"/>
                <a:cs typeface="+mn-lt"/>
              </a:rPr>
              <a:t>This reports meets RSA required employment details</a:t>
            </a:r>
          </a:p>
          <a:p>
            <a:pPr marL="285750" indent="-285750"/>
            <a:r>
              <a:rPr lang="en-US" sz="2000">
                <a:ea typeface="+mn-lt"/>
                <a:cs typeface="+mn-lt"/>
              </a:rPr>
              <a:t>Everyone uses the same report – for uniform/consistent information</a:t>
            </a:r>
            <a:endParaRPr lang="en-US" sz="2000"/>
          </a:p>
          <a:p>
            <a:pPr marL="285750" indent="-285750" fontAlgn="base"/>
            <a:r>
              <a:rPr lang="en-US" sz="2000"/>
              <a:t>Submitted within 10 days following the end of each month​</a:t>
            </a:r>
            <a:endParaRPr lang="en-US" sz="2000">
              <a:cs typeface="Calibri" panose="020F0502020204030204"/>
            </a:endParaRPr>
          </a:p>
          <a:p>
            <a:pPr marL="285750" indent="-285750" fontAlgn="base"/>
            <a:r>
              <a:rPr lang="en-US" sz="2000"/>
              <a:t>This is not intended to stop “communication” we want to stay in touch</a:t>
            </a:r>
          </a:p>
          <a:p>
            <a:endParaRPr lang="en-US"/>
          </a:p>
        </p:txBody>
      </p:sp>
      <p:sp>
        <p:nvSpPr>
          <p:cNvPr id="5" name="Footer Placeholder 4">
            <a:extLst>
              <a:ext uri="{FF2B5EF4-FFF2-40B4-BE49-F238E27FC236}">
                <a16:creationId xmlns:a16="http://schemas.microsoft.com/office/drawing/2014/main" id="{1DABE772-9542-488A-9E7A-C8620FB9E5CD}"/>
              </a:ext>
            </a:extLst>
          </p:cNvPr>
          <p:cNvSpPr>
            <a:spLocks noGrp="1"/>
          </p:cNvSpPr>
          <p:nvPr>
            <p:ph type="ftr" sz="quarter" idx="3"/>
          </p:nvPr>
        </p:nvSpPr>
        <p:spPr/>
        <p:txBody>
          <a:bodyPr/>
          <a:lstStyle/>
          <a:p>
            <a:r>
              <a:rPr lang="en-US"/>
              <a:t>mn.gov/deed/vrs</a:t>
            </a:r>
          </a:p>
        </p:txBody>
      </p:sp>
      <p:pic>
        <p:nvPicPr>
          <p:cNvPr id="8" name="Picture 7" descr="graphic monthly report">
            <a:extLst>
              <a:ext uri="{FF2B5EF4-FFF2-40B4-BE49-F238E27FC236}">
                <a16:creationId xmlns:a16="http://schemas.microsoft.com/office/drawing/2014/main" id="{03054E8A-E465-40AF-802D-64D60C5807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749783"/>
            <a:ext cx="4496338" cy="4832405"/>
          </a:xfrm>
          <a:prstGeom prst="rect">
            <a:avLst/>
          </a:prstGeom>
        </p:spPr>
      </p:pic>
    </p:spTree>
    <p:extLst>
      <p:ext uri="{BB962C8B-B14F-4D97-AF65-F5344CB8AC3E}">
        <p14:creationId xmlns:p14="http://schemas.microsoft.com/office/powerpoint/2010/main" val="945333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8AB3-D3CD-4F1B-9EEC-1FCFF5D91A30}"/>
              </a:ext>
            </a:extLst>
          </p:cNvPr>
          <p:cNvSpPr>
            <a:spLocks noGrp="1"/>
          </p:cNvSpPr>
          <p:nvPr>
            <p:ph type="title"/>
          </p:nvPr>
        </p:nvSpPr>
        <p:spPr>
          <a:xfrm>
            <a:off x="1166446" y="148069"/>
            <a:ext cx="10515600" cy="914400"/>
          </a:xfrm>
        </p:spPr>
        <p:txBody>
          <a:bodyPr/>
          <a:lstStyle/>
          <a:p>
            <a:r>
              <a:rPr lang="en-US">
                <a:solidFill>
                  <a:srgbClr val="FFFFFF"/>
                </a:solidFill>
              </a:rPr>
              <a:t>What does Job Search look like with an E1 PBA?</a:t>
            </a:r>
            <a:endParaRPr lang="en-US"/>
          </a:p>
        </p:txBody>
      </p:sp>
      <p:sp>
        <p:nvSpPr>
          <p:cNvPr id="4" name="Footer Placeholder 3">
            <a:extLst>
              <a:ext uri="{FF2B5EF4-FFF2-40B4-BE49-F238E27FC236}">
                <a16:creationId xmlns:a16="http://schemas.microsoft.com/office/drawing/2014/main" id="{AF6F1BA3-5BCA-4DF8-9642-967BAEC8D902}"/>
              </a:ext>
            </a:extLst>
          </p:cNvPr>
          <p:cNvSpPr>
            <a:spLocks noGrp="1"/>
          </p:cNvSpPr>
          <p:nvPr>
            <p:ph type="ftr" sz="quarter" idx="3"/>
          </p:nvPr>
        </p:nvSpPr>
        <p:spPr/>
        <p:txBody>
          <a:bodyPr/>
          <a:lstStyle/>
          <a:p>
            <a:r>
              <a:rPr lang="en-US"/>
              <a:t>mn.gov/deed/vrs</a:t>
            </a:r>
          </a:p>
        </p:txBody>
      </p:sp>
      <p:pic>
        <p:nvPicPr>
          <p:cNvPr id="8" name="Picture 7" descr="graphic emoji shrugging shoulders&#10;">
            <a:extLst>
              <a:ext uri="{FF2B5EF4-FFF2-40B4-BE49-F238E27FC236}">
                <a16:creationId xmlns:a16="http://schemas.microsoft.com/office/drawing/2014/main" id="{37FD72E9-D8F1-4598-9FB5-782FC0BE77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0" y="1795055"/>
            <a:ext cx="3886200" cy="3886200"/>
          </a:xfrm>
          <a:prstGeom prst="rect">
            <a:avLst/>
          </a:prstGeom>
        </p:spPr>
      </p:pic>
      <p:pic>
        <p:nvPicPr>
          <p:cNvPr id="10" name="Picture 9" descr="text saying, &quot;it depends&quot;">
            <a:extLst>
              <a:ext uri="{FF2B5EF4-FFF2-40B4-BE49-F238E27FC236}">
                <a16:creationId xmlns:a16="http://schemas.microsoft.com/office/drawing/2014/main" id="{CF27AD62-59BD-4F05-9E50-0A214BD460E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95848" y="2590800"/>
            <a:ext cx="4600752" cy="2300376"/>
          </a:xfrm>
          <a:prstGeom prst="rect">
            <a:avLst/>
          </a:prstGeom>
        </p:spPr>
      </p:pic>
    </p:spTree>
    <p:extLst>
      <p:ext uri="{BB962C8B-B14F-4D97-AF65-F5344CB8AC3E}">
        <p14:creationId xmlns:p14="http://schemas.microsoft.com/office/powerpoint/2010/main" val="8230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anim calcmode="lin" valueType="num">
                                      <p:cBhvr>
                                        <p:cTn id="26" dur="2000" fill="hold"/>
                                        <p:tgtEl>
                                          <p:spTgt spid="10"/>
                                        </p:tgtEl>
                                        <p:attrNameLst>
                                          <p:attrName>ppt_w</p:attrName>
                                        </p:attrNameLst>
                                      </p:cBhvr>
                                      <p:tavLst>
                                        <p:tav tm="0" fmla="#ppt_w*sin(2.5*pi*$)">
                                          <p:val>
                                            <p:fltVal val="0"/>
                                          </p:val>
                                        </p:tav>
                                        <p:tav tm="100000">
                                          <p:val>
                                            <p:fltVal val="1"/>
                                          </p:val>
                                        </p:tav>
                                      </p:tavLst>
                                    </p:anim>
                                    <p:anim calcmode="lin" valueType="num">
                                      <p:cBhvr>
                                        <p:cTn id="2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E1 PBA 60-Day Check-In</a:t>
            </a:r>
          </a:p>
        </p:txBody>
      </p:sp>
      <p:sp>
        <p:nvSpPr>
          <p:cNvPr id="5" name="Content Placeholder 4"/>
          <p:cNvSpPr>
            <a:spLocks noGrp="1"/>
          </p:cNvSpPr>
          <p:nvPr>
            <p:ph idx="1"/>
          </p:nvPr>
        </p:nvSpPr>
        <p:spPr/>
        <p:txBody>
          <a:bodyPr>
            <a:normAutofit fontScale="55000" lnSpcReduction="20000"/>
          </a:bodyPr>
          <a:lstStyle/>
          <a:p>
            <a:pPr marL="0" indent="0">
              <a:buNone/>
            </a:pPr>
            <a:r>
              <a:rPr lang="en-US" sz="4000"/>
              <a:t>All core team members meet “live” every 60 days until job seeker has obtained employment and worked their first shift to:	</a:t>
            </a:r>
          </a:p>
          <a:p>
            <a:r>
              <a:rPr lang="en-US" sz="3600"/>
              <a:t>Review progress</a:t>
            </a:r>
          </a:p>
          <a:p>
            <a:r>
              <a:rPr lang="en-US" sz="3600"/>
              <a:t>Identify and address barriers</a:t>
            </a:r>
          </a:p>
          <a:p>
            <a:r>
              <a:rPr lang="en-US" sz="3600"/>
              <a:t>Amend Employment or Placement Plan as needed</a:t>
            </a:r>
          </a:p>
          <a:p>
            <a:r>
              <a:rPr lang="en-US" sz="3600"/>
              <a:t>Implement new strategies</a:t>
            </a:r>
          </a:p>
          <a:p>
            <a:r>
              <a:rPr lang="en-US" sz="3600"/>
              <a:t>Agreement that Placement and Follow Up services will continue </a:t>
            </a:r>
          </a:p>
          <a:p>
            <a:pPr lvl="1"/>
            <a:r>
              <a:rPr lang="en-US" sz="3600"/>
              <a:t>If yes, before meeting concludes, schedule the next 60-day meeting</a:t>
            </a:r>
          </a:p>
          <a:p>
            <a:r>
              <a:rPr lang="en-US" sz="3600" b="1"/>
              <a:t>VRS counselor updates Waiver Case Manager</a:t>
            </a:r>
          </a:p>
          <a:p>
            <a:endParaRPr lang="en-US"/>
          </a:p>
        </p:txBody>
      </p:sp>
      <p:pic>
        <p:nvPicPr>
          <p:cNvPr id="6" name="Picture 5" descr="photo people working together">
            <a:extLst>
              <a:ext uri="{FF2B5EF4-FFF2-40B4-BE49-F238E27FC236}">
                <a16:creationId xmlns:a16="http://schemas.microsoft.com/office/drawing/2014/main" id="{1DA327D1-0CFE-4202-B9EA-EC67E2B8BB24}"/>
              </a:ext>
            </a:extLst>
          </p:cNvPr>
          <p:cNvPicPr>
            <a:picLocks noChangeAspect="1"/>
          </p:cNvPicPr>
          <p:nvPr/>
        </p:nvPicPr>
        <p:blipFill>
          <a:blip r:embed="rId3"/>
          <a:stretch>
            <a:fillRect/>
          </a:stretch>
        </p:blipFill>
        <p:spPr>
          <a:xfrm>
            <a:off x="8066002" y="2514599"/>
            <a:ext cx="3592598" cy="2414663"/>
          </a:xfrm>
          <a:prstGeom prst="rect">
            <a:avLst/>
          </a:prstGeom>
        </p:spPr>
      </p:pic>
    </p:spTree>
    <p:extLst>
      <p:ext uri="{BB962C8B-B14F-4D97-AF65-F5344CB8AC3E}">
        <p14:creationId xmlns:p14="http://schemas.microsoft.com/office/powerpoint/2010/main" val="243612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24386-A8DE-4357-81D5-CCE7A72E7256}"/>
              </a:ext>
            </a:extLst>
          </p:cNvPr>
          <p:cNvSpPr>
            <a:spLocks noGrp="1"/>
          </p:cNvSpPr>
          <p:nvPr>
            <p:ph type="ctrTitle"/>
          </p:nvPr>
        </p:nvSpPr>
        <p:spPr/>
        <p:txBody>
          <a:bodyPr/>
          <a:lstStyle/>
          <a:p>
            <a:r>
              <a:rPr lang="en-US"/>
              <a:t>Placement and Follow Up Services Overview</a:t>
            </a:r>
          </a:p>
        </p:txBody>
      </p:sp>
      <p:pic>
        <p:nvPicPr>
          <p:cNvPr id="7" name="Picture Placeholder 6" descr="pink flower&#10;">
            <a:extLst>
              <a:ext uri="{FF2B5EF4-FFF2-40B4-BE49-F238E27FC236}">
                <a16:creationId xmlns:a16="http://schemas.microsoft.com/office/drawing/2014/main" id="{1E7000E2-761E-433B-9055-C8257170853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5859" b="35859"/>
          <a:stretch>
            <a:fillRect/>
          </a:stretch>
        </p:blipFill>
        <p:spPr/>
      </p:pic>
      <p:sp>
        <p:nvSpPr>
          <p:cNvPr id="5" name="Footer Placeholder 4" hidden="1">
            <a:extLst>
              <a:ext uri="{FF2B5EF4-FFF2-40B4-BE49-F238E27FC236}">
                <a16:creationId xmlns:a16="http://schemas.microsoft.com/office/drawing/2014/main" id="{9EB536C8-BDD3-4EA0-8111-EE2C23DD318E}"/>
              </a:ext>
            </a:extLst>
          </p:cNvPr>
          <p:cNvSpPr>
            <a:spLocks noGrp="1"/>
          </p:cNvSpPr>
          <p:nvPr>
            <p:ph type="ftr" sz="quarter" idx="3"/>
          </p:nvPr>
        </p:nvSpPr>
        <p:spPr/>
        <p:txBody>
          <a:bodyPr/>
          <a:lstStyle/>
          <a:p>
            <a:r>
              <a:rPr lang="en-US"/>
              <a:t>mn.gov/deed/vrs</a:t>
            </a:r>
          </a:p>
        </p:txBody>
      </p:sp>
      <p:sp>
        <p:nvSpPr>
          <p:cNvPr id="8" name="TextBox 7" hidden="1">
            <a:extLst>
              <a:ext uri="{FF2B5EF4-FFF2-40B4-BE49-F238E27FC236}">
                <a16:creationId xmlns:a16="http://schemas.microsoft.com/office/drawing/2014/main" id="{475711DC-EE33-4719-A563-FF185D9D9B7D}"/>
              </a:ext>
            </a:extLst>
          </p:cNvPr>
          <p:cNvSpPr txBox="1"/>
          <p:nvPr/>
        </p:nvSpPr>
        <p:spPr>
          <a:xfrm>
            <a:off x="0" y="4087813"/>
            <a:ext cx="12192000" cy="230832"/>
          </a:xfrm>
          <a:prstGeom prst="rect">
            <a:avLst/>
          </a:prstGeom>
          <a:noFill/>
        </p:spPr>
        <p:txBody>
          <a:bodyPr wrap="square" rtlCol="0">
            <a:spAutoFit/>
          </a:bodyPr>
          <a:lstStyle/>
          <a:p>
            <a:r>
              <a:rPr lang="en-US" sz="900">
                <a:hlinkClick r:id="rId4" tooltip="https://www.bundabergnow.com/2019/03/05/volunteer-flower-pickers-needed/"/>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473546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5BAB-D859-4247-89D4-25CA7F97F186}"/>
              </a:ext>
            </a:extLst>
          </p:cNvPr>
          <p:cNvSpPr>
            <a:spLocks noGrp="1"/>
          </p:cNvSpPr>
          <p:nvPr>
            <p:ph type="title"/>
          </p:nvPr>
        </p:nvSpPr>
        <p:spPr>
          <a:xfrm>
            <a:off x="1553322" y="74529"/>
            <a:ext cx="10264697" cy="1212102"/>
          </a:xfrm>
        </p:spPr>
        <p:txBody>
          <a:bodyPr>
            <a:normAutofit/>
          </a:bodyPr>
          <a:lstStyle/>
          <a:p>
            <a:r>
              <a:rPr lang="en-US">
                <a:solidFill>
                  <a:srgbClr val="FFFFFF"/>
                </a:solidFill>
                <a:cs typeface="Calibri Light"/>
              </a:rPr>
              <a:t>E1 Milestone 120 Days of Service</a:t>
            </a:r>
            <a:endParaRPr lang="en-US">
              <a:solidFill>
                <a:srgbClr val="FFFFFF"/>
              </a:solidFill>
            </a:endParaRPr>
          </a:p>
        </p:txBody>
      </p:sp>
      <p:sp>
        <p:nvSpPr>
          <p:cNvPr id="3" name="Content Placeholder 2">
            <a:extLst>
              <a:ext uri="{FF2B5EF4-FFF2-40B4-BE49-F238E27FC236}">
                <a16:creationId xmlns:a16="http://schemas.microsoft.com/office/drawing/2014/main" id="{FC3081E3-A1B6-43DD-A390-32EA6544AF5D}"/>
              </a:ext>
            </a:extLst>
          </p:cNvPr>
          <p:cNvSpPr>
            <a:spLocks noGrp="1"/>
          </p:cNvSpPr>
          <p:nvPr>
            <p:ph idx="1"/>
          </p:nvPr>
        </p:nvSpPr>
        <p:spPr>
          <a:xfrm>
            <a:off x="533401" y="1466102"/>
            <a:ext cx="8382000" cy="5137898"/>
          </a:xfrm>
        </p:spPr>
        <p:txBody>
          <a:bodyPr anchor="ctr">
            <a:normAutofit fontScale="55000" lnSpcReduction="20000"/>
          </a:bodyPr>
          <a:lstStyle/>
          <a:p>
            <a:pPr marL="0" indent="0" fontAlgn="base">
              <a:buNone/>
            </a:pPr>
            <a:r>
              <a:rPr lang="en-US" sz="4000" b="1"/>
              <a:t>Milestone E1:</a:t>
            </a:r>
            <a:r>
              <a:rPr lang="en-US" sz="4000"/>
              <a:t>​</a:t>
            </a:r>
          </a:p>
          <a:p>
            <a:pPr fontAlgn="base"/>
            <a:r>
              <a:rPr lang="en-US" sz="3600"/>
              <a:t>Only for individuals with Medicaid waivers​</a:t>
            </a:r>
          </a:p>
          <a:p>
            <a:pPr fontAlgn="base"/>
            <a:r>
              <a:rPr lang="en-US" sz="3600"/>
              <a:t>Paid at 120-days of service​</a:t>
            </a:r>
          </a:p>
          <a:p>
            <a:pPr fontAlgn="base"/>
            <a:r>
              <a:rPr lang="en-US" sz="3600"/>
              <a:t>This could be during active job/search placement services OR​</a:t>
            </a:r>
          </a:p>
          <a:p>
            <a:pPr fontAlgn="base"/>
            <a:r>
              <a:rPr lang="en-US" sz="3600"/>
              <a:t>Could be follow up services once a competitive integrated job is secured​</a:t>
            </a:r>
          </a:p>
          <a:p>
            <a:pPr fontAlgn="base"/>
            <a:endParaRPr lang="en-US" sz="2200"/>
          </a:p>
          <a:p>
            <a:pPr marL="0" indent="0" fontAlgn="base">
              <a:buNone/>
            </a:pPr>
            <a:r>
              <a:rPr lang="en-US" sz="4000" b="1"/>
              <a:t>For Milestone E1 Payment: </a:t>
            </a:r>
            <a:r>
              <a:rPr lang="en-US" sz="4000"/>
              <a:t>​</a:t>
            </a:r>
          </a:p>
          <a:p>
            <a:pPr fontAlgn="base"/>
            <a:r>
              <a:rPr lang="en-US" sz="3600"/>
              <a:t>All four (4) Monthly Progress reports (since Placement Plan)​</a:t>
            </a:r>
          </a:p>
          <a:p>
            <a:pPr fontAlgn="base"/>
            <a:r>
              <a:rPr lang="en-US" sz="3600"/>
              <a:t>A record of the 60-day meetings AND ​</a:t>
            </a:r>
          </a:p>
          <a:p>
            <a:pPr fontAlgn="base"/>
            <a:r>
              <a:rPr lang="en-US" sz="3600"/>
              <a:t>Invoice from provider​</a:t>
            </a:r>
          </a:p>
          <a:p>
            <a:endParaRPr lang="en-US" sz="1700"/>
          </a:p>
        </p:txBody>
      </p:sp>
      <p:pic>
        <p:nvPicPr>
          <p:cNvPr id="11" name="Picture 10" descr="sticker that says new">
            <a:extLst>
              <a:ext uri="{FF2B5EF4-FFF2-40B4-BE49-F238E27FC236}">
                <a16:creationId xmlns:a16="http://schemas.microsoft.com/office/drawing/2014/main" id="{91796231-94B1-43F0-A267-DFD59A6A074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04" r="1447" b="-3"/>
          <a:stretch/>
        </p:blipFill>
        <p:spPr>
          <a:xfrm>
            <a:off x="8702559" y="2498732"/>
            <a:ext cx="2956041" cy="3072637"/>
          </a:xfrm>
          <a:prstGeom prst="rect">
            <a:avLst/>
          </a:prstGeom>
        </p:spPr>
      </p:pic>
    </p:spTree>
    <p:extLst>
      <p:ext uri="{BB962C8B-B14F-4D97-AF65-F5344CB8AC3E}">
        <p14:creationId xmlns:p14="http://schemas.microsoft.com/office/powerpoint/2010/main" val="294557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C643-E90C-45C3-876A-59B90BD57664}"/>
              </a:ext>
            </a:extLst>
          </p:cNvPr>
          <p:cNvSpPr>
            <a:spLocks noGrp="1"/>
          </p:cNvSpPr>
          <p:nvPr>
            <p:ph type="title"/>
          </p:nvPr>
        </p:nvSpPr>
        <p:spPr>
          <a:xfrm>
            <a:off x="621323" y="228600"/>
            <a:ext cx="11210925" cy="744836"/>
          </a:xfrm>
        </p:spPr>
        <p:txBody>
          <a:bodyPr vert="horz" lIns="91440" tIns="45720" rIns="91440" bIns="45720" rtlCol="0" anchor="ctr">
            <a:normAutofit/>
          </a:bodyPr>
          <a:lstStyle/>
          <a:p>
            <a:r>
              <a:rPr lang="en-US" sz="3600"/>
              <a:t>A Job Offer!</a:t>
            </a:r>
          </a:p>
        </p:txBody>
      </p:sp>
      <p:pic>
        <p:nvPicPr>
          <p:cNvPr id="6" name="Picture 5" descr="Two people giving a high five">
            <a:extLst>
              <a:ext uri="{FF2B5EF4-FFF2-40B4-BE49-F238E27FC236}">
                <a16:creationId xmlns:a16="http://schemas.microsoft.com/office/drawing/2014/main" id="{3D3B471D-31E7-4761-A3EA-F4E59FF1D44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19200" y="1524000"/>
            <a:ext cx="9753600" cy="4876800"/>
          </a:xfrm>
          <a:prstGeom prst="rect">
            <a:avLst/>
          </a:prstGeom>
        </p:spPr>
      </p:pic>
    </p:spTree>
    <p:extLst>
      <p:ext uri="{BB962C8B-B14F-4D97-AF65-F5344CB8AC3E}">
        <p14:creationId xmlns:p14="http://schemas.microsoft.com/office/powerpoint/2010/main" val="368351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Post-Job Offer, Pre-Job Start E1 PBA</a:t>
            </a:r>
          </a:p>
        </p:txBody>
      </p:sp>
      <p:sp>
        <p:nvSpPr>
          <p:cNvPr id="5" name="Content Placeholder 4"/>
          <p:cNvSpPr>
            <a:spLocks noGrp="1"/>
          </p:cNvSpPr>
          <p:nvPr>
            <p:ph idx="1"/>
          </p:nvPr>
        </p:nvSpPr>
        <p:spPr/>
        <p:txBody>
          <a:bodyPr>
            <a:normAutofit lnSpcReduction="10000"/>
          </a:bodyPr>
          <a:lstStyle/>
          <a:p>
            <a:pPr marL="0" indent="0">
              <a:buNone/>
            </a:pPr>
            <a:r>
              <a:rPr lang="en-US" sz="2200"/>
              <a:t>Things to think of just prior to job start:</a:t>
            </a:r>
          </a:p>
          <a:p>
            <a:pPr lvl="1"/>
            <a:r>
              <a:rPr lang="en-US" sz="2000"/>
              <a:t>Supports on the job</a:t>
            </a:r>
          </a:p>
          <a:p>
            <a:pPr lvl="1"/>
            <a:r>
              <a:rPr lang="en-US" sz="2000"/>
              <a:t>Work clothes</a:t>
            </a:r>
          </a:p>
          <a:p>
            <a:pPr lvl="1"/>
            <a:r>
              <a:rPr lang="en-US" sz="2000"/>
              <a:t>Accommodations</a:t>
            </a:r>
          </a:p>
          <a:p>
            <a:pPr lvl="1"/>
            <a:r>
              <a:rPr lang="en-US" sz="2000"/>
              <a:t>Assistive Technology</a:t>
            </a:r>
          </a:p>
          <a:p>
            <a:pPr lvl="1"/>
            <a:r>
              <a:rPr lang="en-US" sz="2000"/>
              <a:t>Transportation specific to job location</a:t>
            </a:r>
          </a:p>
          <a:p>
            <a:pPr lvl="1"/>
            <a:r>
              <a:rPr lang="en-US" sz="2000"/>
              <a:t>Scheduling conflicts</a:t>
            </a:r>
          </a:p>
          <a:p>
            <a:pPr lvl="1"/>
            <a:r>
              <a:rPr lang="en-US" sz="2000"/>
              <a:t>Potential job coaching needs</a:t>
            </a:r>
          </a:p>
          <a:p>
            <a:pPr lvl="1"/>
            <a:r>
              <a:rPr lang="en-US" sz="2000" b="1"/>
              <a:t>VRS updates Waiver Case Manager to initiate long- term support funded by the waiver</a:t>
            </a:r>
          </a:p>
          <a:p>
            <a:endParaRPr lang="en-US"/>
          </a:p>
        </p:txBody>
      </p:sp>
      <p:pic>
        <p:nvPicPr>
          <p:cNvPr id="2" name="Picture 1" descr="picture of person working">
            <a:extLst>
              <a:ext uri="{FF2B5EF4-FFF2-40B4-BE49-F238E27FC236}">
                <a16:creationId xmlns:a16="http://schemas.microsoft.com/office/drawing/2014/main" id="{0527C02A-CB8B-4AB2-ADE5-13B4E266BE5B}"/>
              </a:ext>
            </a:extLst>
          </p:cNvPr>
          <p:cNvPicPr>
            <a:picLocks noChangeAspect="1"/>
          </p:cNvPicPr>
          <p:nvPr/>
        </p:nvPicPr>
        <p:blipFill>
          <a:blip r:embed="rId3"/>
          <a:stretch>
            <a:fillRect/>
          </a:stretch>
        </p:blipFill>
        <p:spPr>
          <a:xfrm>
            <a:off x="6936977" y="2209800"/>
            <a:ext cx="4416823" cy="2941672"/>
          </a:xfrm>
          <a:prstGeom prst="rect">
            <a:avLst/>
          </a:prstGeom>
        </p:spPr>
      </p:pic>
    </p:spTree>
    <p:extLst>
      <p:ext uri="{BB962C8B-B14F-4D97-AF65-F5344CB8AC3E}">
        <p14:creationId xmlns:p14="http://schemas.microsoft.com/office/powerpoint/2010/main" val="2309980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C5B1-3AA7-4D8C-A42E-F95DB79D9A0B}"/>
              </a:ext>
            </a:extLst>
          </p:cNvPr>
          <p:cNvSpPr>
            <a:spLocks noGrp="1"/>
          </p:cNvSpPr>
          <p:nvPr>
            <p:ph type="title"/>
          </p:nvPr>
        </p:nvSpPr>
        <p:spPr/>
        <p:txBody>
          <a:bodyPr/>
          <a:lstStyle/>
          <a:p>
            <a:r>
              <a:rPr lang="en-US"/>
              <a:t>90-Day Clocks</a:t>
            </a:r>
          </a:p>
        </p:txBody>
      </p:sp>
      <p:sp>
        <p:nvSpPr>
          <p:cNvPr id="3" name="Content Placeholder 2">
            <a:extLst>
              <a:ext uri="{FF2B5EF4-FFF2-40B4-BE49-F238E27FC236}">
                <a16:creationId xmlns:a16="http://schemas.microsoft.com/office/drawing/2014/main" id="{83E2771B-6D84-45DB-A921-A4BC8FCDEF2B}"/>
              </a:ext>
            </a:extLst>
          </p:cNvPr>
          <p:cNvSpPr>
            <a:spLocks noGrp="1"/>
          </p:cNvSpPr>
          <p:nvPr>
            <p:ph sz="half" idx="1"/>
          </p:nvPr>
        </p:nvSpPr>
        <p:spPr/>
        <p:txBody>
          <a:bodyPr>
            <a:normAutofit/>
          </a:bodyPr>
          <a:lstStyle/>
          <a:p>
            <a:pPr marL="0" indent="0">
              <a:buNone/>
            </a:pPr>
            <a:r>
              <a:rPr lang="en-US" sz="2200" b="1"/>
              <a:t>Employed for 90 Days</a:t>
            </a:r>
          </a:p>
          <a:p>
            <a:pPr lvl="0"/>
            <a:r>
              <a:rPr lang="en-US" sz="2200"/>
              <a:t>Community Partner tracks this clock</a:t>
            </a:r>
          </a:p>
          <a:p>
            <a:pPr lvl="0"/>
            <a:r>
              <a:rPr lang="en-US" sz="2200"/>
              <a:t>Day one of the Employed for 90-day clock is the first day of work completed </a:t>
            </a:r>
          </a:p>
          <a:p>
            <a:r>
              <a:rPr lang="en-US" sz="2200"/>
              <a:t>This tracks the 90 days to reach a PBA Milestone 3 (90 days after first day of work)</a:t>
            </a:r>
          </a:p>
          <a:p>
            <a:r>
              <a:rPr lang="en-US" sz="2200"/>
              <a:t>Tracks Placement and Follow Up Services closure</a:t>
            </a:r>
          </a:p>
          <a:p>
            <a:endParaRPr lang="en-US"/>
          </a:p>
        </p:txBody>
      </p:sp>
      <p:sp>
        <p:nvSpPr>
          <p:cNvPr id="4" name="Content Placeholder 3">
            <a:extLst>
              <a:ext uri="{FF2B5EF4-FFF2-40B4-BE49-F238E27FC236}">
                <a16:creationId xmlns:a16="http://schemas.microsoft.com/office/drawing/2014/main" id="{F3551C39-6966-4AD8-B074-E27842A4AD11}"/>
              </a:ext>
            </a:extLst>
          </p:cNvPr>
          <p:cNvSpPr>
            <a:spLocks noGrp="1"/>
          </p:cNvSpPr>
          <p:nvPr>
            <p:ph sz="half" idx="2"/>
          </p:nvPr>
        </p:nvSpPr>
        <p:spPr>
          <a:xfrm>
            <a:off x="6172200" y="1594624"/>
            <a:ext cx="5587646" cy="4582339"/>
          </a:xfrm>
        </p:spPr>
        <p:txBody>
          <a:bodyPr>
            <a:normAutofit fontScale="62500" lnSpcReduction="20000"/>
          </a:bodyPr>
          <a:lstStyle/>
          <a:p>
            <a:pPr marL="0" indent="0">
              <a:buNone/>
            </a:pPr>
            <a:r>
              <a:rPr lang="en-US" sz="3500" b="1"/>
              <a:t>Achieved 90 Days of Employment Stability</a:t>
            </a:r>
          </a:p>
          <a:p>
            <a:pPr lvl="0"/>
            <a:r>
              <a:rPr lang="en-US" sz="3500"/>
              <a:t>VRS tracks this clock (in WF1)</a:t>
            </a:r>
          </a:p>
          <a:p>
            <a:pPr lvl="0"/>
            <a:r>
              <a:rPr lang="en-US" sz="3500"/>
              <a:t>Once Employment Stability is reached, the participant is moved to “In Employment” and this starts the  “Achieved 90 days of employment stability” </a:t>
            </a:r>
          </a:p>
          <a:p>
            <a:pPr lvl="0"/>
            <a:r>
              <a:rPr lang="en-US" sz="3500"/>
              <a:t>This could be Day one of first day worked or this could start later</a:t>
            </a:r>
          </a:p>
          <a:p>
            <a:pPr lvl="0"/>
            <a:r>
              <a:rPr lang="en-US" sz="3500"/>
              <a:t>This clock may or may not align with the “employed for 90 days” clock</a:t>
            </a:r>
          </a:p>
          <a:p>
            <a:r>
              <a:rPr lang="en-US" sz="3500"/>
              <a:t>Tracks VR outcome closure</a:t>
            </a:r>
          </a:p>
          <a:p>
            <a:pPr lvl="0"/>
            <a:endParaRPr lang="en-US" sz="3400"/>
          </a:p>
          <a:p>
            <a:endParaRPr lang="en-US"/>
          </a:p>
        </p:txBody>
      </p:sp>
      <p:sp>
        <p:nvSpPr>
          <p:cNvPr id="5" name="Footer Placeholder 4">
            <a:extLst>
              <a:ext uri="{FF2B5EF4-FFF2-40B4-BE49-F238E27FC236}">
                <a16:creationId xmlns:a16="http://schemas.microsoft.com/office/drawing/2014/main" id="{598E47F6-7CE1-47C8-94D3-789348BF98D5}"/>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365187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1000"/>
                                        <p:tgtEl>
                                          <p:spTgt spid="4">
                                            <p:txEl>
                                              <p:pRg st="0" end="0"/>
                                            </p:txEl>
                                          </p:spTgt>
                                        </p:tgtEl>
                                      </p:cBhvr>
                                    </p:animEffect>
                                    <p:anim calcmode="lin" valueType="num">
                                      <p:cBhvr>
                                        <p:cTn id="3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anim calcmode="lin" valueType="num">
                                      <p:cBhvr>
                                        <p:cTn id="4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1000"/>
                                        <p:tgtEl>
                                          <p:spTgt spid="4">
                                            <p:txEl>
                                              <p:pRg st="2" end="2"/>
                                            </p:txEl>
                                          </p:spTgt>
                                        </p:tgtEl>
                                      </p:cBhvr>
                                    </p:animEffect>
                                    <p:anim calcmode="lin" valueType="num">
                                      <p:cBhvr>
                                        <p:cTn id="4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Effect transition="in" filter="fade">
                                      <p:cBhvr>
                                        <p:cTn id="54" dur="1000"/>
                                        <p:tgtEl>
                                          <p:spTgt spid="4">
                                            <p:txEl>
                                              <p:pRg st="4" end="4"/>
                                            </p:txEl>
                                          </p:spTgt>
                                        </p:tgtEl>
                                      </p:cBhvr>
                                    </p:animEffect>
                                    <p:anim calcmode="lin" valueType="num">
                                      <p:cBhvr>
                                        <p:cTn id="5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Effect transition="in" filter="fade">
                                      <p:cBhvr>
                                        <p:cTn id="59" dur="1000"/>
                                        <p:tgtEl>
                                          <p:spTgt spid="4">
                                            <p:txEl>
                                              <p:pRg st="5" end="5"/>
                                            </p:txEl>
                                          </p:spTgt>
                                        </p:tgtEl>
                                      </p:cBhvr>
                                    </p:animEffect>
                                    <p:anim calcmode="lin" valueType="num">
                                      <p:cBhvr>
                                        <p:cTn id="6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First Paid Day of Employment</a:t>
            </a:r>
            <a:br>
              <a:rPr lang="en-US"/>
            </a:br>
            <a:r>
              <a:rPr lang="en-US"/>
              <a:t>E1 PBA Milestone 2 </a:t>
            </a:r>
          </a:p>
        </p:txBody>
      </p:sp>
      <p:sp>
        <p:nvSpPr>
          <p:cNvPr id="5" name="Content Placeholder 4"/>
          <p:cNvSpPr>
            <a:spLocks noGrp="1"/>
          </p:cNvSpPr>
          <p:nvPr>
            <p:ph idx="1"/>
          </p:nvPr>
        </p:nvSpPr>
        <p:spPr>
          <a:xfrm>
            <a:off x="571500" y="1590369"/>
            <a:ext cx="11049000" cy="5105399"/>
          </a:xfrm>
        </p:spPr>
        <p:txBody>
          <a:bodyPr>
            <a:normAutofit fontScale="92500" lnSpcReduction="10000"/>
          </a:bodyPr>
          <a:lstStyle/>
          <a:p>
            <a:pPr marL="0" indent="0">
              <a:buNone/>
            </a:pPr>
            <a:r>
              <a:rPr lang="en-US" sz="2400"/>
              <a:t>Placement Professional provides VRS Counselor with job offer information as soon as possible: </a:t>
            </a:r>
          </a:p>
          <a:p>
            <a:r>
              <a:rPr lang="en-US" sz="2200"/>
              <a:t>Must collect and record employer name and address, wage, job title, hours, start date, level of benefits, name of person giving you the information and the date the information was received</a:t>
            </a:r>
          </a:p>
          <a:p>
            <a:r>
              <a:rPr lang="en-US" sz="2200"/>
              <a:t>Monthly Progress Report completed and submitted no more than 7 days after employment start date</a:t>
            </a:r>
          </a:p>
          <a:p>
            <a:r>
              <a:rPr lang="en-US" sz="2200"/>
              <a:t>This starts Day 1 of the “Employed for 90 days” clock</a:t>
            </a:r>
          </a:p>
          <a:p>
            <a:r>
              <a:rPr lang="en-US" sz="2200"/>
              <a:t>VR enters information into WF1</a:t>
            </a:r>
          </a:p>
          <a:p>
            <a:pPr marL="0" indent="0">
              <a:buNone/>
            </a:pPr>
            <a:r>
              <a:rPr lang="en-US" sz="2400" b="1"/>
              <a:t>For Milestone 2 Payment:</a:t>
            </a:r>
          </a:p>
          <a:p>
            <a:r>
              <a:rPr lang="en-US" sz="2200"/>
              <a:t>Community Partner Placement Professional submits Monthly Progress Report with the job hire details with an invoice for the 2</a:t>
            </a:r>
            <a:r>
              <a:rPr lang="en-US" sz="2200" baseline="30000"/>
              <a:t>nd</a:t>
            </a:r>
            <a:r>
              <a:rPr lang="en-US" sz="2200"/>
              <a:t>  PBA milestone</a:t>
            </a:r>
          </a:p>
          <a:p>
            <a:r>
              <a:rPr lang="en-US" sz="2200"/>
              <a:t>All Monthly Progress Reports have been received by VR since the last milestone was paid</a:t>
            </a:r>
          </a:p>
          <a:p>
            <a:pPr marL="0" indent="0">
              <a:buNone/>
            </a:pPr>
            <a:endParaRPr lang="en-US" sz="2200"/>
          </a:p>
          <a:p>
            <a:endParaRPr lang="en-US"/>
          </a:p>
        </p:txBody>
      </p:sp>
    </p:spTree>
    <p:extLst>
      <p:ext uri="{BB962C8B-B14F-4D97-AF65-F5344CB8AC3E}">
        <p14:creationId xmlns:p14="http://schemas.microsoft.com/office/powerpoint/2010/main" val="2429525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0325-9DB5-4AB5-B3EB-2ED43F41698A}"/>
              </a:ext>
            </a:extLst>
          </p:cNvPr>
          <p:cNvSpPr>
            <a:spLocks noGrp="1"/>
          </p:cNvSpPr>
          <p:nvPr>
            <p:ph type="title"/>
          </p:nvPr>
        </p:nvSpPr>
        <p:spPr/>
        <p:txBody>
          <a:bodyPr/>
          <a:lstStyle/>
          <a:p>
            <a:r>
              <a:rPr lang="en-US"/>
              <a:t>Follow Up verses Job Coaching</a:t>
            </a:r>
          </a:p>
        </p:txBody>
      </p:sp>
      <p:sp>
        <p:nvSpPr>
          <p:cNvPr id="3" name="Content Placeholder 2">
            <a:extLst>
              <a:ext uri="{FF2B5EF4-FFF2-40B4-BE49-F238E27FC236}">
                <a16:creationId xmlns:a16="http://schemas.microsoft.com/office/drawing/2014/main" id="{2C80F1B1-62A3-464F-A5B8-0C2D32315D6C}"/>
              </a:ext>
            </a:extLst>
          </p:cNvPr>
          <p:cNvSpPr>
            <a:spLocks noGrp="1"/>
          </p:cNvSpPr>
          <p:nvPr>
            <p:ph sz="half" idx="1"/>
          </p:nvPr>
        </p:nvSpPr>
        <p:spPr>
          <a:xfrm>
            <a:off x="261394" y="1494935"/>
            <a:ext cx="5301206" cy="4582339"/>
          </a:xfrm>
        </p:spPr>
        <p:txBody>
          <a:bodyPr>
            <a:normAutofit/>
          </a:bodyPr>
          <a:lstStyle/>
          <a:p>
            <a:pPr marL="0" indent="0">
              <a:buNone/>
            </a:pPr>
            <a:r>
              <a:rPr lang="en-US" sz="2200" b="1"/>
              <a:t>Follow Up is:</a:t>
            </a:r>
          </a:p>
          <a:p>
            <a:r>
              <a:rPr lang="en-US" sz="2000"/>
              <a:t>Provided to all new employees</a:t>
            </a:r>
          </a:p>
          <a:p>
            <a:r>
              <a:rPr lang="en-US" sz="2000"/>
              <a:t>Assistance with new employee orientation, initial paperwork</a:t>
            </a:r>
          </a:p>
          <a:p>
            <a:r>
              <a:rPr lang="en-US" sz="2000"/>
              <a:t>Assist adjustment to employment</a:t>
            </a:r>
          </a:p>
          <a:p>
            <a:r>
              <a:rPr lang="en-US" sz="2000"/>
              <a:t>Getting feedback from the employer on work performance</a:t>
            </a:r>
          </a:p>
          <a:p>
            <a:r>
              <a:rPr lang="en-US" sz="2000"/>
              <a:t>Identifies services needed to maintain or advance in employment Orientation and paperwork assistance </a:t>
            </a:r>
          </a:p>
          <a:p>
            <a:endParaRPr lang="en-US"/>
          </a:p>
        </p:txBody>
      </p:sp>
      <p:sp>
        <p:nvSpPr>
          <p:cNvPr id="4" name="Content Placeholder 3">
            <a:extLst>
              <a:ext uri="{FF2B5EF4-FFF2-40B4-BE49-F238E27FC236}">
                <a16:creationId xmlns:a16="http://schemas.microsoft.com/office/drawing/2014/main" id="{E3701E03-24BE-4CD7-934A-719D6E49466F}"/>
              </a:ext>
            </a:extLst>
          </p:cNvPr>
          <p:cNvSpPr>
            <a:spLocks noGrp="1"/>
          </p:cNvSpPr>
          <p:nvPr>
            <p:ph sz="half" idx="2"/>
          </p:nvPr>
        </p:nvSpPr>
        <p:spPr>
          <a:xfrm>
            <a:off x="5867400" y="1494935"/>
            <a:ext cx="6172199" cy="5210665"/>
          </a:xfrm>
        </p:spPr>
        <p:txBody>
          <a:bodyPr>
            <a:normAutofit fontScale="25000" lnSpcReduction="20000"/>
          </a:bodyPr>
          <a:lstStyle/>
          <a:p>
            <a:pPr marL="0" indent="0">
              <a:buNone/>
            </a:pPr>
            <a:r>
              <a:rPr lang="en-US" sz="8800" b="1"/>
              <a:t>Job Coaching is:</a:t>
            </a:r>
          </a:p>
          <a:p>
            <a:r>
              <a:rPr lang="en-US" sz="8000"/>
              <a:t>Considered intensive training and supports specific to the individuals learning needs</a:t>
            </a:r>
          </a:p>
          <a:p>
            <a:r>
              <a:rPr lang="en-US" sz="8000"/>
              <a:t>Coordinate Job Coaching services with employer - gain approval, explain role, open line of communication</a:t>
            </a:r>
          </a:p>
          <a:p>
            <a:r>
              <a:rPr lang="en-US" sz="8000"/>
              <a:t>Educating the employer about individual needs and accommodations</a:t>
            </a:r>
          </a:p>
          <a:p>
            <a:r>
              <a:rPr lang="en-US" sz="8000"/>
              <a:t>May include assistance with:</a:t>
            </a:r>
          </a:p>
          <a:p>
            <a:pPr lvl="1"/>
            <a:r>
              <a:rPr lang="en-US" sz="8000"/>
              <a:t>Visuals</a:t>
            </a:r>
          </a:p>
          <a:p>
            <a:pPr lvl="1"/>
            <a:r>
              <a:rPr lang="en-US" sz="8000"/>
              <a:t>Checklists</a:t>
            </a:r>
          </a:p>
          <a:p>
            <a:pPr lvl="1"/>
            <a:r>
              <a:rPr lang="en-US" sz="8000"/>
              <a:t>Timers</a:t>
            </a:r>
          </a:p>
          <a:p>
            <a:pPr lvl="1"/>
            <a:r>
              <a:rPr lang="en-US" sz="8000"/>
              <a:t>Hand over hand instruction</a:t>
            </a:r>
          </a:p>
          <a:p>
            <a:pPr lvl="1"/>
            <a:r>
              <a:rPr lang="en-US" sz="8000"/>
              <a:t>Apps</a:t>
            </a:r>
          </a:p>
          <a:p>
            <a:endParaRPr lang="en-US"/>
          </a:p>
        </p:txBody>
      </p:sp>
    </p:spTree>
    <p:extLst>
      <p:ext uri="{BB962C8B-B14F-4D97-AF65-F5344CB8AC3E}">
        <p14:creationId xmlns:p14="http://schemas.microsoft.com/office/powerpoint/2010/main" val="4036485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Follow Up Check-In Recommendations</a:t>
            </a:r>
          </a:p>
        </p:txBody>
      </p:sp>
      <p:sp>
        <p:nvSpPr>
          <p:cNvPr id="7" name="Content Placeholder 6"/>
          <p:cNvSpPr>
            <a:spLocks noGrp="1"/>
          </p:cNvSpPr>
          <p:nvPr>
            <p:ph idx="1"/>
          </p:nvPr>
        </p:nvSpPr>
        <p:spPr>
          <a:xfrm>
            <a:off x="838200" y="1825624"/>
            <a:ext cx="10515600" cy="4727575"/>
          </a:xfrm>
        </p:spPr>
        <p:txBody>
          <a:bodyPr>
            <a:normAutofit fontScale="32500" lnSpcReduction="20000"/>
          </a:bodyPr>
          <a:lstStyle/>
          <a:p>
            <a:pPr marL="0" indent="0">
              <a:buNone/>
            </a:pPr>
            <a:r>
              <a:rPr lang="en-US" sz="6800"/>
              <a:t>VRS Counselor and Placement Professional should have frequent contact with the individual while they are employed to ensure there are no changes or needed employment supports that have not been addressed or that arise like:</a:t>
            </a:r>
          </a:p>
          <a:p>
            <a:r>
              <a:rPr lang="en-US" sz="6200"/>
              <a:t>Supervisor changes</a:t>
            </a:r>
          </a:p>
          <a:p>
            <a:r>
              <a:rPr lang="en-US" sz="6200"/>
              <a:t>Natural supports/Work Culture</a:t>
            </a:r>
          </a:p>
          <a:p>
            <a:r>
              <a:rPr lang="en-US" sz="6200"/>
              <a:t>Job satisfaction</a:t>
            </a:r>
          </a:p>
          <a:p>
            <a:r>
              <a:rPr lang="en-US" sz="6200"/>
              <a:t>Transportation/hours</a:t>
            </a:r>
          </a:p>
          <a:p>
            <a:r>
              <a:rPr lang="en-US" sz="6200"/>
              <a:t>Housing</a:t>
            </a:r>
          </a:p>
          <a:p>
            <a:r>
              <a:rPr lang="en-US" sz="6200"/>
              <a:t>Childcare </a:t>
            </a:r>
          </a:p>
          <a:p>
            <a:r>
              <a:rPr lang="en-US" sz="6200"/>
              <a:t>Wage reporting to Social Security</a:t>
            </a:r>
          </a:p>
          <a:p>
            <a:endParaRPr lang="en-US"/>
          </a:p>
        </p:txBody>
      </p:sp>
      <p:pic>
        <p:nvPicPr>
          <p:cNvPr id="4" name="Picture 3" descr="A group of people smiling&#10;&#10;">
            <a:extLst>
              <a:ext uri="{FF2B5EF4-FFF2-40B4-BE49-F238E27FC236}">
                <a16:creationId xmlns:a16="http://schemas.microsoft.com/office/drawing/2014/main" id="{D6EE2221-5F6D-49E2-8B32-856438B877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38154" y="3276599"/>
            <a:ext cx="4388645" cy="2925763"/>
          </a:xfrm>
          <a:prstGeom prst="rect">
            <a:avLst/>
          </a:prstGeom>
        </p:spPr>
      </p:pic>
    </p:spTree>
    <p:extLst>
      <p:ext uri="{BB962C8B-B14F-4D97-AF65-F5344CB8AC3E}">
        <p14:creationId xmlns:p14="http://schemas.microsoft.com/office/powerpoint/2010/main" val="1827867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Conditions for Successful Closure from Placement and Follow-Up Services E1 PBA</a:t>
            </a:r>
          </a:p>
        </p:txBody>
      </p:sp>
      <p:sp>
        <p:nvSpPr>
          <p:cNvPr id="5" name="Content Placeholder 4"/>
          <p:cNvSpPr>
            <a:spLocks noGrp="1"/>
          </p:cNvSpPr>
          <p:nvPr>
            <p:ph idx="1"/>
          </p:nvPr>
        </p:nvSpPr>
        <p:spPr>
          <a:xfrm>
            <a:off x="457200" y="1825624"/>
            <a:ext cx="6858000" cy="4727575"/>
          </a:xfrm>
        </p:spPr>
        <p:txBody>
          <a:bodyPr>
            <a:normAutofit fontScale="92500" lnSpcReduction="20000"/>
          </a:bodyPr>
          <a:lstStyle/>
          <a:p>
            <a:r>
              <a:rPr lang="en-US" sz="2200"/>
              <a:t>Position Matches job goal</a:t>
            </a:r>
            <a:endParaRPr lang="en-US" sz="2200">
              <a:cs typeface="Calibri" panose="020F0502020204030204"/>
            </a:endParaRPr>
          </a:p>
          <a:p>
            <a:r>
              <a:rPr lang="en-US" sz="2200"/>
              <a:t>Paid at least minimum wage and customary rate/benefit level</a:t>
            </a:r>
            <a:endParaRPr lang="en-US" sz="2200">
              <a:cs typeface="Calibri" panose="020F0502020204030204"/>
            </a:endParaRPr>
          </a:p>
          <a:p>
            <a:r>
              <a:rPr lang="en-US" sz="2200"/>
              <a:t>Number of hours / week is adequate</a:t>
            </a:r>
            <a:endParaRPr lang="en-US" sz="2200">
              <a:cs typeface="Calibri" panose="020F0502020204030204"/>
            </a:endParaRPr>
          </a:p>
          <a:p>
            <a:r>
              <a:rPr lang="en-US" sz="2200"/>
              <a:t>Competitive integrated setting</a:t>
            </a:r>
            <a:endParaRPr lang="en-US" sz="2200">
              <a:cs typeface="Calibri" panose="020F0502020204030204"/>
            </a:endParaRPr>
          </a:p>
          <a:p>
            <a:r>
              <a:rPr lang="en-US" sz="2200">
                <a:cs typeface="Calibri" panose="020F0502020204030204"/>
              </a:rPr>
              <a:t>Ongoing supports match needs</a:t>
            </a:r>
          </a:p>
          <a:p>
            <a:r>
              <a:rPr lang="en-US" sz="2200">
                <a:ea typeface="+mn-lt"/>
                <a:cs typeface="+mn-lt"/>
              </a:rPr>
              <a:t>Employed for 90 days with same employer/position, unless the individual made informed decision for successive temporary assignments </a:t>
            </a:r>
          </a:p>
          <a:p>
            <a:r>
              <a:rPr lang="en-US" sz="2200">
                <a:ea typeface="+mn-lt"/>
                <a:cs typeface="+mn-lt"/>
              </a:rPr>
              <a:t>VRS record of service need not be closed before Community Partner can receive the PBA Milestone 3 payment as VRS may still be providing other services</a:t>
            </a:r>
          </a:p>
          <a:p>
            <a:endParaRPr lang="en-US"/>
          </a:p>
        </p:txBody>
      </p:sp>
      <p:pic>
        <p:nvPicPr>
          <p:cNvPr id="9" name="Picture 8" descr="people celebrating">
            <a:extLst>
              <a:ext uri="{FF2B5EF4-FFF2-40B4-BE49-F238E27FC236}">
                <a16:creationId xmlns:a16="http://schemas.microsoft.com/office/drawing/2014/main" id="{9673268C-3969-4C33-9471-E9DDE2FF484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27607" y="2474911"/>
            <a:ext cx="4564393" cy="3429000"/>
          </a:xfrm>
          <a:prstGeom prst="rect">
            <a:avLst/>
          </a:prstGeom>
        </p:spPr>
      </p:pic>
    </p:spTree>
    <p:extLst>
      <p:ext uri="{BB962C8B-B14F-4D97-AF65-F5344CB8AC3E}">
        <p14:creationId xmlns:p14="http://schemas.microsoft.com/office/powerpoint/2010/main" val="3449917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Successful Placement Closure </a:t>
            </a:r>
            <a:br>
              <a:rPr lang="en-US"/>
            </a:br>
            <a:r>
              <a:rPr lang="en-US" sz="3100"/>
              <a:t>E1 PBA Milestone 3</a:t>
            </a:r>
          </a:p>
        </p:txBody>
      </p:sp>
      <p:sp>
        <p:nvSpPr>
          <p:cNvPr id="5" name="Content Placeholder 4"/>
          <p:cNvSpPr>
            <a:spLocks noGrp="1"/>
          </p:cNvSpPr>
          <p:nvPr>
            <p:ph idx="1"/>
          </p:nvPr>
        </p:nvSpPr>
        <p:spPr>
          <a:xfrm>
            <a:off x="4983480" y="1981200"/>
            <a:ext cx="6940591" cy="4572000"/>
          </a:xfrm>
        </p:spPr>
        <p:txBody>
          <a:bodyPr>
            <a:normAutofit/>
          </a:bodyPr>
          <a:lstStyle/>
          <a:p>
            <a:pPr marL="0" indent="0">
              <a:buNone/>
            </a:pPr>
            <a:r>
              <a:rPr lang="en-US" sz="2200"/>
              <a:t>Job Seeker has been working for 90 days since Milestone 2 (First Paid Day of Employment) </a:t>
            </a:r>
          </a:p>
          <a:p>
            <a:pPr marL="0" indent="0">
              <a:buNone/>
            </a:pPr>
            <a:r>
              <a:rPr lang="en-US" sz="2200" b="1"/>
              <a:t>PBA Milestone 3 Payment:</a:t>
            </a:r>
          </a:p>
          <a:p>
            <a:r>
              <a:rPr lang="en-US" sz="2000"/>
              <a:t>Final Monthly Progress Report submitted with the Details on Accepted Job Offer and Employment Verification at Closure completed </a:t>
            </a:r>
          </a:p>
          <a:p>
            <a:r>
              <a:rPr lang="en-US" sz="2000"/>
              <a:t>Invoice for final milestone submitted</a:t>
            </a:r>
          </a:p>
          <a:p>
            <a:r>
              <a:rPr lang="en-US" sz="2000">
                <a:cs typeface="Calibri"/>
              </a:rPr>
              <a:t>All Monthly Progress reports received since last milestone payment</a:t>
            </a:r>
          </a:p>
          <a:p>
            <a:endParaRPr lang="en-US"/>
          </a:p>
        </p:txBody>
      </p:sp>
      <p:pic>
        <p:nvPicPr>
          <p:cNvPr id="6" name="Picture 5" descr="two people working">
            <a:extLst>
              <a:ext uri="{FF2B5EF4-FFF2-40B4-BE49-F238E27FC236}">
                <a16:creationId xmlns:a16="http://schemas.microsoft.com/office/drawing/2014/main" id="{88A5743A-0177-4E92-911C-EB044B4C8799}"/>
              </a:ext>
            </a:extLst>
          </p:cNvPr>
          <p:cNvPicPr>
            <a:picLocks noChangeAspect="1"/>
          </p:cNvPicPr>
          <p:nvPr/>
        </p:nvPicPr>
        <p:blipFill>
          <a:blip r:embed="rId3"/>
          <a:stretch>
            <a:fillRect/>
          </a:stretch>
        </p:blipFill>
        <p:spPr>
          <a:xfrm>
            <a:off x="267929" y="2514600"/>
            <a:ext cx="4410751" cy="3124200"/>
          </a:xfrm>
          <a:prstGeom prst="rect">
            <a:avLst/>
          </a:prstGeom>
        </p:spPr>
      </p:pic>
    </p:spTree>
    <p:extLst>
      <p:ext uri="{BB962C8B-B14F-4D97-AF65-F5344CB8AC3E}">
        <p14:creationId xmlns:p14="http://schemas.microsoft.com/office/powerpoint/2010/main" val="2534475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ED9-E3AC-4152-8EC3-D7E30ACC80EA}"/>
              </a:ext>
            </a:extLst>
          </p:cNvPr>
          <p:cNvSpPr>
            <a:spLocks noGrp="1"/>
          </p:cNvSpPr>
          <p:nvPr>
            <p:ph type="title"/>
          </p:nvPr>
        </p:nvSpPr>
        <p:spPr/>
        <p:txBody>
          <a:bodyPr/>
          <a:lstStyle/>
          <a:p>
            <a:r>
              <a:rPr lang="en-US"/>
              <a:t>12 Months of an E1 PBA</a:t>
            </a:r>
          </a:p>
        </p:txBody>
      </p:sp>
      <p:sp>
        <p:nvSpPr>
          <p:cNvPr id="3" name="Content Placeholder 2">
            <a:extLst>
              <a:ext uri="{FF2B5EF4-FFF2-40B4-BE49-F238E27FC236}">
                <a16:creationId xmlns:a16="http://schemas.microsoft.com/office/drawing/2014/main" id="{BBFB15E3-88DB-4DCB-A846-1B8D4F345B2F}"/>
              </a:ext>
            </a:extLst>
          </p:cNvPr>
          <p:cNvSpPr>
            <a:spLocks noGrp="1"/>
          </p:cNvSpPr>
          <p:nvPr>
            <p:ph sz="half" idx="1"/>
          </p:nvPr>
        </p:nvSpPr>
        <p:spPr>
          <a:xfrm>
            <a:off x="838200" y="1594624"/>
            <a:ext cx="10515600" cy="4582339"/>
          </a:xfrm>
        </p:spPr>
        <p:txBody>
          <a:bodyPr>
            <a:normAutofit/>
          </a:bodyPr>
          <a:lstStyle/>
          <a:p>
            <a:pPr marL="0" indent="0" fontAlgn="base">
              <a:buNone/>
            </a:pPr>
            <a:r>
              <a:rPr lang="en-US" sz="2200" cap="all"/>
              <a:t>CONSIDERATIONS FOR CONTINUATION OF PLACEMENT AND FOLLOW-UP SERVICES:</a:t>
            </a:r>
            <a:endParaRPr lang="en-US" sz="2200"/>
          </a:p>
          <a:p>
            <a:pPr marL="342900" indent="-342900" fontAlgn="base">
              <a:buFont typeface="+mj-lt"/>
              <a:buAutoNum type="arabicPeriod"/>
            </a:pPr>
            <a:r>
              <a:rPr lang="en-US" sz="2000"/>
              <a:t>If progress in job search is continuing and the person is making good progress toward a job = new PBA to the existing or new provider  </a:t>
            </a:r>
          </a:p>
          <a:p>
            <a:pPr marL="342900" indent="-342900" fontAlgn="base">
              <a:buFont typeface="+mj-lt"/>
              <a:buAutoNum type="arabicPeriod"/>
            </a:pPr>
            <a:r>
              <a:rPr lang="en-US" sz="2000"/>
              <a:t>If the placement progress has stalled out or stopped.  The team agree that job search should be discontinued and look at other options = PBA is closed  </a:t>
            </a:r>
          </a:p>
          <a:p>
            <a:pPr marL="342900" indent="-342900" fontAlgn="base">
              <a:buFont typeface="+mj-lt"/>
              <a:buAutoNum type="arabicPeriod"/>
            </a:pPr>
            <a:r>
              <a:rPr lang="en-US" sz="2000"/>
              <a:t>A person has received VRS job search services for 12 months and VRS determines the person can no longer benefit from continued placement services at this time.  Team agrees placement services have been exhausted and the remaining PBA is canceled, the person is referred to another agency, if appropriate, and the VRS case closed. </a:t>
            </a:r>
          </a:p>
          <a:p>
            <a:endParaRPr lang="en-US"/>
          </a:p>
        </p:txBody>
      </p:sp>
      <p:sp>
        <p:nvSpPr>
          <p:cNvPr id="5" name="Footer Placeholder 4">
            <a:extLst>
              <a:ext uri="{FF2B5EF4-FFF2-40B4-BE49-F238E27FC236}">
                <a16:creationId xmlns:a16="http://schemas.microsoft.com/office/drawing/2014/main" id="{26D5BFA2-68A7-4D2B-BB5F-F89B9CA83965}"/>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124335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Placement Services </a:t>
            </a:r>
          </a:p>
        </p:txBody>
      </p:sp>
      <p:sp>
        <p:nvSpPr>
          <p:cNvPr id="5" name="Content Placeholder 4"/>
          <p:cNvSpPr>
            <a:spLocks noGrp="1"/>
          </p:cNvSpPr>
          <p:nvPr>
            <p:ph idx="1"/>
          </p:nvPr>
        </p:nvSpPr>
        <p:spPr/>
        <p:txBody>
          <a:bodyPr>
            <a:normAutofit fontScale="92500" lnSpcReduction="10000"/>
          </a:bodyPr>
          <a:lstStyle/>
          <a:p>
            <a:pPr marL="0" indent="0">
              <a:spcAft>
                <a:spcPts val="1200"/>
              </a:spcAft>
              <a:buNone/>
            </a:pPr>
            <a:r>
              <a:rPr lang="en-US" sz="2400" b="1"/>
              <a:t>May include, but are not limited to: </a:t>
            </a:r>
          </a:p>
          <a:p>
            <a:r>
              <a:rPr lang="en-US" sz="2200"/>
              <a:t>Identify and develop job opportunities</a:t>
            </a:r>
          </a:p>
          <a:p>
            <a:r>
              <a:rPr lang="en-US" sz="2200"/>
              <a:t> Assist with creating and updating resumes</a:t>
            </a:r>
          </a:p>
          <a:p>
            <a:r>
              <a:rPr lang="en-US" sz="2200"/>
              <a:t> Complete job applications</a:t>
            </a:r>
          </a:p>
          <a:p>
            <a:r>
              <a:rPr lang="en-US" sz="2200"/>
              <a:t> Prepare for job interviews</a:t>
            </a:r>
          </a:p>
          <a:p>
            <a:r>
              <a:rPr lang="en-US" sz="2200"/>
              <a:t> Complete cover and thank you letters</a:t>
            </a:r>
          </a:p>
          <a:p>
            <a:r>
              <a:rPr lang="en-US" sz="2200"/>
              <a:t> Provide on site job analysis</a:t>
            </a:r>
          </a:p>
          <a:p>
            <a:r>
              <a:rPr lang="en-US" sz="2200"/>
              <a:t> Assist employers to identify and eliminate barriers</a:t>
            </a:r>
          </a:p>
          <a:p>
            <a:endParaRPr lang="en-US"/>
          </a:p>
        </p:txBody>
      </p:sp>
      <p:pic>
        <p:nvPicPr>
          <p:cNvPr id="2" name="Picture 1" descr="photo two people looking at a computer&#10;">
            <a:extLst>
              <a:ext uri="{FF2B5EF4-FFF2-40B4-BE49-F238E27FC236}">
                <a16:creationId xmlns:a16="http://schemas.microsoft.com/office/drawing/2014/main" id="{FFC95C4E-4496-45D8-943A-D366FDB7C1D7}"/>
              </a:ext>
            </a:extLst>
          </p:cNvPr>
          <p:cNvPicPr>
            <a:picLocks noChangeAspect="1"/>
          </p:cNvPicPr>
          <p:nvPr/>
        </p:nvPicPr>
        <p:blipFill>
          <a:blip r:embed="rId3"/>
          <a:stretch>
            <a:fillRect/>
          </a:stretch>
        </p:blipFill>
        <p:spPr>
          <a:xfrm>
            <a:off x="6629400" y="2057400"/>
            <a:ext cx="5022921" cy="3352800"/>
          </a:xfrm>
          <a:prstGeom prst="rect">
            <a:avLst/>
          </a:prstGeom>
        </p:spPr>
      </p:pic>
    </p:spTree>
    <p:extLst>
      <p:ext uri="{BB962C8B-B14F-4D97-AF65-F5344CB8AC3E}">
        <p14:creationId xmlns:p14="http://schemas.microsoft.com/office/powerpoint/2010/main" val="2979393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D60F-83A1-4179-A608-F8212E5BCE63}"/>
              </a:ext>
            </a:extLst>
          </p:cNvPr>
          <p:cNvSpPr>
            <a:spLocks noGrp="1"/>
          </p:cNvSpPr>
          <p:nvPr>
            <p:ph type="title"/>
          </p:nvPr>
        </p:nvSpPr>
        <p:spPr/>
        <p:txBody>
          <a:bodyPr/>
          <a:lstStyle/>
          <a:p>
            <a:r>
              <a:rPr lang="en-US"/>
              <a:t>Holds</a:t>
            </a:r>
          </a:p>
        </p:txBody>
      </p:sp>
      <p:sp>
        <p:nvSpPr>
          <p:cNvPr id="3" name="Content Placeholder 2">
            <a:extLst>
              <a:ext uri="{FF2B5EF4-FFF2-40B4-BE49-F238E27FC236}">
                <a16:creationId xmlns:a16="http://schemas.microsoft.com/office/drawing/2014/main" id="{4553D98B-9DFA-4A1C-B089-94AE60BE6D81}"/>
              </a:ext>
            </a:extLst>
          </p:cNvPr>
          <p:cNvSpPr>
            <a:spLocks noGrp="1"/>
          </p:cNvSpPr>
          <p:nvPr>
            <p:ph sz="half" idx="1"/>
          </p:nvPr>
        </p:nvSpPr>
        <p:spPr>
          <a:xfrm>
            <a:off x="838200" y="1594624"/>
            <a:ext cx="7543800" cy="5110976"/>
          </a:xfrm>
        </p:spPr>
        <p:txBody>
          <a:bodyPr>
            <a:normAutofit fontScale="62500" lnSpcReduction="20000"/>
          </a:bodyPr>
          <a:lstStyle/>
          <a:p>
            <a:pPr marL="0" indent="0">
              <a:buNone/>
            </a:pPr>
            <a:r>
              <a:rPr lang="en-US" sz="3500"/>
              <a:t>When there is an interruption in job search for more than two weeks, a hold will be discussed with the placement team.</a:t>
            </a:r>
          </a:p>
          <a:p>
            <a:pPr marL="0" indent="0">
              <a:buNone/>
            </a:pPr>
            <a:r>
              <a:rPr lang="en-US" sz="3500" b="1"/>
              <a:t>When placement services are on Hold:</a:t>
            </a:r>
          </a:p>
          <a:p>
            <a:r>
              <a:rPr lang="en-US"/>
              <a:t>Communication is important</a:t>
            </a:r>
          </a:p>
          <a:p>
            <a:r>
              <a:rPr lang="en-US"/>
              <a:t>Minimally at 30 days, VRS will check in with job seeker</a:t>
            </a:r>
          </a:p>
          <a:p>
            <a:r>
              <a:rPr lang="en-US"/>
              <a:t>At 60 days, a meeting is held with the placement team and a decision is made about next steps</a:t>
            </a:r>
          </a:p>
          <a:p>
            <a:pPr marL="0" indent="0">
              <a:buNone/>
            </a:pPr>
            <a:r>
              <a:rPr lang="en-US" sz="3500" b="1"/>
              <a:t>Next steps could be:</a:t>
            </a:r>
          </a:p>
          <a:p>
            <a:r>
              <a:rPr lang="en-US"/>
              <a:t>Scheduling date to resume job placement services</a:t>
            </a:r>
          </a:p>
          <a:p>
            <a:r>
              <a:rPr lang="en-US"/>
              <a:t>Closing job placement services</a:t>
            </a:r>
          </a:p>
          <a:p>
            <a:endParaRPr lang="en-US"/>
          </a:p>
        </p:txBody>
      </p:sp>
      <p:sp>
        <p:nvSpPr>
          <p:cNvPr id="5" name="Footer Placeholder 4" hidden="1">
            <a:extLst>
              <a:ext uri="{FF2B5EF4-FFF2-40B4-BE49-F238E27FC236}">
                <a16:creationId xmlns:a16="http://schemas.microsoft.com/office/drawing/2014/main" id="{AECD850A-FA0E-45F8-8D12-7CC46A767AA2}"/>
              </a:ext>
            </a:extLst>
          </p:cNvPr>
          <p:cNvSpPr>
            <a:spLocks noGrp="1"/>
          </p:cNvSpPr>
          <p:nvPr>
            <p:ph type="ftr" sz="quarter" idx="3"/>
          </p:nvPr>
        </p:nvSpPr>
        <p:spPr/>
        <p:txBody>
          <a:bodyPr/>
          <a:lstStyle/>
          <a:p>
            <a:r>
              <a:rPr lang="en-US"/>
              <a:t>mn.gov/deed/vrs</a:t>
            </a:r>
          </a:p>
        </p:txBody>
      </p:sp>
      <p:pic>
        <p:nvPicPr>
          <p:cNvPr id="4098" name="Picture 2" descr="hour glass">
            <a:extLst>
              <a:ext uri="{FF2B5EF4-FFF2-40B4-BE49-F238E27FC236}">
                <a16:creationId xmlns:a16="http://schemas.microsoft.com/office/drawing/2014/main" id="{36E97732-090B-4E5D-9649-5F049595E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2078424"/>
            <a:ext cx="346710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54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2" descr="arrows showing the sequence listed in header">
            <a:extLst>
              <a:ext uri="{FF2B5EF4-FFF2-40B4-BE49-F238E27FC236}">
                <a16:creationId xmlns:a16="http://schemas.microsoft.com/office/drawing/2014/main" id="{F55A703B-E73C-456E-B839-EB137E9B7FFD}"/>
              </a:ext>
            </a:extLst>
          </p:cNvPr>
          <p:cNvGraphicFramePr/>
          <p:nvPr>
            <p:extLst>
              <p:ext uri="{D42A27DB-BD31-4B8C-83A1-F6EECF244321}">
                <p14:modId xmlns:p14="http://schemas.microsoft.com/office/powerpoint/2010/main" val="2961381319"/>
              </p:ext>
            </p:extLst>
          </p:nvPr>
        </p:nvGraphicFramePr>
        <p:xfrm>
          <a:off x="483995" y="192451"/>
          <a:ext cx="11224008" cy="766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77EBA9F-6DA1-4BD8-BDE4-152A6D75986D}"/>
              </a:ext>
            </a:extLst>
          </p:cNvPr>
          <p:cNvSpPr>
            <a:spLocks noGrp="1"/>
          </p:cNvSpPr>
          <p:nvPr>
            <p:ph type="title"/>
          </p:nvPr>
        </p:nvSpPr>
        <p:spPr>
          <a:solidFill>
            <a:schemeClr val="bg1">
              <a:alpha val="45000"/>
            </a:schemeClr>
          </a:solidFill>
        </p:spPr>
        <p:txBody>
          <a:bodyPr vert="horz" lIns="182880" tIns="182880" rIns="182880" bIns="182880" rtlCol="0" anchor="ctr">
            <a:normAutofit fontScale="90000"/>
          </a:bodyPr>
          <a:lstStyle/>
          <a:p>
            <a:pPr algn="ctr"/>
            <a:r>
              <a:rPr lang="en-US" sz="3100" b="1">
                <a:solidFill>
                  <a:schemeClr val="tx1">
                    <a:lumMod val="85000"/>
                    <a:lumOff val="15000"/>
                  </a:schemeClr>
                </a:solidFill>
              </a:rPr>
              <a:t>E1 PBA Scenario #1 </a:t>
            </a:r>
            <a:br>
              <a:rPr lang="en-US" sz="2000">
                <a:solidFill>
                  <a:schemeClr val="tx1">
                    <a:lumMod val="85000"/>
                    <a:lumOff val="15000"/>
                  </a:schemeClr>
                </a:solidFill>
              </a:rPr>
            </a:br>
            <a:r>
              <a:rPr lang="en-US" sz="2200">
                <a:solidFill>
                  <a:schemeClr val="tx1">
                    <a:lumMod val="85000"/>
                    <a:lumOff val="15000"/>
                  </a:schemeClr>
                </a:solidFill>
              </a:rPr>
              <a:t>Partner paid $5,000 | Milestone sequence 1, E1, 2, 3</a:t>
            </a:r>
            <a:endParaRPr lang="en-US" sz="2000">
              <a:solidFill>
                <a:schemeClr val="tx1">
                  <a:lumMod val="85000"/>
                  <a:lumOff val="15000"/>
                </a:schemeClr>
              </a:solidFill>
            </a:endParaRPr>
          </a:p>
        </p:txBody>
      </p:sp>
    </p:spTree>
    <p:extLst>
      <p:ext uri="{BB962C8B-B14F-4D97-AF65-F5344CB8AC3E}">
        <p14:creationId xmlns:p14="http://schemas.microsoft.com/office/powerpoint/2010/main" val="2921685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2" descr="arrows showing the sequence listed in header">
            <a:extLst>
              <a:ext uri="{FF2B5EF4-FFF2-40B4-BE49-F238E27FC236}">
                <a16:creationId xmlns:a16="http://schemas.microsoft.com/office/drawing/2014/main" id="{F55A703B-E73C-456E-B839-EB137E9B7FFD}"/>
              </a:ext>
            </a:extLst>
          </p:cNvPr>
          <p:cNvGraphicFramePr/>
          <p:nvPr>
            <p:extLst>
              <p:ext uri="{D42A27DB-BD31-4B8C-83A1-F6EECF244321}">
                <p14:modId xmlns:p14="http://schemas.microsoft.com/office/powerpoint/2010/main" val="705476892"/>
              </p:ext>
            </p:extLst>
          </p:nvPr>
        </p:nvGraphicFramePr>
        <p:xfrm>
          <a:off x="472273" y="0"/>
          <a:ext cx="11224008" cy="766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77EBA9F-6DA1-4BD8-BDE4-152A6D75986D}"/>
              </a:ext>
            </a:extLst>
          </p:cNvPr>
          <p:cNvSpPr>
            <a:spLocks noGrp="1"/>
          </p:cNvSpPr>
          <p:nvPr>
            <p:ph type="title"/>
          </p:nvPr>
        </p:nvSpPr>
        <p:spPr>
          <a:solidFill>
            <a:schemeClr val="bg1">
              <a:alpha val="45000"/>
            </a:schemeClr>
          </a:solidFill>
        </p:spPr>
        <p:txBody>
          <a:bodyPr vert="horz" lIns="182880" tIns="182880" rIns="182880" bIns="182880" rtlCol="0" anchor="ctr">
            <a:normAutofit fontScale="90000"/>
          </a:bodyPr>
          <a:lstStyle/>
          <a:p>
            <a:pPr algn="ctr"/>
            <a:r>
              <a:rPr lang="en-US" sz="3100" b="1">
                <a:solidFill>
                  <a:schemeClr val="tx1">
                    <a:lumMod val="85000"/>
                    <a:lumOff val="15000"/>
                  </a:schemeClr>
                </a:solidFill>
              </a:rPr>
              <a:t>E1 PBA Scenario #2 </a:t>
            </a:r>
            <a:br>
              <a:rPr lang="en-US" sz="2000">
                <a:solidFill>
                  <a:schemeClr val="tx1">
                    <a:lumMod val="85000"/>
                    <a:lumOff val="15000"/>
                  </a:schemeClr>
                </a:solidFill>
              </a:rPr>
            </a:br>
            <a:r>
              <a:rPr lang="en-US" sz="2200">
                <a:solidFill>
                  <a:schemeClr val="tx1">
                    <a:lumMod val="85000"/>
                    <a:lumOff val="15000"/>
                  </a:schemeClr>
                </a:solidFill>
              </a:rPr>
              <a:t>Partner paid $5,000 | Milestone sequence 1, 2, E1, 3</a:t>
            </a:r>
            <a:endParaRPr lang="en-US" sz="2000">
              <a:solidFill>
                <a:schemeClr val="tx1">
                  <a:lumMod val="85000"/>
                  <a:lumOff val="15000"/>
                </a:schemeClr>
              </a:solidFill>
            </a:endParaRPr>
          </a:p>
        </p:txBody>
      </p:sp>
    </p:spTree>
    <p:extLst>
      <p:ext uri="{BB962C8B-B14F-4D97-AF65-F5344CB8AC3E}">
        <p14:creationId xmlns:p14="http://schemas.microsoft.com/office/powerpoint/2010/main" val="3138289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2" descr="arrows showing the sequence listed in header">
            <a:extLst>
              <a:ext uri="{FF2B5EF4-FFF2-40B4-BE49-F238E27FC236}">
                <a16:creationId xmlns:a16="http://schemas.microsoft.com/office/drawing/2014/main" id="{F55A703B-E73C-456E-B839-EB137E9B7FFD}"/>
              </a:ext>
            </a:extLst>
          </p:cNvPr>
          <p:cNvGraphicFramePr/>
          <p:nvPr>
            <p:extLst>
              <p:ext uri="{D42A27DB-BD31-4B8C-83A1-F6EECF244321}">
                <p14:modId xmlns:p14="http://schemas.microsoft.com/office/powerpoint/2010/main" val="1318497338"/>
              </p:ext>
            </p:extLst>
          </p:nvPr>
        </p:nvGraphicFramePr>
        <p:xfrm>
          <a:off x="472273" y="0"/>
          <a:ext cx="11224008" cy="766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77EBA9F-6DA1-4BD8-BDE4-152A6D75986D}"/>
              </a:ext>
            </a:extLst>
          </p:cNvPr>
          <p:cNvSpPr>
            <a:spLocks noGrp="1"/>
          </p:cNvSpPr>
          <p:nvPr>
            <p:ph type="title"/>
          </p:nvPr>
        </p:nvSpPr>
        <p:spPr>
          <a:solidFill>
            <a:schemeClr val="bg1">
              <a:alpha val="45000"/>
            </a:schemeClr>
          </a:solidFill>
        </p:spPr>
        <p:txBody>
          <a:bodyPr vert="horz" lIns="182880" tIns="182880" rIns="182880" bIns="182880" rtlCol="0" anchor="ctr">
            <a:normAutofit fontScale="90000"/>
          </a:bodyPr>
          <a:lstStyle/>
          <a:p>
            <a:pPr algn="ctr"/>
            <a:r>
              <a:rPr lang="en-US" sz="3100">
                <a:solidFill>
                  <a:schemeClr val="tx1">
                    <a:lumMod val="85000"/>
                    <a:lumOff val="15000"/>
                  </a:schemeClr>
                </a:solidFill>
              </a:rPr>
              <a:t>E1 PBA Scenario #3</a:t>
            </a:r>
            <a:br>
              <a:rPr lang="en-US" sz="3100">
                <a:solidFill>
                  <a:schemeClr val="tx1">
                    <a:lumMod val="85000"/>
                    <a:lumOff val="15000"/>
                  </a:schemeClr>
                </a:solidFill>
              </a:rPr>
            </a:br>
            <a:r>
              <a:rPr lang="en-US" sz="2200">
                <a:solidFill>
                  <a:schemeClr val="tx1">
                    <a:lumMod val="85000"/>
                    <a:lumOff val="15000"/>
                  </a:schemeClr>
                </a:solidFill>
              </a:rPr>
              <a:t>Partner paid $5,000 | Milestone sequence 1, 2, E1, 3</a:t>
            </a:r>
          </a:p>
        </p:txBody>
      </p:sp>
      <p:sp>
        <p:nvSpPr>
          <p:cNvPr id="4" name="Footer Placeholder 3">
            <a:extLst>
              <a:ext uri="{FF2B5EF4-FFF2-40B4-BE49-F238E27FC236}">
                <a16:creationId xmlns:a16="http://schemas.microsoft.com/office/drawing/2014/main" id="{0FC62F26-DC6F-4484-816B-0FFB9409E2B6}"/>
              </a:ext>
            </a:extLst>
          </p:cNvPr>
          <p:cNvSpPr>
            <a:spLocks noGrp="1"/>
          </p:cNvSpPr>
          <p:nvPr>
            <p:ph type="ftr" sz="quarter" idx="3"/>
          </p:nvPr>
        </p:nvSpPr>
        <p:spPr/>
        <p:txBody>
          <a:bodyPr vert="horz" lIns="91440" tIns="45720" rIns="91440" bIns="45720" rtlCol="0" anchor="ctr">
            <a:normAutofit/>
          </a:bodyPr>
          <a:lstStyle/>
          <a:p>
            <a:pPr algn="l">
              <a:spcAft>
                <a:spcPts val="600"/>
              </a:spcAft>
            </a:pPr>
            <a:r>
              <a:rPr lang="en-US" sz="1050">
                <a:solidFill>
                  <a:schemeClr val="tx1">
                    <a:alpha val="70000"/>
                  </a:schemeClr>
                </a:solidFill>
              </a:rPr>
              <a:t>mn.gov/deed</a:t>
            </a:r>
          </a:p>
        </p:txBody>
      </p:sp>
    </p:spTree>
    <p:extLst>
      <p:ext uri="{BB962C8B-B14F-4D97-AF65-F5344CB8AC3E}">
        <p14:creationId xmlns:p14="http://schemas.microsoft.com/office/powerpoint/2010/main" val="3865760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2" descr="arrows showing the sequence listed in header">
            <a:extLst>
              <a:ext uri="{FF2B5EF4-FFF2-40B4-BE49-F238E27FC236}">
                <a16:creationId xmlns:a16="http://schemas.microsoft.com/office/drawing/2014/main" id="{F55A703B-E73C-456E-B839-EB137E9B7FFD}"/>
              </a:ext>
            </a:extLst>
          </p:cNvPr>
          <p:cNvGraphicFramePr/>
          <p:nvPr/>
        </p:nvGraphicFramePr>
        <p:xfrm>
          <a:off x="472273" y="0"/>
          <a:ext cx="11224008" cy="766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77EBA9F-6DA1-4BD8-BDE4-152A6D75986D}"/>
              </a:ext>
            </a:extLst>
          </p:cNvPr>
          <p:cNvSpPr>
            <a:spLocks noGrp="1"/>
          </p:cNvSpPr>
          <p:nvPr>
            <p:ph type="title"/>
          </p:nvPr>
        </p:nvSpPr>
        <p:spPr>
          <a:solidFill>
            <a:schemeClr val="bg1">
              <a:alpha val="45000"/>
            </a:schemeClr>
          </a:solidFill>
        </p:spPr>
        <p:txBody>
          <a:bodyPr vert="horz" lIns="182880" tIns="182880" rIns="182880" bIns="182880" rtlCol="0" anchor="ctr">
            <a:normAutofit fontScale="90000"/>
          </a:bodyPr>
          <a:lstStyle/>
          <a:p>
            <a:pPr algn="ctr"/>
            <a:r>
              <a:rPr lang="en-US" sz="3100" b="1">
                <a:solidFill>
                  <a:schemeClr val="tx1">
                    <a:lumMod val="85000"/>
                    <a:lumOff val="15000"/>
                  </a:schemeClr>
                </a:solidFill>
              </a:rPr>
              <a:t>E1 PBA Scenario #3 continued</a:t>
            </a:r>
            <a:br>
              <a:rPr lang="en-US" sz="2700">
                <a:solidFill>
                  <a:schemeClr val="tx1">
                    <a:lumMod val="85000"/>
                    <a:lumOff val="15000"/>
                  </a:schemeClr>
                </a:solidFill>
              </a:rPr>
            </a:br>
            <a:r>
              <a:rPr lang="en-US" sz="2200">
                <a:solidFill>
                  <a:schemeClr val="tx1">
                    <a:lumMod val="85000"/>
                    <a:lumOff val="15000"/>
                  </a:schemeClr>
                </a:solidFill>
              </a:rPr>
              <a:t>Partner paid $5,000 | Milestone sequence 1, 2, E1, 3</a:t>
            </a:r>
          </a:p>
        </p:txBody>
      </p:sp>
      <p:sp>
        <p:nvSpPr>
          <p:cNvPr id="4" name="Footer Placeholder 3">
            <a:extLst>
              <a:ext uri="{FF2B5EF4-FFF2-40B4-BE49-F238E27FC236}">
                <a16:creationId xmlns:a16="http://schemas.microsoft.com/office/drawing/2014/main" id="{0FC62F26-DC6F-4484-816B-0FFB9409E2B6}"/>
              </a:ext>
            </a:extLst>
          </p:cNvPr>
          <p:cNvSpPr>
            <a:spLocks noGrp="1"/>
          </p:cNvSpPr>
          <p:nvPr>
            <p:ph type="ftr" sz="quarter" idx="3"/>
          </p:nvPr>
        </p:nvSpPr>
        <p:spPr/>
        <p:txBody>
          <a:bodyPr vert="horz" lIns="91440" tIns="45720" rIns="91440" bIns="45720" rtlCol="0" anchor="ctr">
            <a:normAutofit/>
          </a:bodyPr>
          <a:lstStyle/>
          <a:p>
            <a:pPr algn="l">
              <a:spcAft>
                <a:spcPts val="600"/>
              </a:spcAft>
            </a:pPr>
            <a:r>
              <a:rPr lang="en-US" sz="1050">
                <a:solidFill>
                  <a:schemeClr val="tx1">
                    <a:alpha val="70000"/>
                  </a:schemeClr>
                </a:solidFill>
              </a:rPr>
              <a:t>mn.gov/deed</a:t>
            </a:r>
          </a:p>
        </p:txBody>
      </p:sp>
    </p:spTree>
    <p:extLst>
      <p:ext uri="{BB962C8B-B14F-4D97-AF65-F5344CB8AC3E}">
        <p14:creationId xmlns:p14="http://schemas.microsoft.com/office/powerpoint/2010/main" val="18548658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2" descr="arrows showing the sequence listed in header">
            <a:extLst>
              <a:ext uri="{FF2B5EF4-FFF2-40B4-BE49-F238E27FC236}">
                <a16:creationId xmlns:a16="http://schemas.microsoft.com/office/drawing/2014/main" id="{F55A703B-E73C-456E-B839-EB137E9B7FFD}"/>
              </a:ext>
            </a:extLst>
          </p:cNvPr>
          <p:cNvGraphicFramePr/>
          <p:nvPr/>
        </p:nvGraphicFramePr>
        <p:xfrm>
          <a:off x="472273" y="0"/>
          <a:ext cx="11224008" cy="766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77EBA9F-6DA1-4BD8-BDE4-152A6D75986D}"/>
              </a:ext>
            </a:extLst>
          </p:cNvPr>
          <p:cNvSpPr>
            <a:spLocks noGrp="1"/>
          </p:cNvSpPr>
          <p:nvPr>
            <p:ph type="title"/>
          </p:nvPr>
        </p:nvSpPr>
        <p:spPr>
          <a:solidFill>
            <a:schemeClr val="bg1">
              <a:alpha val="45000"/>
            </a:schemeClr>
          </a:solidFill>
        </p:spPr>
        <p:txBody>
          <a:bodyPr vert="horz" lIns="182880" tIns="182880" rIns="182880" bIns="182880" rtlCol="0" anchor="ctr">
            <a:normAutofit fontScale="90000"/>
          </a:bodyPr>
          <a:lstStyle/>
          <a:p>
            <a:pPr algn="ctr"/>
            <a:r>
              <a:rPr lang="en-US" sz="3100">
                <a:solidFill>
                  <a:schemeClr val="tx1">
                    <a:lumMod val="85000"/>
                    <a:lumOff val="15000"/>
                  </a:schemeClr>
                </a:solidFill>
              </a:rPr>
              <a:t>E1 PBA Scenario #4 </a:t>
            </a:r>
            <a:br>
              <a:rPr lang="en-US" sz="2000">
                <a:solidFill>
                  <a:schemeClr val="tx1">
                    <a:lumMod val="85000"/>
                    <a:lumOff val="15000"/>
                  </a:schemeClr>
                </a:solidFill>
              </a:rPr>
            </a:br>
            <a:r>
              <a:rPr lang="en-US" sz="2200">
                <a:solidFill>
                  <a:schemeClr val="tx1">
                    <a:lumMod val="85000"/>
                    <a:lumOff val="15000"/>
                  </a:schemeClr>
                </a:solidFill>
              </a:rPr>
              <a:t>Partner paid $2,530 | Milestone sequence 1, E1</a:t>
            </a:r>
          </a:p>
        </p:txBody>
      </p:sp>
      <p:sp>
        <p:nvSpPr>
          <p:cNvPr id="4" name="Footer Placeholder 3">
            <a:extLst>
              <a:ext uri="{FF2B5EF4-FFF2-40B4-BE49-F238E27FC236}">
                <a16:creationId xmlns:a16="http://schemas.microsoft.com/office/drawing/2014/main" id="{0FC62F26-DC6F-4484-816B-0FFB9409E2B6}"/>
              </a:ext>
            </a:extLst>
          </p:cNvPr>
          <p:cNvSpPr>
            <a:spLocks noGrp="1"/>
          </p:cNvSpPr>
          <p:nvPr>
            <p:ph type="ftr" sz="quarter" idx="3"/>
          </p:nvPr>
        </p:nvSpPr>
        <p:spPr/>
        <p:txBody>
          <a:bodyPr vert="horz" lIns="91440" tIns="45720" rIns="91440" bIns="45720" rtlCol="0" anchor="ctr">
            <a:normAutofit/>
          </a:bodyPr>
          <a:lstStyle/>
          <a:p>
            <a:pPr algn="l">
              <a:spcAft>
                <a:spcPts val="600"/>
              </a:spcAft>
            </a:pPr>
            <a:r>
              <a:rPr lang="en-US" sz="1050">
                <a:solidFill>
                  <a:schemeClr val="tx1">
                    <a:alpha val="70000"/>
                  </a:schemeClr>
                </a:solidFill>
              </a:rPr>
              <a:t>mn.gov/deed</a:t>
            </a:r>
          </a:p>
        </p:txBody>
      </p:sp>
    </p:spTree>
    <p:extLst>
      <p:ext uri="{BB962C8B-B14F-4D97-AF65-F5344CB8AC3E}">
        <p14:creationId xmlns:p14="http://schemas.microsoft.com/office/powerpoint/2010/main" val="2323960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04A7-B17A-4CDF-9BBB-FD202505F1B2}"/>
              </a:ext>
            </a:extLst>
          </p:cNvPr>
          <p:cNvSpPr>
            <a:spLocks noGrp="1"/>
          </p:cNvSpPr>
          <p:nvPr>
            <p:ph type="title"/>
          </p:nvPr>
        </p:nvSpPr>
        <p:spPr>
          <a:xfrm>
            <a:off x="2716251" y="152400"/>
            <a:ext cx="10264697" cy="1212102"/>
          </a:xfrm>
          <a:prstGeom prst="ellipse">
            <a:avLst/>
          </a:prstGeom>
        </p:spPr>
        <p:txBody>
          <a:bodyPr>
            <a:normAutofit/>
          </a:bodyPr>
          <a:lstStyle/>
          <a:p>
            <a:r>
              <a:rPr lang="en-US">
                <a:solidFill>
                  <a:srgbClr val="FFFFFF"/>
                </a:solidFill>
              </a:rPr>
              <a:t>  No Retroactive E1 PBAs</a:t>
            </a:r>
          </a:p>
        </p:txBody>
      </p:sp>
      <p:sp>
        <p:nvSpPr>
          <p:cNvPr id="3" name="Content Placeholder 2">
            <a:extLst>
              <a:ext uri="{FF2B5EF4-FFF2-40B4-BE49-F238E27FC236}">
                <a16:creationId xmlns:a16="http://schemas.microsoft.com/office/drawing/2014/main" id="{393B25D2-2F84-4F97-91B5-A7D2EB467A93}"/>
              </a:ext>
            </a:extLst>
          </p:cNvPr>
          <p:cNvSpPr>
            <a:spLocks noGrp="1"/>
          </p:cNvSpPr>
          <p:nvPr>
            <p:ph idx="1"/>
          </p:nvPr>
        </p:nvSpPr>
        <p:spPr>
          <a:xfrm>
            <a:off x="609601" y="1828800"/>
            <a:ext cx="6553200" cy="4572000"/>
          </a:xfrm>
        </p:spPr>
        <p:txBody>
          <a:bodyPr anchor="ctr">
            <a:normAutofit/>
          </a:bodyPr>
          <a:lstStyle/>
          <a:p>
            <a:pPr>
              <a:buClr>
                <a:schemeClr val="accent2"/>
              </a:buClr>
            </a:pPr>
            <a:r>
              <a:rPr lang="en-US" sz="2000"/>
              <a:t>Starting July 1, 2021: E1 PBA will become a placement payment option with a rolling implementation for new PBAs </a:t>
            </a:r>
          </a:p>
          <a:p>
            <a:pPr>
              <a:buClr>
                <a:schemeClr val="accent2"/>
              </a:buClr>
            </a:pPr>
            <a:r>
              <a:rPr lang="en-US" sz="2000"/>
              <a:t>Individuals currently in a VRS General PBA will continue in the General PBA for the remainder of their job placement and follow-up. VRS will not change the authorization to E1 PBA</a:t>
            </a:r>
          </a:p>
          <a:p>
            <a:pPr>
              <a:buClr>
                <a:schemeClr val="accent2"/>
              </a:buClr>
            </a:pPr>
            <a:r>
              <a:rPr lang="en-US" sz="2000"/>
              <a:t>Individuals who are in a VRS General PBA and attain a waiver while in the General PBA will continue in the General PBA for the remainder of their job placement and follow-up</a:t>
            </a:r>
          </a:p>
          <a:p>
            <a:endParaRPr lang="en-US" sz="2400"/>
          </a:p>
        </p:txBody>
      </p:sp>
      <p:pic>
        <p:nvPicPr>
          <p:cNvPr id="5" name="Picture 4" descr="calendar says July 1">
            <a:extLst>
              <a:ext uri="{FF2B5EF4-FFF2-40B4-BE49-F238E27FC236}">
                <a16:creationId xmlns:a16="http://schemas.microsoft.com/office/drawing/2014/main" id="{7F3CD2E2-86D0-4B31-ACF9-C22CF38D09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48600" y="2286000"/>
            <a:ext cx="3078480" cy="3694176"/>
          </a:xfrm>
          <a:prstGeom prst="rect">
            <a:avLst/>
          </a:prstGeom>
        </p:spPr>
      </p:pic>
    </p:spTree>
    <p:extLst>
      <p:ext uri="{BB962C8B-B14F-4D97-AF65-F5344CB8AC3E}">
        <p14:creationId xmlns:p14="http://schemas.microsoft.com/office/powerpoint/2010/main" val="31389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94AB-2345-4A0D-AB41-EACA04D1DCF0}"/>
              </a:ext>
            </a:extLst>
          </p:cNvPr>
          <p:cNvSpPr>
            <a:spLocks noGrp="1"/>
          </p:cNvSpPr>
          <p:nvPr>
            <p:ph type="title"/>
          </p:nvPr>
        </p:nvSpPr>
        <p:spPr/>
        <p:txBody>
          <a:bodyPr/>
          <a:lstStyle/>
          <a:p>
            <a:r>
              <a:rPr lang="en-US"/>
              <a:t>New PBAs Start July 1, 2021</a:t>
            </a:r>
          </a:p>
        </p:txBody>
      </p:sp>
      <p:pic>
        <p:nvPicPr>
          <p:cNvPr id="5" name="Content Placeholder 4" descr="bitmoji of Sara and Evie">
            <a:extLst>
              <a:ext uri="{FF2B5EF4-FFF2-40B4-BE49-F238E27FC236}">
                <a16:creationId xmlns:a16="http://schemas.microsoft.com/office/drawing/2014/main" id="{8639AD2E-85E5-42AC-9C2E-5E534FECC4C3}"/>
              </a:ext>
            </a:extLst>
          </p:cNvPr>
          <p:cNvPicPr>
            <a:picLocks noGrp="1" noChangeAspect="1"/>
          </p:cNvPicPr>
          <p:nvPr>
            <p:ph idx="1"/>
          </p:nvPr>
        </p:nvPicPr>
        <p:blipFill>
          <a:blip r:embed="rId3"/>
          <a:stretch>
            <a:fillRect/>
          </a:stretch>
        </p:blipFill>
        <p:spPr>
          <a:xfrm>
            <a:off x="3917729" y="1825625"/>
            <a:ext cx="4356542" cy="4351338"/>
          </a:xfrm>
          <a:prstGeom prst="rect">
            <a:avLst/>
          </a:prstGeom>
        </p:spPr>
      </p:pic>
      <p:sp>
        <p:nvSpPr>
          <p:cNvPr id="4" name="Footer Placeholder 3">
            <a:extLst>
              <a:ext uri="{FF2B5EF4-FFF2-40B4-BE49-F238E27FC236}">
                <a16:creationId xmlns:a16="http://schemas.microsoft.com/office/drawing/2014/main" id="{B58A7A4C-252E-4A1B-8793-ADA1398C312C}"/>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305078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68CD-6A9A-4B3E-8ED8-C33904F4F692}"/>
              </a:ext>
            </a:extLst>
          </p:cNvPr>
          <p:cNvSpPr>
            <a:spLocks noGrp="1"/>
          </p:cNvSpPr>
          <p:nvPr>
            <p:ph type="title"/>
          </p:nvPr>
        </p:nvSpPr>
        <p:spPr/>
        <p:txBody>
          <a:bodyPr/>
          <a:lstStyle/>
          <a:p>
            <a:r>
              <a:rPr lang="en-US"/>
              <a:t>Questions</a:t>
            </a:r>
          </a:p>
        </p:txBody>
      </p:sp>
      <p:sp>
        <p:nvSpPr>
          <p:cNvPr id="4" name="Content Placeholder 3">
            <a:extLst>
              <a:ext uri="{FF2B5EF4-FFF2-40B4-BE49-F238E27FC236}">
                <a16:creationId xmlns:a16="http://schemas.microsoft.com/office/drawing/2014/main" id="{83FB5611-E89B-4E47-97A4-7D8CB2E98A78}"/>
              </a:ext>
            </a:extLst>
          </p:cNvPr>
          <p:cNvSpPr>
            <a:spLocks noGrp="1"/>
          </p:cNvSpPr>
          <p:nvPr>
            <p:ph sz="half" idx="2"/>
          </p:nvPr>
        </p:nvSpPr>
        <p:spPr>
          <a:xfrm>
            <a:off x="6477000" y="3242199"/>
            <a:ext cx="5181600" cy="2057400"/>
          </a:xfrm>
        </p:spPr>
        <p:txBody>
          <a:bodyPr>
            <a:normAutofit fontScale="85000" lnSpcReduction="10000"/>
          </a:bodyPr>
          <a:lstStyle/>
          <a:p>
            <a:r>
              <a:rPr lang="en-US" sz="2400" dirty="0"/>
              <a:t>Please submit questions using this MS Form:</a:t>
            </a:r>
          </a:p>
          <a:p>
            <a:pPr marL="0" indent="0">
              <a:buNone/>
            </a:pPr>
            <a:r>
              <a:rPr lang="en-US" sz="2400" dirty="0">
                <a:hlinkClick r:id="rId3"/>
              </a:rPr>
              <a:t>https://forms.microsoft.com/Pages/ResponsePage.aspx?id=RrAU68QkGUWPJricIVmCjPZziNO3vctElqxVZCB47BNUM1I5OE5VS0VPVU9YMFA3T0ZJQjI5Nkc2Ny4u</a:t>
            </a:r>
            <a:endParaRPr lang="en-US" sz="2400" dirty="0"/>
          </a:p>
          <a:p>
            <a:endParaRPr lang="en-US" sz="2400" dirty="0"/>
          </a:p>
        </p:txBody>
      </p:sp>
      <p:sp>
        <p:nvSpPr>
          <p:cNvPr id="5" name="Footer Placeholder 4" hidden="1">
            <a:extLst>
              <a:ext uri="{FF2B5EF4-FFF2-40B4-BE49-F238E27FC236}">
                <a16:creationId xmlns:a16="http://schemas.microsoft.com/office/drawing/2014/main" id="{CCEF4442-695B-41A8-96F2-3D22092C6C44}"/>
              </a:ext>
            </a:extLst>
          </p:cNvPr>
          <p:cNvSpPr>
            <a:spLocks noGrp="1"/>
          </p:cNvSpPr>
          <p:nvPr>
            <p:ph type="ftr" sz="quarter" idx="3"/>
          </p:nvPr>
        </p:nvSpPr>
        <p:spPr/>
        <p:txBody>
          <a:bodyPr/>
          <a:lstStyle/>
          <a:p>
            <a:r>
              <a:rPr lang="en-US"/>
              <a:t>mn.gov/deed/vrs</a:t>
            </a:r>
          </a:p>
        </p:txBody>
      </p:sp>
      <p:pic>
        <p:nvPicPr>
          <p:cNvPr id="12" name="Content Placeholder 11" descr="graphic with question marks">
            <a:extLst>
              <a:ext uri="{FF2B5EF4-FFF2-40B4-BE49-F238E27FC236}">
                <a16:creationId xmlns:a16="http://schemas.microsoft.com/office/drawing/2014/main" id="{CAC429BB-FA50-45D1-BBD9-155F8E3A9B22}"/>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8200" y="2435524"/>
            <a:ext cx="5181600" cy="2899764"/>
          </a:xfrm>
        </p:spPr>
      </p:pic>
    </p:spTree>
    <p:extLst>
      <p:ext uri="{BB962C8B-B14F-4D97-AF65-F5344CB8AC3E}">
        <p14:creationId xmlns:p14="http://schemas.microsoft.com/office/powerpoint/2010/main" val="2504329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38200" y="5337110"/>
            <a:ext cx="10515600" cy="817628"/>
          </a:xfrm>
        </p:spPr>
        <p:txBody>
          <a:bodyPr>
            <a:normAutofit/>
          </a:bodyPr>
          <a:lstStyle/>
          <a:p>
            <a:pPr marL="0" indent="0">
              <a:buNone/>
            </a:pPr>
            <a:r>
              <a:rPr lang="en-US" sz="1400" i="1" dirty="0"/>
              <a:t>The VR program receives 74.05 percent of its funding through a grant from the U.S. Department of Education. For federal fiscal year 2019, the total amount of grant funds awarded were $41,796,129. The remaining 25.5 percent of the costs ($14,300,000) were funded by Minnesota state appropriations.</a:t>
            </a:r>
          </a:p>
        </p:txBody>
      </p:sp>
    </p:spTree>
    <p:extLst>
      <p:ext uri="{BB962C8B-B14F-4D97-AF65-F5344CB8AC3E}">
        <p14:creationId xmlns:p14="http://schemas.microsoft.com/office/powerpoint/2010/main" val="178436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Follow Up Services</a:t>
            </a:r>
          </a:p>
        </p:txBody>
      </p:sp>
      <p:sp>
        <p:nvSpPr>
          <p:cNvPr id="5" name="Content Placeholder 4"/>
          <p:cNvSpPr>
            <a:spLocks noGrp="1"/>
          </p:cNvSpPr>
          <p:nvPr>
            <p:ph idx="1"/>
          </p:nvPr>
        </p:nvSpPr>
        <p:spPr>
          <a:xfrm>
            <a:off x="6400800" y="2514599"/>
            <a:ext cx="5029200" cy="3355975"/>
          </a:xfrm>
        </p:spPr>
        <p:txBody>
          <a:bodyPr/>
          <a:lstStyle/>
          <a:p>
            <a:pPr marL="0" indent="0">
              <a:lnSpc>
                <a:spcPct val="90000"/>
              </a:lnSpc>
              <a:spcAft>
                <a:spcPts val="0"/>
              </a:spcAft>
              <a:buClrTx/>
              <a:buNone/>
            </a:pPr>
            <a:r>
              <a:rPr lang="en-US" sz="2200" b="1"/>
              <a:t>May include, but are not limited to: </a:t>
            </a:r>
          </a:p>
          <a:p>
            <a:pPr lvl="0">
              <a:lnSpc>
                <a:spcPct val="90000"/>
              </a:lnSpc>
              <a:spcAft>
                <a:spcPts val="0"/>
              </a:spcAft>
              <a:buClrTx/>
            </a:pPr>
            <a:r>
              <a:rPr lang="en-US" sz="2000">
                <a:solidFill>
                  <a:prstClr val="black"/>
                </a:solidFill>
              </a:rPr>
              <a:t>Orientation and paperwork assistance </a:t>
            </a:r>
          </a:p>
          <a:p>
            <a:pPr lvl="0">
              <a:lnSpc>
                <a:spcPct val="90000"/>
              </a:lnSpc>
              <a:spcAft>
                <a:spcPts val="0"/>
              </a:spcAft>
              <a:buClrTx/>
            </a:pPr>
            <a:r>
              <a:rPr lang="en-US" sz="2000">
                <a:solidFill>
                  <a:prstClr val="black"/>
                </a:solidFill>
              </a:rPr>
              <a:t>Assist adjustment to employment</a:t>
            </a:r>
          </a:p>
          <a:p>
            <a:pPr lvl="0">
              <a:lnSpc>
                <a:spcPct val="90000"/>
              </a:lnSpc>
              <a:spcAft>
                <a:spcPts val="0"/>
              </a:spcAft>
              <a:buClrTx/>
            </a:pPr>
            <a:r>
              <a:rPr lang="en-US" sz="2000">
                <a:solidFill>
                  <a:prstClr val="black"/>
                </a:solidFill>
              </a:rPr>
              <a:t>Getting feedback from the employer on work performance</a:t>
            </a:r>
          </a:p>
          <a:p>
            <a:pPr lvl="0">
              <a:lnSpc>
                <a:spcPct val="90000"/>
              </a:lnSpc>
              <a:spcAft>
                <a:spcPts val="0"/>
              </a:spcAft>
              <a:buClrTx/>
            </a:pPr>
            <a:r>
              <a:rPr lang="en-US" sz="2000">
                <a:solidFill>
                  <a:prstClr val="black"/>
                </a:solidFill>
              </a:rPr>
              <a:t>Identify and coordinate services needed</a:t>
            </a:r>
          </a:p>
          <a:p>
            <a:pPr lvl="1">
              <a:lnSpc>
                <a:spcPct val="90000"/>
              </a:lnSpc>
              <a:spcAft>
                <a:spcPts val="0"/>
              </a:spcAft>
              <a:buClrTx/>
            </a:pPr>
            <a:r>
              <a:rPr lang="en-US" sz="2000">
                <a:solidFill>
                  <a:prstClr val="black"/>
                </a:solidFill>
              </a:rPr>
              <a:t> To maximize skill development</a:t>
            </a:r>
          </a:p>
          <a:p>
            <a:pPr lvl="1">
              <a:lnSpc>
                <a:spcPct val="90000"/>
              </a:lnSpc>
              <a:spcAft>
                <a:spcPts val="0"/>
              </a:spcAft>
              <a:buClrTx/>
            </a:pPr>
            <a:r>
              <a:rPr lang="en-US" sz="2000">
                <a:solidFill>
                  <a:prstClr val="black"/>
                </a:solidFill>
              </a:rPr>
              <a:t> Or advance in employment</a:t>
            </a:r>
          </a:p>
          <a:p>
            <a:endParaRPr lang="en-US"/>
          </a:p>
        </p:txBody>
      </p:sp>
      <p:pic>
        <p:nvPicPr>
          <p:cNvPr id="6" name="Content Placeholder 4" descr="graphic of people meeting">
            <a:extLst>
              <a:ext uri="{FF2B5EF4-FFF2-40B4-BE49-F238E27FC236}">
                <a16:creationId xmlns:a16="http://schemas.microsoft.com/office/drawing/2014/main" id="{F13986FB-B128-4B84-B336-DCD8F7D140C1}"/>
              </a:ext>
            </a:extLst>
          </p:cNvPr>
          <p:cNvPicPr>
            <a:picLocks noChangeAspect="1"/>
          </p:cNvPicPr>
          <p:nvPr/>
        </p:nvPicPr>
        <p:blipFill rotWithShape="1">
          <a:blip r:embed="rId3"/>
          <a:srcRect l="30748" t="-978" b="978"/>
          <a:stretch/>
        </p:blipFill>
        <p:spPr>
          <a:xfrm>
            <a:off x="441960" y="1615757"/>
            <a:ext cx="5481997" cy="4787900"/>
          </a:xfrm>
          <a:prstGeom prst="rect">
            <a:avLst/>
          </a:prstGeom>
        </p:spPr>
      </p:pic>
    </p:spTree>
    <p:extLst>
      <p:ext uri="{BB962C8B-B14F-4D97-AF65-F5344CB8AC3E}">
        <p14:creationId xmlns:p14="http://schemas.microsoft.com/office/powerpoint/2010/main" val="311108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Placement and Follow Up Services</a:t>
            </a:r>
          </a:p>
        </p:txBody>
      </p:sp>
      <p:pic>
        <p:nvPicPr>
          <p:cNvPr id="2" name="Content Placeholder 1" descr="graphic visual of the Placement Follow Up process">
            <a:extLst>
              <a:ext uri="{FF2B5EF4-FFF2-40B4-BE49-F238E27FC236}">
                <a16:creationId xmlns:a16="http://schemas.microsoft.com/office/drawing/2014/main" id="{B08655D3-AEBA-4A32-B4AB-B7CC15177DE8}"/>
              </a:ext>
            </a:extLst>
          </p:cNvPr>
          <p:cNvPicPr>
            <a:picLocks noGrp="1" noChangeAspect="1"/>
          </p:cNvPicPr>
          <p:nvPr>
            <p:ph idx="1"/>
          </p:nvPr>
        </p:nvPicPr>
        <p:blipFill>
          <a:blip r:embed="rId3"/>
          <a:stretch>
            <a:fillRect/>
          </a:stretch>
        </p:blipFill>
        <p:spPr>
          <a:xfrm>
            <a:off x="334641" y="1371600"/>
            <a:ext cx="11522718" cy="6461737"/>
          </a:xfrm>
          <a:prstGeom prst="rect">
            <a:avLst/>
          </a:prstGeom>
        </p:spPr>
      </p:pic>
    </p:spTree>
    <p:extLst>
      <p:ext uri="{BB962C8B-B14F-4D97-AF65-F5344CB8AC3E}">
        <p14:creationId xmlns:p14="http://schemas.microsoft.com/office/powerpoint/2010/main" val="223859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EE1-6EAD-4424-8268-B6F5ED5627E1}"/>
              </a:ext>
            </a:extLst>
          </p:cNvPr>
          <p:cNvSpPr>
            <a:spLocks noGrp="1"/>
          </p:cNvSpPr>
          <p:nvPr>
            <p:ph type="title"/>
          </p:nvPr>
        </p:nvSpPr>
        <p:spPr>
          <a:xfrm>
            <a:off x="1412631" y="129180"/>
            <a:ext cx="10515600" cy="914400"/>
          </a:xfrm>
        </p:spPr>
        <p:txBody>
          <a:bodyPr>
            <a:normAutofit fontScale="90000"/>
          </a:bodyPr>
          <a:lstStyle/>
          <a:p>
            <a:r>
              <a:rPr lang="en-US"/>
              <a:t>Pre-Job Search Activities</a:t>
            </a:r>
            <a:br>
              <a:rPr lang="en-US"/>
            </a:br>
            <a:r>
              <a:rPr lang="en-US"/>
              <a:t>Prior to Signed Placement Plan Meeting</a:t>
            </a:r>
          </a:p>
        </p:txBody>
      </p:sp>
      <p:sp>
        <p:nvSpPr>
          <p:cNvPr id="3" name="Content Placeholder 2">
            <a:extLst>
              <a:ext uri="{FF2B5EF4-FFF2-40B4-BE49-F238E27FC236}">
                <a16:creationId xmlns:a16="http://schemas.microsoft.com/office/drawing/2014/main" id="{23879A2A-8167-46C2-BD81-31CC6757B1C4}"/>
              </a:ext>
            </a:extLst>
          </p:cNvPr>
          <p:cNvSpPr>
            <a:spLocks noGrp="1"/>
          </p:cNvSpPr>
          <p:nvPr>
            <p:ph sz="half" idx="1"/>
          </p:nvPr>
        </p:nvSpPr>
        <p:spPr/>
        <p:txBody>
          <a:bodyPr>
            <a:normAutofit/>
          </a:bodyPr>
          <a:lstStyle/>
          <a:p>
            <a:r>
              <a:rPr lang="en-US" sz="2000"/>
              <a:t>Interests and goals</a:t>
            </a:r>
            <a:endParaRPr lang="en-US" sz="2000">
              <a:cs typeface="Calibri"/>
            </a:endParaRPr>
          </a:p>
          <a:p>
            <a:r>
              <a:rPr lang="en-US" sz="2000"/>
              <a:t>Employment related skills and abilities</a:t>
            </a:r>
            <a:endParaRPr lang="en-US" sz="2000">
              <a:cs typeface="Calibri"/>
            </a:endParaRPr>
          </a:p>
          <a:p>
            <a:r>
              <a:rPr lang="en-US" sz="2000"/>
              <a:t>Labor market information</a:t>
            </a:r>
            <a:endParaRPr lang="en-US" sz="2000">
              <a:cs typeface="Calibri"/>
            </a:endParaRPr>
          </a:p>
          <a:p>
            <a:r>
              <a:rPr lang="en-US" sz="2000"/>
              <a:t>Criminal background</a:t>
            </a:r>
            <a:endParaRPr lang="en-US" sz="2000">
              <a:cs typeface="Calibri"/>
            </a:endParaRPr>
          </a:p>
          <a:p>
            <a:r>
              <a:rPr lang="en-US" sz="2000"/>
              <a:t>Credit report &amp; bankruptcy as they relate to job goal</a:t>
            </a:r>
            <a:endParaRPr lang="en-US" sz="2000">
              <a:cs typeface="Calibri"/>
            </a:endParaRPr>
          </a:p>
          <a:p>
            <a:r>
              <a:rPr lang="en-US" sz="2000"/>
              <a:t>Impact of wages on benefits</a:t>
            </a:r>
            <a:endParaRPr lang="en-US" sz="2000">
              <a:cs typeface="Calibri"/>
            </a:endParaRPr>
          </a:p>
          <a:p>
            <a:r>
              <a:rPr lang="en-US" sz="2000"/>
              <a:t>Transportation</a:t>
            </a:r>
          </a:p>
          <a:p>
            <a:endParaRPr lang="en-US"/>
          </a:p>
        </p:txBody>
      </p:sp>
      <p:sp>
        <p:nvSpPr>
          <p:cNvPr id="4" name="Content Placeholder 3">
            <a:extLst>
              <a:ext uri="{FF2B5EF4-FFF2-40B4-BE49-F238E27FC236}">
                <a16:creationId xmlns:a16="http://schemas.microsoft.com/office/drawing/2014/main" id="{C9FB332F-C114-4B48-ADE6-D1243CDD10C4}"/>
              </a:ext>
            </a:extLst>
          </p:cNvPr>
          <p:cNvSpPr>
            <a:spLocks noGrp="1"/>
          </p:cNvSpPr>
          <p:nvPr>
            <p:ph sz="half" idx="2"/>
          </p:nvPr>
        </p:nvSpPr>
        <p:spPr/>
        <p:txBody>
          <a:bodyPr>
            <a:normAutofit/>
          </a:bodyPr>
          <a:lstStyle/>
          <a:p>
            <a:r>
              <a:rPr lang="en-US" sz="2000"/>
              <a:t>Housing</a:t>
            </a:r>
          </a:p>
          <a:p>
            <a:r>
              <a:rPr lang="en-US" sz="2000"/>
              <a:t>Care arrangements (child, spouse, parents)</a:t>
            </a:r>
          </a:p>
          <a:p>
            <a:r>
              <a:rPr lang="en-US" sz="2000"/>
              <a:t>Medical insurance</a:t>
            </a:r>
          </a:p>
          <a:p>
            <a:r>
              <a:rPr lang="en-US" sz="2000"/>
              <a:t>Cultural or religious considerations</a:t>
            </a:r>
          </a:p>
          <a:p>
            <a:r>
              <a:rPr lang="en-US" sz="2000"/>
              <a:t>Disability disclosure</a:t>
            </a:r>
          </a:p>
          <a:p>
            <a:r>
              <a:rPr lang="en-US" sz="2000"/>
              <a:t>Support systems available</a:t>
            </a:r>
          </a:p>
          <a:p>
            <a:r>
              <a:rPr lang="en-US" sz="2000"/>
              <a:t>Verify employment authorization documents</a:t>
            </a:r>
          </a:p>
          <a:p>
            <a:endParaRPr lang="en-US"/>
          </a:p>
        </p:txBody>
      </p:sp>
      <p:sp>
        <p:nvSpPr>
          <p:cNvPr id="5" name="Footer Placeholder 4">
            <a:extLst>
              <a:ext uri="{FF2B5EF4-FFF2-40B4-BE49-F238E27FC236}">
                <a16:creationId xmlns:a16="http://schemas.microsoft.com/office/drawing/2014/main" id="{04654604-2DB7-4B4E-B798-2ADD7FD8DCD3}"/>
              </a:ext>
            </a:extLst>
          </p:cNvPr>
          <p:cNvSpPr>
            <a:spLocks noGrp="1"/>
          </p:cNvSpPr>
          <p:nvPr>
            <p:ph type="ftr" sz="quarter" idx="3"/>
          </p:nvPr>
        </p:nvSpPr>
        <p:spPr/>
        <p:txBody>
          <a:bodyPr/>
          <a:lstStyle/>
          <a:p>
            <a:r>
              <a:rPr lang="en-US"/>
              <a:t>mn.gov/deed/vrs</a:t>
            </a:r>
          </a:p>
        </p:txBody>
      </p:sp>
    </p:spTree>
    <p:extLst>
      <p:ext uri="{BB962C8B-B14F-4D97-AF65-F5344CB8AC3E}">
        <p14:creationId xmlns:p14="http://schemas.microsoft.com/office/powerpoint/2010/main" val="2531232235"/>
      </p:ext>
    </p:extLst>
  </p:cSld>
  <p:clrMapOvr>
    <a:masterClrMapping/>
  </p:clrMapOvr>
</p:sld>
</file>

<file path=ppt/theme/theme1.xml><?xml version="1.0" encoding="utf-8"?>
<a:theme xmlns:a="http://schemas.openxmlformats.org/drawingml/2006/main" name="VR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E9D722975BE246A9F687FBB7A29A80" ma:contentTypeVersion="8" ma:contentTypeDescription="Create a new document." ma:contentTypeScope="" ma:versionID="a3480dc9ce778620e90e799d32b22326">
  <xsd:schema xmlns:xsd="http://www.w3.org/2001/XMLSchema" xmlns:xs="http://www.w3.org/2001/XMLSchema" xmlns:p="http://schemas.microsoft.com/office/2006/metadata/properties" xmlns:ns2="e067bdb1-50c1-4123-a90a-c27d1c7b3e85" xmlns:ns3="83671ba9-a451-4cb7-9b7c-d94fd1f3b544" targetNamespace="http://schemas.microsoft.com/office/2006/metadata/properties" ma:root="true" ma:fieldsID="ccbcb41c68f9e23ca38f68032c34f54c" ns2:_="" ns3:_="">
    <xsd:import namespace="e067bdb1-50c1-4123-a90a-c27d1c7b3e85"/>
    <xsd:import namespace="83671ba9-a451-4cb7-9b7c-d94fd1f3b5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67bdb1-50c1-4123-a90a-c27d1c7b3e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671ba9-a451-4cb7-9b7c-d94fd1f3b5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7806A1-40D9-44C9-A8D6-3D24ACCA035D}">
  <ds:schemaRefs>
    <ds:schemaRef ds:uri="83671ba9-a451-4cb7-9b7c-d94fd1f3b544"/>
    <ds:schemaRef ds:uri="e067bdb1-50c1-4123-a90a-c27d1c7b3e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4EB90E-7198-4639-A1D1-ECD39C378D64}">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e067bdb1-50c1-4123-a90a-c27d1c7b3e85"/>
    <ds:schemaRef ds:uri="http://purl.org/dc/terms/"/>
    <ds:schemaRef ds:uri="http://schemas.openxmlformats.org/package/2006/metadata/core-properties"/>
    <ds:schemaRef ds:uri="83671ba9-a451-4cb7-9b7c-d94fd1f3b544"/>
    <ds:schemaRef ds:uri="http://www.w3.org/XML/1998/namespace"/>
    <ds:schemaRef ds:uri="http://purl.org/dc/elements/1.1/"/>
  </ds:schemaRefs>
</ds:datastoreItem>
</file>

<file path=customXml/itemProps3.xml><?xml version="1.0" encoding="utf-8"?>
<ds:datastoreItem xmlns:ds="http://schemas.openxmlformats.org/officeDocument/2006/customXml" ds:itemID="{CA6C3670-A219-4CA5-BD5A-A87F0AC65B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TotalTime>
  <Words>4843</Words>
  <Application>Microsoft Office PowerPoint</Application>
  <PresentationFormat>Widescreen</PresentationFormat>
  <Paragraphs>591</Paragraphs>
  <Slides>69</Slides>
  <Notes>68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Wingdings</vt:lpstr>
      <vt:lpstr>VRS</vt:lpstr>
      <vt:lpstr>Performance Based Agreements </vt:lpstr>
      <vt:lpstr>Focus for Today</vt:lpstr>
      <vt:lpstr>Training Objectives</vt:lpstr>
      <vt:lpstr>Placement and Follow Up Forms</vt:lpstr>
      <vt:lpstr>Placement and Follow Up Services Overview</vt:lpstr>
      <vt:lpstr>Placement Services </vt:lpstr>
      <vt:lpstr>Follow Up Services</vt:lpstr>
      <vt:lpstr>Placement and Follow Up Services</vt:lpstr>
      <vt:lpstr>Pre-Job Search Activities Prior to Signed Placement Plan Meeting</vt:lpstr>
      <vt:lpstr>Choosing a Placement Professional</vt:lpstr>
      <vt:lpstr>General PBA</vt:lpstr>
      <vt:lpstr>Genera PBA Milestones</vt:lpstr>
      <vt:lpstr>Prior to Signed Placement Plan Meeting</vt:lpstr>
      <vt:lpstr>At the Placement Plan Meeting</vt:lpstr>
      <vt:lpstr>Signed Placement Plan PBA Milestone 1</vt:lpstr>
      <vt:lpstr>Communication Expectations</vt:lpstr>
      <vt:lpstr>Monthly Progress Report –  Job Placement and Follow-up Services</vt:lpstr>
      <vt:lpstr>60-Day Check-In</vt:lpstr>
      <vt:lpstr>Job offer</vt:lpstr>
      <vt:lpstr>Post-Job Offer, Pre-Job Start</vt:lpstr>
      <vt:lpstr>Two 90-Day Clocks</vt:lpstr>
      <vt:lpstr>The 90-Day Clocks</vt:lpstr>
      <vt:lpstr>90-Day Clock Example</vt:lpstr>
      <vt:lpstr>First Paid Day of Employment PBA Milestone 2 </vt:lpstr>
      <vt:lpstr>Job Coaching Changes</vt:lpstr>
      <vt:lpstr>Follow Up</vt:lpstr>
      <vt:lpstr>Job Coaching</vt:lpstr>
      <vt:lpstr>Follow Up vs. Job Coaching</vt:lpstr>
      <vt:lpstr>Breakout Groups</vt:lpstr>
      <vt:lpstr>Small Group Discussion</vt:lpstr>
      <vt:lpstr>Time for a Break</vt:lpstr>
      <vt:lpstr>Reflections</vt:lpstr>
      <vt:lpstr>Follow Up Check-Ins</vt:lpstr>
      <vt:lpstr>Closure from Placement and Follow-Up Services</vt:lpstr>
      <vt:lpstr>Successful Placement Closure  PBA Milestone 3</vt:lpstr>
      <vt:lpstr>Special Circumstances</vt:lpstr>
      <vt:lpstr>12 Months of a PBA</vt:lpstr>
      <vt:lpstr>Holds During a PBA</vt:lpstr>
      <vt:lpstr>Break Time</vt:lpstr>
      <vt:lpstr>E1 PBA</vt:lpstr>
      <vt:lpstr>E1MN</vt:lpstr>
      <vt:lpstr>E1 PBA Milestones</vt:lpstr>
      <vt:lpstr>What’s Different with the E1 PBA</vt:lpstr>
      <vt:lpstr>Before the Signed Placement Plan Meeting</vt:lpstr>
      <vt:lpstr>Signed Placement Plan E1 PBA Milestone 1</vt:lpstr>
      <vt:lpstr>Communication Early, Communicate Often</vt:lpstr>
      <vt:lpstr>Monthly Progress Reports for E1 PBA</vt:lpstr>
      <vt:lpstr>What does Job Search look like with an E1 PBA?</vt:lpstr>
      <vt:lpstr>E1 PBA 60-Day Check-In</vt:lpstr>
      <vt:lpstr>E1 Milestone 120 Days of Service</vt:lpstr>
      <vt:lpstr>A Job Offer!</vt:lpstr>
      <vt:lpstr>Post-Job Offer, Pre-Job Start E1 PBA</vt:lpstr>
      <vt:lpstr>90-Day Clocks</vt:lpstr>
      <vt:lpstr>First Paid Day of Employment E1 PBA Milestone 2 </vt:lpstr>
      <vt:lpstr>Follow Up verses Job Coaching</vt:lpstr>
      <vt:lpstr>Follow Up Check-In Recommendations</vt:lpstr>
      <vt:lpstr>Conditions for Successful Closure from Placement and Follow-Up Services E1 PBA</vt:lpstr>
      <vt:lpstr>Successful Placement Closure  E1 PBA Milestone 3</vt:lpstr>
      <vt:lpstr>12 Months of an E1 PBA</vt:lpstr>
      <vt:lpstr>Holds</vt:lpstr>
      <vt:lpstr>E1 PBA Scenario #1  Partner paid $5,000 | Milestone sequence 1, E1, 2, 3</vt:lpstr>
      <vt:lpstr>E1 PBA Scenario #2  Partner paid $5,000 | Milestone sequence 1, 2, E1, 3</vt:lpstr>
      <vt:lpstr>E1 PBA Scenario #3 Partner paid $5,000 | Milestone sequence 1, 2, E1, 3</vt:lpstr>
      <vt:lpstr>E1 PBA Scenario #3 continued Partner paid $5,000 | Milestone sequence 1, 2, E1, 3</vt:lpstr>
      <vt:lpstr>E1 PBA Scenario #4  Partner paid $2,530 | Milestone sequence 1, E1</vt:lpstr>
      <vt:lpstr>  No Retroactive E1 PBAs</vt:lpstr>
      <vt:lpstr>New PBAs Start July 1, 2021</vt:lpstr>
      <vt:lpstr>Questions</vt:lpstr>
      <vt:lpstr>PowerPoint Presentation</vt:lpstr>
    </vt:vector>
  </TitlesOfParts>
  <Company>DEED VRS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subject>Templates</dc:subject>
  <dc:creator>Sara Sundeen</dc:creator>
  <cp:lastModifiedBy>Babine, Kim (DEED)</cp:lastModifiedBy>
  <cp:revision>2</cp:revision>
  <dcterms:created xsi:type="dcterms:W3CDTF">2013-12-20T19:47:01Z</dcterms:created>
  <dcterms:modified xsi:type="dcterms:W3CDTF">2021-06-25T18:02:41Z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0x01010086E9D722975BE246A9F687FBB7A29A80</vt:lpwstr>
  </property>
</Properties>
</file>