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3E8FB8_1322D034.xml" ContentType="application/vnd.ms-powerpoint.comments+xml"/>
  <Override PartName="/ppt/notesSlides/notesSlide12.xml" ContentType="application/vnd.openxmlformats-officedocument.presentationml.notesSlide+xml"/>
  <Override PartName="/ppt/comments/modernComment_198_34F531C7.xml" ContentType="application/vnd.ms-powerpoint.comments+xml"/>
  <Override PartName="/ppt/comments/modernComment_7F3E8FB9_8B7AFD6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3E8F95_C28E6BDD.xml" ContentType="application/vnd.ms-powerpoint.comment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7" r:id="rId4"/>
    <p:sldMasterId id="2147484163" r:id="rId5"/>
    <p:sldMasterId id="2147483738" r:id="rId6"/>
    <p:sldMasterId id="2147484029" r:id="rId7"/>
    <p:sldMasterId id="2147484074" r:id="rId8"/>
    <p:sldMasterId id="2147484137" r:id="rId9"/>
    <p:sldMasterId id="2147484150" r:id="rId10"/>
    <p:sldMasterId id="2147483648" r:id="rId11"/>
    <p:sldMasterId id="2147483672" r:id="rId12"/>
    <p:sldMasterId id="2147483678" r:id="rId13"/>
  </p:sldMasterIdLst>
  <p:notesMasterIdLst>
    <p:notesMasterId r:id="rId116"/>
  </p:notesMasterIdLst>
  <p:sldIdLst>
    <p:sldId id="256" r:id="rId14"/>
    <p:sldId id="262" r:id="rId15"/>
    <p:sldId id="2506" r:id="rId16"/>
    <p:sldId id="2507" r:id="rId17"/>
    <p:sldId id="320" r:id="rId18"/>
    <p:sldId id="2146849633" r:id="rId19"/>
    <p:sldId id="2146849632" r:id="rId20"/>
    <p:sldId id="2509" r:id="rId21"/>
    <p:sldId id="2508" r:id="rId22"/>
    <p:sldId id="260" r:id="rId23"/>
    <p:sldId id="311" r:id="rId24"/>
    <p:sldId id="296" r:id="rId25"/>
    <p:sldId id="306" r:id="rId26"/>
    <p:sldId id="2146849648" r:id="rId27"/>
    <p:sldId id="2146849647" r:id="rId28"/>
    <p:sldId id="2146849649" r:id="rId29"/>
    <p:sldId id="2146849650" r:id="rId30"/>
    <p:sldId id="2146849654" r:id="rId31"/>
    <p:sldId id="2134806456" r:id="rId32"/>
    <p:sldId id="2134806455" r:id="rId33"/>
    <p:sldId id="408" r:id="rId34"/>
    <p:sldId id="2134806457" r:id="rId35"/>
    <p:sldId id="407" r:id="rId36"/>
    <p:sldId id="2134806421" r:id="rId37"/>
    <p:sldId id="2536" r:id="rId38"/>
    <p:sldId id="2146849624" r:id="rId39"/>
    <p:sldId id="2146849638" r:id="rId40"/>
    <p:sldId id="2134806453" r:id="rId41"/>
    <p:sldId id="2146849623" r:id="rId42"/>
    <p:sldId id="2134806467" r:id="rId43"/>
    <p:sldId id="2134806470" r:id="rId44"/>
    <p:sldId id="2146849639" r:id="rId45"/>
    <p:sldId id="299" r:id="rId46"/>
    <p:sldId id="2134806459" r:id="rId47"/>
    <p:sldId id="2134806460" r:id="rId48"/>
    <p:sldId id="2134806461" r:id="rId49"/>
    <p:sldId id="2134806462" r:id="rId50"/>
    <p:sldId id="2134806463" r:id="rId51"/>
    <p:sldId id="2134806315" r:id="rId52"/>
    <p:sldId id="258" r:id="rId53"/>
    <p:sldId id="2134806316" r:id="rId54"/>
    <p:sldId id="2134806458" r:id="rId55"/>
    <p:sldId id="2134806449" r:id="rId56"/>
    <p:sldId id="2134806450" r:id="rId57"/>
    <p:sldId id="2146849634" r:id="rId58"/>
    <p:sldId id="2146849635" r:id="rId59"/>
    <p:sldId id="2146849636" r:id="rId60"/>
    <p:sldId id="2146849640" r:id="rId61"/>
    <p:sldId id="2146849625" r:id="rId62"/>
    <p:sldId id="2146849628" r:id="rId63"/>
    <p:sldId id="2146849626" r:id="rId64"/>
    <p:sldId id="2146849627" r:id="rId65"/>
    <p:sldId id="2146849653" r:id="rId66"/>
    <p:sldId id="2537" r:id="rId67"/>
    <p:sldId id="2539" r:id="rId68"/>
    <p:sldId id="2134806472" r:id="rId69"/>
    <p:sldId id="2146849641" r:id="rId70"/>
    <p:sldId id="2146849642" r:id="rId71"/>
    <p:sldId id="2146849643" r:id="rId72"/>
    <p:sldId id="2146849644" r:id="rId73"/>
    <p:sldId id="2146849645" r:id="rId74"/>
    <p:sldId id="2540" r:id="rId75"/>
    <p:sldId id="2146849630" r:id="rId76"/>
    <p:sldId id="2543" r:id="rId77"/>
    <p:sldId id="2146849651" r:id="rId78"/>
    <p:sldId id="1028" r:id="rId79"/>
    <p:sldId id="417" r:id="rId80"/>
    <p:sldId id="432" r:id="rId81"/>
    <p:sldId id="1024" r:id="rId82"/>
    <p:sldId id="862" r:id="rId83"/>
    <p:sldId id="949" r:id="rId84"/>
    <p:sldId id="331" r:id="rId85"/>
    <p:sldId id="945" r:id="rId86"/>
    <p:sldId id="947" r:id="rId87"/>
    <p:sldId id="329" r:id="rId88"/>
    <p:sldId id="943" r:id="rId89"/>
    <p:sldId id="332" r:id="rId90"/>
    <p:sldId id="422" r:id="rId91"/>
    <p:sldId id="423" r:id="rId92"/>
    <p:sldId id="1025" r:id="rId93"/>
    <p:sldId id="1029" r:id="rId94"/>
    <p:sldId id="1030" r:id="rId95"/>
    <p:sldId id="1031" r:id="rId96"/>
    <p:sldId id="1011" r:id="rId97"/>
    <p:sldId id="1012" r:id="rId98"/>
    <p:sldId id="983" r:id="rId99"/>
    <p:sldId id="1014" r:id="rId100"/>
    <p:sldId id="427" r:id="rId101"/>
    <p:sldId id="1023" r:id="rId102"/>
    <p:sldId id="981" r:id="rId103"/>
    <p:sldId id="403" r:id="rId104"/>
    <p:sldId id="2542" r:id="rId105"/>
    <p:sldId id="315" r:id="rId106"/>
    <p:sldId id="317" r:id="rId107"/>
    <p:sldId id="319" r:id="rId108"/>
    <p:sldId id="2146849652" r:id="rId109"/>
    <p:sldId id="321" r:id="rId110"/>
    <p:sldId id="322" r:id="rId111"/>
    <p:sldId id="325" r:id="rId112"/>
    <p:sldId id="324" r:id="rId113"/>
    <p:sldId id="326" r:id="rId114"/>
    <p:sldId id="2544"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DB6314-28B5-182D-B28F-4E10E70F1244}" name="Varilek, Matt (He/Him/His) (DEED)" initials="V(" userId="S::matt.varilek@state.mn.us::d1d54003-6558-4538-81db-5506b4f206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A4"/>
    <a:srgbClr val="1986D2"/>
    <a:srgbClr val="003E6C"/>
    <a:srgbClr val="005BAB"/>
    <a:srgbClr val="96D076"/>
    <a:srgbClr val="79BC4B"/>
    <a:srgbClr val="98AAD7"/>
    <a:srgbClr val="71BF44"/>
    <a:srgbClr val="3AAF4A"/>
    <a:srgbClr val="163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1CBB4-0A10-725B-8840-9129E5C61D8A}" v="681" dt="2024-12-10T22:28:03.050"/>
    <p1510:client id="{3A057D47-929B-1CD1-951D-31BE12C82D9E}" v="28" dt="2024-12-11T15:34:23.286"/>
    <p1510:client id="{45B19EB1-DF4E-A724-7A2A-2627CE3871ED}" v="85" dt="2024-12-12T00:07:02.8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4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presProps" Target="presProp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theme" Target="theme/theme1.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firstchildrensfinance.sharepoint.com/sites/NationalTeamS/Consulting/FY22%20National%20Consulting/DHS%20Cost%20of%20Care/Data%20Analysis/PCQC%20Outputs/2023.07.05_FCC%20Summar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2AABE3"/>
              </a:solidFill>
              <a:ln w="19050">
                <a:solidFill>
                  <a:schemeClr val="lt1"/>
                </a:solidFill>
              </a:ln>
              <a:effectLst/>
            </c:spPr>
            <c:extLst>
              <c:ext xmlns:c16="http://schemas.microsoft.com/office/drawing/2014/chart" uri="{C3380CC4-5D6E-409C-BE32-E72D297353CC}">
                <c16:uniqueId val="{00000001-6B88-49B4-9A0C-D12C05BF24FF}"/>
              </c:ext>
            </c:extLst>
          </c:dPt>
          <c:dPt>
            <c:idx val="1"/>
            <c:bubble3D val="0"/>
            <c:spPr>
              <a:solidFill>
                <a:srgbClr val="0A9446"/>
              </a:solidFill>
              <a:ln w="19050">
                <a:solidFill>
                  <a:schemeClr val="lt1"/>
                </a:solidFill>
              </a:ln>
              <a:effectLst/>
            </c:spPr>
            <c:extLst>
              <c:ext xmlns:c16="http://schemas.microsoft.com/office/drawing/2014/chart" uri="{C3380CC4-5D6E-409C-BE32-E72D297353CC}">
                <c16:uniqueId val="{00000003-6B88-49B4-9A0C-D12C05BF24FF}"/>
              </c:ext>
            </c:extLst>
          </c:dPt>
          <c:dPt>
            <c:idx val="2"/>
            <c:bubble3D val="0"/>
            <c:spPr>
              <a:solidFill>
                <a:srgbClr val="F45825"/>
              </a:solidFill>
              <a:ln w="19050">
                <a:solidFill>
                  <a:schemeClr val="lt1"/>
                </a:solidFill>
              </a:ln>
              <a:effectLst/>
            </c:spPr>
            <c:extLst>
              <c:ext xmlns:c16="http://schemas.microsoft.com/office/drawing/2014/chart" uri="{C3380CC4-5D6E-409C-BE32-E72D297353CC}">
                <c16:uniqueId val="{00000005-6B88-49B4-9A0C-D12C05BF24FF}"/>
              </c:ext>
            </c:extLst>
          </c:dPt>
          <c:dPt>
            <c:idx val="3"/>
            <c:bubble3D val="0"/>
            <c:spPr>
              <a:solidFill>
                <a:srgbClr val="F7941C"/>
              </a:solidFill>
              <a:ln w="19050">
                <a:solidFill>
                  <a:schemeClr val="lt1"/>
                </a:solidFill>
              </a:ln>
              <a:effectLst/>
            </c:spPr>
            <c:extLst>
              <c:ext xmlns:c16="http://schemas.microsoft.com/office/drawing/2014/chart" uri="{C3380CC4-5D6E-409C-BE32-E72D297353CC}">
                <c16:uniqueId val="{00000007-6B88-49B4-9A0C-D12C05BF24FF}"/>
              </c:ext>
            </c:extLst>
          </c:dPt>
          <c:dLbls>
            <c:dLbl>
              <c:idx val="0"/>
              <c:layout>
                <c:manualLayout>
                  <c:x val="-0.12720190154627722"/>
                  <c:y val="0.1979245807205143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88-49B4-9A0C-D12C05BF24FF}"/>
                </c:ext>
              </c:extLst>
            </c:dLbl>
            <c:dLbl>
              <c:idx val="1"/>
              <c:layout>
                <c:manualLayout>
                  <c:x val="-0.23700906579733838"/>
                  <c:y val="-7.835622030458004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88-49B4-9A0C-D12C05BF24FF}"/>
                </c:ext>
              </c:extLst>
            </c:dLbl>
            <c:dLbl>
              <c:idx val="2"/>
              <c:layout>
                <c:manualLayout>
                  <c:x val="0.18464447266773201"/>
                  <c:y val="-0.2789285835780784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88-49B4-9A0C-D12C05BF24FF}"/>
                </c:ext>
              </c:extLst>
            </c:dLbl>
            <c:dLbl>
              <c:idx val="3"/>
              <c:layout>
                <c:manualLayout>
                  <c:x val="0.17978188627946462"/>
                  <c:y val="0.2064150611768174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3058363991312184"/>
                      <c:h val="0.159442029842429"/>
                    </c:manualLayout>
                  </c15:layout>
                </c:ext>
                <c:ext xmlns:c16="http://schemas.microsoft.com/office/drawing/2014/chart" uri="{C3380CC4-5D6E-409C-BE32-E72D297353CC}">
                  <c16:uniqueId val="{00000007-6B88-49B4-9A0C-D12C05BF24FF}"/>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'[2023.07.05_FCC Summary.xlsx]Case Studies'!$P$2:$P$5</c:f>
              <c:strCache>
                <c:ptCount val="4"/>
                <c:pt idx="0">
                  <c:v>Personnel</c:v>
                </c:pt>
                <c:pt idx="1">
                  <c:v>Occupancy Costs</c:v>
                </c:pt>
                <c:pt idx="2">
                  <c:v>Program Expenses</c:v>
                </c:pt>
                <c:pt idx="3">
                  <c:v>Administration Expenses</c:v>
                </c:pt>
              </c:strCache>
            </c:strRef>
          </c:cat>
          <c:val>
            <c:numRef>
              <c:f>'[2023.07.05_FCC Summary.xlsx]Case Studies'!$R$2:$R$5</c:f>
              <c:numCache>
                <c:formatCode>0%</c:formatCode>
                <c:ptCount val="4"/>
                <c:pt idx="0">
                  <c:v>0.17485572086620427</c:v>
                </c:pt>
                <c:pt idx="1">
                  <c:v>0.25350770371154763</c:v>
                </c:pt>
                <c:pt idx="2">
                  <c:v>0.38073807380738073</c:v>
                </c:pt>
                <c:pt idx="3">
                  <c:v>0.19089850161486738</c:v>
                </c:pt>
              </c:numCache>
            </c:numRef>
          </c:val>
          <c:extLst>
            <c:ext xmlns:c16="http://schemas.microsoft.com/office/drawing/2014/chart" uri="{C3380CC4-5D6E-409C-BE32-E72D297353CC}">
              <c16:uniqueId val="{00000008-6B88-49B4-9A0C-D12C05BF24F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1985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FC-4BEC-847C-037149269F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FC-4BEC-847C-037149269F22}"/>
              </c:ext>
            </c:extLst>
          </c:dPt>
          <c:cat>
            <c:strRef>
              <c:f>Sheet1!$A$2:$A$3</c:f>
              <c:strCache>
                <c:ptCount val="2"/>
                <c:pt idx="0">
                  <c:v>Workers 50+</c:v>
                </c:pt>
                <c:pt idx="1">
                  <c:v>Younger Workers</c:v>
                </c:pt>
              </c:strCache>
            </c:strRef>
          </c:cat>
          <c:val>
            <c:numRef>
              <c:f>Sheet1!$B$2:$B$3</c:f>
              <c:numCache>
                <c:formatCode>General</c:formatCode>
                <c:ptCount val="2"/>
                <c:pt idx="0">
                  <c:v>0.33</c:v>
                </c:pt>
                <c:pt idx="1">
                  <c:v>0.66</c:v>
                </c:pt>
              </c:numCache>
            </c:numRef>
          </c:val>
          <c:extLst>
            <c:ext xmlns:c16="http://schemas.microsoft.com/office/drawing/2014/chart" uri="{C3380CC4-5D6E-409C-BE32-E72D297353CC}">
              <c16:uniqueId val="{00000004-B0FC-4BEC-847C-037149269F2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'[Report Graphs.xlsx]FCC'!$B$17</c:f>
              <c:strCache>
                <c:ptCount val="1"/>
                <c:pt idx="0">
                  <c:v>Total Expenses </c:v>
                </c:pt>
              </c:strCache>
            </c:strRef>
          </c:tx>
          <c:spPr>
            <a:solidFill>
              <a:srgbClr val="003865"/>
            </a:solidFill>
            <a:ln>
              <a:noFill/>
            </a:ln>
            <a:effectLst/>
          </c:spPr>
          <c:invertIfNegative val="0"/>
          <c:dLbls>
            <c:dLbl>
              <c:idx val="0"/>
              <c:layout>
                <c:manualLayout>
                  <c:x val="-1.6666666666666666E-2"/>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FF-46FB-894D-FA023498530E}"/>
                </c:ext>
              </c:extLst>
            </c:dLbl>
            <c:dLbl>
              <c:idx val="1"/>
              <c:layout>
                <c:manualLayout>
                  <c:x val="-1.6666666666666666E-2"/>
                  <c:y val="4.62962962962962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FF-46FB-894D-FA023498530E}"/>
                </c:ext>
              </c:extLst>
            </c:dLbl>
            <c:dLbl>
              <c:idx val="2"/>
              <c:layout>
                <c:manualLayout>
                  <c:x val="-1.3888888888888888E-2"/>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FF-46FB-894D-FA023498530E}"/>
                </c:ext>
              </c:extLst>
            </c:dLbl>
            <c:dLbl>
              <c:idx val="3"/>
              <c:layout>
                <c:manualLayout>
                  <c:x val="-1.1111111111111212E-2"/>
                  <c:y val="1.3888888888888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FF-46FB-894D-FA02349853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Graphs.xlsx]FCC'!$A$18:$A$21</c:f>
              <c:strCache>
                <c:ptCount val="4"/>
                <c:pt idx="0">
                  <c:v>Rural</c:v>
                </c:pt>
                <c:pt idx="1">
                  <c:v>Small Town</c:v>
                </c:pt>
                <c:pt idx="2">
                  <c:v>Large Town</c:v>
                </c:pt>
                <c:pt idx="3">
                  <c:v>Urban</c:v>
                </c:pt>
              </c:strCache>
            </c:strRef>
          </c:cat>
          <c:val>
            <c:numRef>
              <c:f>'[Report Graphs.xlsx]FCC'!$B$18:$B$21</c:f>
              <c:numCache>
                <c:formatCode>"$"#,##0</c:formatCode>
                <c:ptCount val="4"/>
                <c:pt idx="0">
                  <c:v>37388</c:v>
                </c:pt>
                <c:pt idx="1">
                  <c:v>35437</c:v>
                </c:pt>
                <c:pt idx="2">
                  <c:v>35644</c:v>
                </c:pt>
                <c:pt idx="3">
                  <c:v>38450</c:v>
                </c:pt>
              </c:numCache>
            </c:numRef>
          </c:val>
          <c:extLst>
            <c:ext xmlns:c16="http://schemas.microsoft.com/office/drawing/2014/chart" uri="{C3380CC4-5D6E-409C-BE32-E72D297353CC}">
              <c16:uniqueId val="{00000004-9CFF-46FB-894D-FA023498530E}"/>
            </c:ext>
          </c:extLst>
        </c:ser>
        <c:ser>
          <c:idx val="1"/>
          <c:order val="1"/>
          <c:tx>
            <c:strRef>
              <c:f>'[Report Graphs.xlsx]FCC'!$C$17</c:f>
              <c:strCache>
                <c:ptCount val="1"/>
                <c:pt idx="0">
                  <c:v>Total Revenue</c:v>
                </c:pt>
              </c:strCache>
            </c:strRef>
          </c:tx>
          <c:spPr>
            <a:solidFill>
              <a:srgbClr val="78BE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 Graphs.xlsx]FCC'!$A$18:$A$21</c:f>
              <c:strCache>
                <c:ptCount val="4"/>
                <c:pt idx="0">
                  <c:v>Rural</c:v>
                </c:pt>
                <c:pt idx="1">
                  <c:v>Small Town</c:v>
                </c:pt>
                <c:pt idx="2">
                  <c:v>Large Town</c:v>
                </c:pt>
                <c:pt idx="3">
                  <c:v>Urban</c:v>
                </c:pt>
              </c:strCache>
            </c:strRef>
          </c:cat>
          <c:val>
            <c:numRef>
              <c:f>'[Report Graphs.xlsx]FCC'!$C$18:$C$21</c:f>
              <c:numCache>
                <c:formatCode>"$"#,##0</c:formatCode>
                <c:ptCount val="4"/>
                <c:pt idx="0">
                  <c:v>66177</c:v>
                </c:pt>
                <c:pt idx="1">
                  <c:v>69393</c:v>
                </c:pt>
                <c:pt idx="2">
                  <c:v>69393</c:v>
                </c:pt>
                <c:pt idx="3">
                  <c:v>95246</c:v>
                </c:pt>
              </c:numCache>
            </c:numRef>
          </c:val>
          <c:extLst>
            <c:ext xmlns:c16="http://schemas.microsoft.com/office/drawing/2014/chart" uri="{C3380CC4-5D6E-409C-BE32-E72D297353CC}">
              <c16:uniqueId val="{00000005-9CFF-46FB-894D-FA023498530E}"/>
            </c:ext>
          </c:extLst>
        </c:ser>
        <c:dLbls>
          <c:dLblPos val="outEnd"/>
          <c:showLegendKey val="0"/>
          <c:showVal val="1"/>
          <c:showCatName val="0"/>
          <c:showSerName val="0"/>
          <c:showPercent val="0"/>
          <c:showBubbleSize val="0"/>
        </c:dLbls>
        <c:gapWidth val="219"/>
        <c:overlap val="-27"/>
        <c:axId val="1908324143"/>
        <c:axId val="1908321743"/>
      </c:barChart>
      <c:catAx>
        <c:axId val="1908324143"/>
        <c:scaling>
          <c:orientation val="minMax"/>
        </c:scaling>
        <c:delete val="0"/>
        <c:axPos val="b"/>
        <c:numFmt formatCode="General" sourceLinked="1"/>
        <c:majorTickMark val="none"/>
        <c:minorTickMark val="none"/>
        <c:tickLblPos val="nextTo"/>
        <c:spPr>
          <a:noFill/>
          <a:ln w="25400"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908321743"/>
        <c:crosses val="autoZero"/>
        <c:auto val="1"/>
        <c:lblAlgn val="ctr"/>
        <c:lblOffset val="100"/>
        <c:noMultiLvlLbl val="0"/>
      </c:catAx>
      <c:valAx>
        <c:axId val="1908321743"/>
        <c:scaling>
          <c:orientation val="minMax"/>
        </c:scaling>
        <c:delete val="1"/>
        <c:axPos val="l"/>
        <c:numFmt formatCode="&quot;$&quot;#,##0" sourceLinked="1"/>
        <c:majorTickMark val="none"/>
        <c:minorTickMark val="none"/>
        <c:tickLblPos val="nextTo"/>
        <c:crossAx val="1908324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7941C"/>
              </a:solidFill>
              <a:ln w="19050">
                <a:solidFill>
                  <a:schemeClr val="lt1"/>
                </a:solidFill>
              </a:ln>
              <a:effectLst/>
            </c:spPr>
            <c:extLst>
              <c:ext xmlns:c16="http://schemas.microsoft.com/office/drawing/2014/chart" uri="{C3380CC4-5D6E-409C-BE32-E72D297353CC}">
                <c16:uniqueId val="{00000001-E964-4E37-BB28-3FF6D1D49403}"/>
              </c:ext>
            </c:extLst>
          </c:dPt>
          <c:dPt>
            <c:idx val="1"/>
            <c:bubble3D val="0"/>
            <c:spPr>
              <a:solidFill>
                <a:srgbClr val="0A9446"/>
              </a:solidFill>
              <a:ln w="19050">
                <a:solidFill>
                  <a:schemeClr val="lt1"/>
                </a:solidFill>
              </a:ln>
              <a:effectLst/>
            </c:spPr>
            <c:extLst>
              <c:ext xmlns:c16="http://schemas.microsoft.com/office/drawing/2014/chart" uri="{C3380CC4-5D6E-409C-BE32-E72D297353CC}">
                <c16:uniqueId val="{00000003-E964-4E37-BB28-3FF6D1D49403}"/>
              </c:ext>
            </c:extLst>
          </c:dPt>
          <c:dPt>
            <c:idx val="2"/>
            <c:bubble3D val="0"/>
            <c:spPr>
              <a:solidFill>
                <a:srgbClr val="2AABE3"/>
              </a:solidFill>
              <a:ln w="19050">
                <a:solidFill>
                  <a:schemeClr val="lt1"/>
                </a:solidFill>
              </a:ln>
              <a:effectLst/>
            </c:spPr>
            <c:extLst>
              <c:ext xmlns:c16="http://schemas.microsoft.com/office/drawing/2014/chart" uri="{C3380CC4-5D6E-409C-BE32-E72D297353CC}">
                <c16:uniqueId val="{00000005-E964-4E37-BB28-3FF6D1D49403}"/>
              </c:ext>
            </c:extLst>
          </c:dPt>
          <c:dLbls>
            <c:dLbl>
              <c:idx val="0"/>
              <c:layout>
                <c:manualLayout>
                  <c:x val="-0.21518861327064875"/>
                  <c:y val="-0.1931530520327406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64-4E37-BB28-3FF6D1D49403}"/>
                </c:ext>
              </c:extLst>
            </c:dLbl>
            <c:dLbl>
              <c:idx val="1"/>
              <c:layout>
                <c:manualLayout>
                  <c:x val="0.157766802612888"/>
                  <c:y val="1.855732115196942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3489774395893606"/>
                      <c:h val="0.15084597400112795"/>
                    </c:manualLayout>
                  </c15:layout>
                </c:ext>
                <c:ext xmlns:c16="http://schemas.microsoft.com/office/drawing/2014/chart" uri="{C3380CC4-5D6E-409C-BE32-E72D297353CC}">
                  <c16:uniqueId val="{00000003-E964-4E37-BB28-3FF6D1D49403}"/>
                </c:ext>
              </c:extLst>
            </c:dLbl>
            <c:dLbl>
              <c:idx val="2"/>
              <c:layout>
                <c:manualLayout>
                  <c:x val="0.14900768504299622"/>
                  <c:y val="0.15346393218039669"/>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64-4E37-BB28-3FF6D1D49403}"/>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'[2023.07.05_Center Summary.xlsx]Summary'!$J$32:$J$34</c:f>
              <c:strCache>
                <c:ptCount val="3"/>
                <c:pt idx="0">
                  <c:v>Personnel Expenses</c:v>
                </c:pt>
                <c:pt idx="1">
                  <c:v>Occupancy Costs</c:v>
                </c:pt>
                <c:pt idx="2">
                  <c:v>Other Costs</c:v>
                </c:pt>
              </c:strCache>
            </c:strRef>
          </c:cat>
          <c:val>
            <c:numRef>
              <c:f>'[2023.07.05_Center Summary.xlsx]Summary'!$L$32:$L$34</c:f>
              <c:numCache>
                <c:formatCode>0%</c:formatCode>
                <c:ptCount val="3"/>
                <c:pt idx="0">
                  <c:v>0.69026956823419561</c:v>
                </c:pt>
                <c:pt idx="1">
                  <c:v>0.13794058397329401</c:v>
                </c:pt>
                <c:pt idx="2">
                  <c:v>0.17178984779251041</c:v>
                </c:pt>
              </c:numCache>
            </c:numRef>
          </c:val>
          <c:extLst>
            <c:ext xmlns:c16="http://schemas.microsoft.com/office/drawing/2014/chart" uri="{C3380CC4-5D6E-409C-BE32-E72D297353CC}">
              <c16:uniqueId val="{00000006-E964-4E37-BB28-3FF6D1D49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02072768446168"/>
          <c:y val="0.2547585585350704"/>
          <c:w val="0.51204979573321352"/>
          <c:h val="0.73251315959086549"/>
        </c:manualLayout>
      </c:layout>
      <c:pieChart>
        <c:varyColors val="1"/>
        <c:ser>
          <c:idx val="0"/>
          <c:order val="0"/>
          <c:tx>
            <c:strRef>
              <c:f>Sheet1!$B$1</c:f>
              <c:strCache>
                <c:ptCount val="1"/>
                <c:pt idx="0">
                  <c:v>Column1</c:v>
                </c:pt>
              </c:strCache>
            </c:strRef>
          </c:tx>
          <c:explosion val="1"/>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E46-46EC-A10D-6818026A679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E46-46EC-A10D-6818026A6792}"/>
              </c:ext>
            </c:extLst>
          </c:dPt>
          <c:dLbls>
            <c:dLbl>
              <c:idx val="0"/>
              <c:layout>
                <c:manualLayout>
                  <c:x val="-0.20229208552364808"/>
                  <c:y val="-2.540176238863519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E46-46EC-A10D-6818026A6792}"/>
                </c:ext>
              </c:extLst>
            </c:dLbl>
            <c:dLbl>
              <c:idx val="1"/>
              <c:layout>
                <c:manualLayout>
                  <c:x val="0.2071826278693909"/>
                  <c:y val="8.090914760101708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E46-46EC-A10D-6818026A6792}"/>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lt1"/>
                    </a:solidFill>
                    <a:latin typeface="Poppins" panose="00000500000000000000" pitchFamily="2" charset="0"/>
                    <a:ea typeface="+mn-ea"/>
                    <a:cs typeface="Poppins" panose="00000500000000000000" pitchFamily="2"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7E46-46EC-A10D-6818026A679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60807039608386937"/>
          <c:y val="0.89865067450420266"/>
          <c:w val="0.24521333354384486"/>
          <c:h val="7.111624605019557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cap="none" spc="20" baseline="0">
                <a:solidFill>
                  <a:schemeClr val="tx1"/>
                </a:solidFill>
                <a:latin typeface="Poppins" panose="00000500000000000000" pitchFamily="2" charset="0"/>
                <a:ea typeface="+mn-ea"/>
                <a:cs typeface="Poppins" panose="00000500000000000000" pitchFamily="2" charset="0"/>
              </a:defRPr>
            </a:pPr>
            <a:r>
              <a:rPr lang="en-US"/>
              <a:t>Has the shortage of child care impacted your ability to </a:t>
            </a:r>
            <a:r>
              <a:rPr lang="en-US" b="1" u="sng"/>
              <a:t>retain</a:t>
            </a:r>
            <a:r>
              <a:rPr lang="en-US"/>
              <a:t> employees?</a:t>
            </a:r>
          </a:p>
        </c:rich>
      </c:tx>
      <c:overlay val="0"/>
      <c:spPr>
        <a:noFill/>
        <a:ln>
          <a:noFill/>
        </a:ln>
        <a:effectLst/>
      </c:spPr>
      <c:txPr>
        <a:bodyPr rot="0" spcFirstLastPara="1" vertOverflow="ellipsis" vert="horz" wrap="square" anchor="ctr" anchorCtr="1"/>
        <a:lstStyle/>
        <a:p>
          <a:pPr>
            <a:defRPr sz="1680" b="0" i="0" u="none" strike="noStrike" kern="1200" cap="none" spc="20" baseline="0">
              <a:solidFill>
                <a:schemeClr val="tx1"/>
              </a:solidFill>
              <a:latin typeface="Poppins" panose="00000500000000000000" pitchFamily="2" charset="0"/>
              <a:ea typeface="+mn-ea"/>
              <a:cs typeface="Poppins" panose="00000500000000000000" pitchFamily="2" charset="0"/>
            </a:defRPr>
          </a:pPr>
          <a:endParaRPr lang="en-US"/>
        </a:p>
      </c:txPr>
    </c:title>
    <c:autoTitleDeleted val="0"/>
    <c:plotArea>
      <c:layout/>
      <c:pieChart>
        <c:varyColors val="1"/>
        <c:ser>
          <c:idx val="0"/>
          <c:order val="0"/>
          <c:tx>
            <c:strRef>
              <c:f>Sheet1!$B$1</c:f>
              <c:strCache>
                <c:ptCount val="1"/>
                <c:pt idx="0">
                  <c:v>Has the shortage of child care impacted your ability to retain employees?</c:v>
                </c:pt>
              </c:strCache>
            </c:strRef>
          </c:tx>
          <c:dPt>
            <c:idx val="0"/>
            <c:bubble3D val="0"/>
            <c:spPr>
              <a:solidFill>
                <a:srgbClr val="0D9C4A"/>
              </a:solidFill>
              <a:ln w="9525" cap="flat" cmpd="sng" algn="ctr">
                <a:solidFill>
                  <a:schemeClr val="accent1">
                    <a:shade val="95000"/>
                  </a:schemeClr>
                </a:solidFill>
                <a:round/>
              </a:ln>
              <a:effectLst/>
            </c:spPr>
            <c:extLst>
              <c:ext xmlns:c16="http://schemas.microsoft.com/office/drawing/2014/chart" uri="{C3380CC4-5D6E-409C-BE32-E72D297353CC}">
                <c16:uniqueId val="{00000001-1B4C-4BCB-83E9-50D465D473A3}"/>
              </c:ext>
            </c:extLst>
          </c:dPt>
          <c:dPt>
            <c:idx val="1"/>
            <c:bubble3D val="0"/>
            <c:spPr>
              <a:solidFill>
                <a:srgbClr val="F15A22"/>
              </a:solidFill>
              <a:ln w="9525" cap="flat" cmpd="sng" algn="ctr">
                <a:solidFill>
                  <a:schemeClr val="accent2">
                    <a:shade val="95000"/>
                  </a:schemeClr>
                </a:solidFill>
                <a:round/>
              </a:ln>
              <a:effectLst/>
            </c:spPr>
            <c:extLst>
              <c:ext xmlns:c16="http://schemas.microsoft.com/office/drawing/2014/chart" uri="{C3380CC4-5D6E-409C-BE32-E72D297353CC}">
                <c16:uniqueId val="{00000003-1B4C-4BCB-83E9-50D465D473A3}"/>
              </c:ext>
            </c:extLst>
          </c:dPt>
          <c:dPt>
            <c:idx val="2"/>
            <c:bubble3D val="0"/>
            <c:spPr>
              <a:solidFill>
                <a:srgbClr val="2E3192"/>
              </a:solidFill>
              <a:ln w="9525" cap="flat" cmpd="sng" algn="ctr">
                <a:solidFill>
                  <a:schemeClr val="accent3">
                    <a:shade val="95000"/>
                  </a:schemeClr>
                </a:solidFill>
                <a:round/>
              </a:ln>
              <a:effectLst/>
            </c:spPr>
            <c:extLst>
              <c:ext xmlns:c16="http://schemas.microsoft.com/office/drawing/2014/chart" uri="{C3380CC4-5D6E-409C-BE32-E72D297353CC}">
                <c16:uniqueId val="{00000005-1B4C-4BCB-83E9-50D465D473A3}"/>
              </c:ext>
            </c:extLst>
          </c:dPt>
          <c:dLbls>
            <c:spPr>
              <a:noFill/>
              <a:ln>
                <a:noFill/>
              </a:ln>
              <a:effectLst/>
            </c:spPr>
            <c:txPr>
              <a:bodyPr rot="0" spcFirstLastPara="1" vertOverflow="ellipsis" vert="horz" wrap="square" anchor="ctr" anchorCtr="0"/>
              <a:lstStyle/>
              <a:p>
                <a:pPr>
                  <a:defRPr sz="2000" b="0" i="0" u="none" strike="noStrike" kern="1200" baseline="0">
                    <a:solidFill>
                      <a:schemeClr val="bg1"/>
                    </a:solidFill>
                    <a:latin typeface="Poppins SemiBold" panose="00000700000000000000" pitchFamily="2" charset="0"/>
                    <a:ea typeface="+mn-ea"/>
                    <a:cs typeface="Poppins SemiBold" panose="00000700000000000000" pitchFamily="2" charset="0"/>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Yes</c:v>
                </c:pt>
                <c:pt idx="1">
                  <c:v>No</c:v>
                </c:pt>
                <c:pt idx="2">
                  <c:v>We do not track this data</c:v>
                </c:pt>
              </c:strCache>
            </c:strRef>
          </c:cat>
          <c:val>
            <c:numRef>
              <c:f>Sheet1!$B$2:$B$4</c:f>
              <c:numCache>
                <c:formatCode>0%</c:formatCode>
                <c:ptCount val="3"/>
                <c:pt idx="0">
                  <c:v>0.46</c:v>
                </c:pt>
                <c:pt idx="1">
                  <c:v>0.3</c:v>
                </c:pt>
                <c:pt idx="2">
                  <c:v>0.24</c:v>
                </c:pt>
              </c:numCache>
            </c:numRef>
          </c:val>
          <c:extLst>
            <c:ext xmlns:c16="http://schemas.microsoft.com/office/drawing/2014/chart" uri="{C3380CC4-5D6E-409C-BE32-E72D297353CC}">
              <c16:uniqueId val="{00000006-1B4C-4BCB-83E9-50D465D473A3}"/>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cap="none" spc="20" baseline="0">
                <a:solidFill>
                  <a:schemeClr val="tx1"/>
                </a:solidFill>
                <a:latin typeface="Poppins" panose="00000500000000000000" pitchFamily="2" charset="0"/>
                <a:ea typeface="+mn-ea"/>
                <a:cs typeface="Poppins" panose="00000500000000000000" pitchFamily="2" charset="0"/>
              </a:defRPr>
            </a:pPr>
            <a:r>
              <a:rPr lang="en-US">
                <a:solidFill>
                  <a:schemeClr val="tx1"/>
                </a:solidFill>
              </a:rPr>
              <a:t>Has the shortage of child care impacted your ability to </a:t>
            </a:r>
            <a:r>
              <a:rPr lang="en-US" b="1" u="sng">
                <a:solidFill>
                  <a:schemeClr val="tx1"/>
                </a:solidFill>
              </a:rPr>
              <a:t>attract</a:t>
            </a:r>
            <a:r>
              <a:rPr lang="en-US">
                <a:solidFill>
                  <a:schemeClr val="tx1"/>
                </a:solidFill>
              </a:rPr>
              <a:t> employees?</a:t>
            </a:r>
          </a:p>
        </c:rich>
      </c:tx>
      <c:overlay val="0"/>
      <c:spPr>
        <a:noFill/>
        <a:ln>
          <a:noFill/>
        </a:ln>
        <a:effectLst/>
      </c:spPr>
      <c:txPr>
        <a:bodyPr rot="0" spcFirstLastPara="1" vertOverflow="ellipsis" vert="horz" wrap="square" anchor="ctr" anchorCtr="1"/>
        <a:lstStyle/>
        <a:p>
          <a:pPr>
            <a:defRPr sz="1680" b="0" i="0" u="none" strike="noStrike" kern="1200" cap="none" spc="20" baseline="0">
              <a:solidFill>
                <a:schemeClr val="tx1"/>
              </a:solidFill>
              <a:latin typeface="Poppins" panose="00000500000000000000" pitchFamily="2" charset="0"/>
              <a:ea typeface="+mn-ea"/>
              <a:cs typeface="Poppins" panose="00000500000000000000" pitchFamily="2" charset="0"/>
            </a:defRPr>
          </a:pPr>
          <a:endParaRPr lang="en-US"/>
        </a:p>
      </c:txPr>
    </c:title>
    <c:autoTitleDeleted val="0"/>
    <c:plotArea>
      <c:layout/>
      <c:pieChart>
        <c:varyColors val="1"/>
        <c:ser>
          <c:idx val="0"/>
          <c:order val="0"/>
          <c:tx>
            <c:strRef>
              <c:f>Sheet1!$B$1</c:f>
              <c:strCache>
                <c:ptCount val="1"/>
                <c:pt idx="0">
                  <c:v>Has the shortage of child care impacted your ability to attract employees?</c:v>
                </c:pt>
              </c:strCache>
            </c:strRef>
          </c:tx>
          <c:dPt>
            <c:idx val="0"/>
            <c:bubble3D val="0"/>
            <c:spPr>
              <a:solidFill>
                <a:srgbClr val="0D9C4A"/>
              </a:solidFill>
              <a:ln w="9525" cap="flat" cmpd="sng" algn="ctr">
                <a:solidFill>
                  <a:schemeClr val="accent1">
                    <a:shade val="95000"/>
                  </a:schemeClr>
                </a:solidFill>
                <a:round/>
              </a:ln>
              <a:effectLst/>
            </c:spPr>
            <c:extLst>
              <c:ext xmlns:c16="http://schemas.microsoft.com/office/drawing/2014/chart" uri="{C3380CC4-5D6E-409C-BE32-E72D297353CC}">
                <c16:uniqueId val="{00000001-1B8B-4C7F-80CA-33EC4508D0E3}"/>
              </c:ext>
            </c:extLst>
          </c:dPt>
          <c:dPt>
            <c:idx val="1"/>
            <c:bubble3D val="0"/>
            <c:spPr>
              <a:solidFill>
                <a:srgbClr val="F15A22"/>
              </a:solidFill>
              <a:ln w="9525" cap="flat" cmpd="sng" algn="ctr">
                <a:solidFill>
                  <a:schemeClr val="accent2">
                    <a:shade val="95000"/>
                  </a:schemeClr>
                </a:solidFill>
                <a:round/>
              </a:ln>
              <a:effectLst/>
            </c:spPr>
            <c:extLst>
              <c:ext xmlns:c16="http://schemas.microsoft.com/office/drawing/2014/chart" uri="{C3380CC4-5D6E-409C-BE32-E72D297353CC}">
                <c16:uniqueId val="{00000003-1B8B-4C7F-80CA-33EC4508D0E3}"/>
              </c:ext>
            </c:extLst>
          </c:dPt>
          <c:dPt>
            <c:idx val="2"/>
            <c:bubble3D val="0"/>
            <c:spPr>
              <a:solidFill>
                <a:srgbClr val="2E3192"/>
              </a:solidFill>
              <a:ln w="9525" cap="flat" cmpd="sng" algn="ctr">
                <a:solidFill>
                  <a:schemeClr val="accent3">
                    <a:shade val="95000"/>
                  </a:schemeClr>
                </a:solidFill>
                <a:round/>
              </a:ln>
              <a:effectLst/>
            </c:spPr>
            <c:extLst>
              <c:ext xmlns:c16="http://schemas.microsoft.com/office/drawing/2014/chart" uri="{C3380CC4-5D6E-409C-BE32-E72D297353CC}">
                <c16:uniqueId val="{00000005-1B8B-4C7F-80CA-33EC4508D0E3}"/>
              </c:ext>
            </c:extLst>
          </c:dPt>
          <c:dLbls>
            <c:spPr>
              <a:noFill/>
              <a:ln>
                <a:noFill/>
              </a:ln>
              <a:effectLst/>
            </c:spPr>
            <c:txPr>
              <a:bodyPr rot="0" spcFirstLastPara="1" vertOverflow="ellipsis" vert="horz" wrap="square" anchor="ctr" anchorCtr="0"/>
              <a:lstStyle/>
              <a:p>
                <a:pPr>
                  <a:defRPr sz="2000" b="0" i="0" u="none" strike="noStrike" kern="1200" baseline="0">
                    <a:solidFill>
                      <a:schemeClr val="bg1"/>
                    </a:solidFill>
                    <a:latin typeface="Poppins SemiBold" panose="00000700000000000000" pitchFamily="2" charset="0"/>
                    <a:ea typeface="+mn-ea"/>
                    <a:cs typeface="Poppins SemiBold" panose="00000700000000000000" pitchFamily="2" charset="0"/>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Yes</c:v>
                </c:pt>
                <c:pt idx="1">
                  <c:v>No</c:v>
                </c:pt>
                <c:pt idx="2">
                  <c:v>We do not track this data</c:v>
                </c:pt>
              </c:strCache>
            </c:strRef>
          </c:cat>
          <c:val>
            <c:numRef>
              <c:f>Sheet1!$B$2:$B$4</c:f>
              <c:numCache>
                <c:formatCode>0%</c:formatCode>
                <c:ptCount val="3"/>
                <c:pt idx="0">
                  <c:v>0.49</c:v>
                </c:pt>
                <c:pt idx="1">
                  <c:v>0.19</c:v>
                </c:pt>
                <c:pt idx="2">
                  <c:v>0.32</c:v>
                </c:pt>
              </c:numCache>
            </c:numRef>
          </c:val>
          <c:extLst>
            <c:ext xmlns:c16="http://schemas.microsoft.com/office/drawing/2014/chart" uri="{C3380CC4-5D6E-409C-BE32-E72D297353CC}">
              <c16:uniqueId val="{00000006-1B8B-4C7F-80CA-33EC4508D0E3}"/>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Poppins" panose="00000500000000000000" pitchFamily="2" charset="0"/>
          <a:cs typeface="Poppins" panose="00000500000000000000"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Parents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 issues related to work and child care</c:v>
                </c:pt>
                <c:pt idx="1">
                  <c:v>Tardiness to work</c:v>
                </c:pt>
                <c:pt idx="2">
                  <c:v>Inability to work overtime</c:v>
                </c:pt>
                <c:pt idx="3">
                  <c:v>Absent from work</c:v>
                </c:pt>
                <c:pt idx="4">
                  <c:v>Inability to be fully productive at work</c:v>
                </c:pt>
                <c:pt idx="5">
                  <c:v>Inability to work different shifts</c:v>
                </c:pt>
                <c:pt idx="6">
                  <c:v>Inability to travel related to work</c:v>
                </c:pt>
                <c:pt idx="7">
                  <c:v>Not considered for a promotion</c:v>
                </c:pt>
                <c:pt idx="8">
                  <c:v>Inability to accept a promotion</c:v>
                </c:pt>
              </c:strCache>
            </c:strRef>
          </c:cat>
          <c:val>
            <c:numRef>
              <c:f>Sheet1!$B$2:$B$10</c:f>
              <c:numCache>
                <c:formatCode>0%</c:formatCode>
                <c:ptCount val="9"/>
                <c:pt idx="0">
                  <c:v>0.34</c:v>
                </c:pt>
                <c:pt idx="1">
                  <c:v>0.28999999999999998</c:v>
                </c:pt>
                <c:pt idx="2">
                  <c:v>0.35</c:v>
                </c:pt>
                <c:pt idx="3">
                  <c:v>0.47</c:v>
                </c:pt>
                <c:pt idx="4">
                  <c:v>0.24</c:v>
                </c:pt>
                <c:pt idx="5">
                  <c:v>0.28999999999999998</c:v>
                </c:pt>
                <c:pt idx="6">
                  <c:v>0.15</c:v>
                </c:pt>
                <c:pt idx="7">
                  <c:v>0.04</c:v>
                </c:pt>
                <c:pt idx="8">
                  <c:v>7.0000000000000007E-2</c:v>
                </c:pt>
              </c:numCache>
            </c:numRef>
          </c:val>
          <c:extLst>
            <c:ext xmlns:c16="http://schemas.microsoft.com/office/drawing/2014/chart" uri="{C3380CC4-5D6E-409C-BE32-E72D297353CC}">
              <c16:uniqueId val="{00000000-16FC-4EAA-BF19-4A7C939F9FA0}"/>
            </c:ext>
          </c:extLst>
        </c:ser>
        <c:ser>
          <c:idx val="1"/>
          <c:order val="1"/>
          <c:tx>
            <c:strRef>
              <c:f>Sheet1!$C$1</c:f>
              <c:strCache>
                <c:ptCount val="1"/>
                <c:pt idx="0">
                  <c:v>Employers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 issues related to work and child care</c:v>
                </c:pt>
                <c:pt idx="1">
                  <c:v>Tardiness to work</c:v>
                </c:pt>
                <c:pt idx="2">
                  <c:v>Inability to work overtime</c:v>
                </c:pt>
                <c:pt idx="3">
                  <c:v>Absent from work</c:v>
                </c:pt>
                <c:pt idx="4">
                  <c:v>Inability to be fully productive at work</c:v>
                </c:pt>
                <c:pt idx="5">
                  <c:v>Inability to work different shifts</c:v>
                </c:pt>
                <c:pt idx="6">
                  <c:v>Inability to travel related to work</c:v>
                </c:pt>
                <c:pt idx="7">
                  <c:v>Not considered for a promotion</c:v>
                </c:pt>
                <c:pt idx="8">
                  <c:v>Inability to accept a promotion</c:v>
                </c:pt>
              </c:strCache>
            </c:strRef>
          </c:cat>
          <c:val>
            <c:numRef>
              <c:f>Sheet1!$C$2:$C$10</c:f>
              <c:numCache>
                <c:formatCode>0%</c:formatCode>
                <c:ptCount val="9"/>
                <c:pt idx="0">
                  <c:v>0.11</c:v>
                </c:pt>
                <c:pt idx="1">
                  <c:v>0.54</c:v>
                </c:pt>
                <c:pt idx="2">
                  <c:v>0.39</c:v>
                </c:pt>
                <c:pt idx="3">
                  <c:v>0.77</c:v>
                </c:pt>
                <c:pt idx="4">
                  <c:v>0.31</c:v>
                </c:pt>
                <c:pt idx="5">
                  <c:v>0.35</c:v>
                </c:pt>
                <c:pt idx="6">
                  <c:v>0.21</c:v>
                </c:pt>
                <c:pt idx="7">
                  <c:v>0.03</c:v>
                </c:pt>
                <c:pt idx="8">
                  <c:v>0.08</c:v>
                </c:pt>
              </c:numCache>
            </c:numRef>
          </c:val>
          <c:extLst>
            <c:ext xmlns:c16="http://schemas.microsoft.com/office/drawing/2014/chart" uri="{C3380CC4-5D6E-409C-BE32-E72D297353CC}">
              <c16:uniqueId val="{00000001-16FC-4EAA-BF19-4A7C939F9FA0}"/>
            </c:ext>
          </c:extLst>
        </c:ser>
        <c:dLbls>
          <c:dLblPos val="outEnd"/>
          <c:showLegendKey val="0"/>
          <c:showVal val="1"/>
          <c:showCatName val="0"/>
          <c:showSerName val="0"/>
          <c:showPercent val="0"/>
          <c:showBubbleSize val="0"/>
        </c:dLbls>
        <c:gapWidth val="219"/>
        <c:overlap val="-27"/>
        <c:axId val="1969016927"/>
        <c:axId val="183875936"/>
      </c:barChart>
      <c:catAx>
        <c:axId val="196901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183875936"/>
        <c:crosses val="autoZero"/>
        <c:auto val="1"/>
        <c:lblAlgn val="ctr"/>
        <c:lblOffset val="100"/>
        <c:noMultiLvlLbl val="0"/>
      </c:catAx>
      <c:valAx>
        <c:axId val="18387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69016927"/>
        <c:crosses val="autoZero"/>
        <c:crossBetween val="between"/>
      </c:valAx>
      <c:spPr>
        <a:noFill/>
        <a:ln>
          <a:noFill/>
        </a:ln>
        <a:effectLst/>
      </c:spPr>
    </c:plotArea>
    <c:legend>
      <c:legendPos val="b"/>
      <c:layout>
        <c:manualLayout>
          <c:xMode val="edge"/>
          <c:yMode val="edge"/>
          <c:x val="0.39159743170155342"/>
          <c:y val="0.9286091978189519"/>
          <c:w val="0.21680513659689299"/>
          <c:h val="6.732338526611726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1985</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D7-5947-A664-ACEECC53A7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9D7-5947-A664-ACEECC53A7DA}"/>
              </c:ext>
            </c:extLst>
          </c:dPt>
          <c:cat>
            <c:strRef>
              <c:f>Sheet1!$A$2:$A$3</c:f>
              <c:strCache>
                <c:ptCount val="2"/>
                <c:pt idx="0">
                  <c:v>Workers 50+</c:v>
                </c:pt>
                <c:pt idx="1">
                  <c:v>Younger Workers</c:v>
                </c:pt>
              </c:strCache>
            </c:strRef>
          </c:cat>
          <c:val>
            <c:numRef>
              <c:f>Sheet1!$B$2:$B$3</c:f>
              <c:numCache>
                <c:formatCode>General</c:formatCode>
                <c:ptCount val="2"/>
                <c:pt idx="0">
                  <c:v>0.4</c:v>
                </c:pt>
                <c:pt idx="1">
                  <c:v>0.6</c:v>
                </c:pt>
              </c:numCache>
            </c:numRef>
          </c:val>
          <c:extLst>
            <c:ext xmlns:c16="http://schemas.microsoft.com/office/drawing/2014/chart" uri="{C3380CC4-5D6E-409C-BE32-E72D297353CC}">
              <c16:uniqueId val="{00000000-2D14-4768-9C67-1671D1BD8B6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2019</c:v>
                </c:pt>
              </c:strCache>
            </c:strRef>
          </c:tx>
          <c:explosion val="2"/>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9C2-49AC-AFBA-F61CC7526C9E}"/>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9C2-49AC-AFBA-F61CC7526C9E}"/>
              </c:ext>
            </c:extLst>
          </c:dPt>
          <c:cat>
            <c:strRef>
              <c:f>Sheet1!$A$2:$A$3</c:f>
              <c:strCache>
                <c:ptCount val="2"/>
                <c:pt idx="0">
                  <c:v>Workers 50+</c:v>
                </c:pt>
                <c:pt idx="1">
                  <c:v>Younger Workers</c:v>
                </c:pt>
              </c:strCache>
            </c:strRef>
          </c:cat>
          <c:val>
            <c:numRef>
              <c:f>Sheet1!$B$2:$B$3</c:f>
              <c:numCache>
                <c:formatCode>General</c:formatCode>
                <c:ptCount val="2"/>
                <c:pt idx="0">
                  <c:v>0.5</c:v>
                </c:pt>
                <c:pt idx="1">
                  <c:v>0.5</c:v>
                </c:pt>
              </c:numCache>
            </c:numRef>
          </c:val>
          <c:extLst>
            <c:ext xmlns:c16="http://schemas.microsoft.com/office/drawing/2014/chart" uri="{C3380CC4-5D6E-409C-BE32-E72D297353CC}">
              <c16:uniqueId val="{00000004-E9C2-49AC-AFBA-F61CC7526C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198_34F531C7.xml><?xml version="1.0" encoding="utf-8"?>
<p188:cmLst xmlns:a="http://schemas.openxmlformats.org/drawingml/2006/main" xmlns:r="http://schemas.openxmlformats.org/officeDocument/2006/relationships" xmlns:p188="http://schemas.microsoft.com/office/powerpoint/2018/8/main">
  <p188:cm id="{E9914816-E7E2-44B8-A7A8-D4C00836A357}" authorId="{19DB6314-28B5-182D-B28F-4E10E70F1244}" created="2024-12-10T22:58:06.309">
    <ac:txMkLst xmlns:ac="http://schemas.microsoft.com/office/drawing/2013/main/command">
      <pc:docMk xmlns:pc="http://schemas.microsoft.com/office/powerpoint/2013/main/command"/>
      <pc:sldMk xmlns:pc="http://schemas.microsoft.com/office/powerpoint/2013/main/command" cId="888484295" sldId="408"/>
      <ac:spMk id="4" creationId="{41FC7B50-71A6-D8BE-C032-5EB4CF5706D5}"/>
      <ac:txMk cp="0" len="26">
        <ac:context len="184" hash="3809675785"/>
      </ac:txMk>
    </ac:txMkLst>
    <p188:pos x="4390029" y="295701"/>
    <p188:replyLst>
      <p188:reply id="{9F2ED2FA-BB2B-4DE9-B1DA-9623B37519AF}" authorId="{19DB6314-28B5-182D-B28F-4E10E70F1244}" created="2024-12-10T23:01:58.326">
        <p188:txBody>
          <a:bodyPr/>
          <a:lstStyle/>
          <a:p>
            <a:r>
              <a:rPr lang="en-US"/>
              <a:t>Could we also re-order? 2027 seems so far off. So what if we move the December planning box to the left of the slide, move the longer term stuff to the right, and reverse the order of "quarterly updates" and "roadmap".</a:t>
            </a:r>
          </a:p>
        </p188:txBody>
      </p188:reply>
    </p188:replyLst>
    <p188:txBody>
      <a:bodyPr/>
      <a:lstStyle/>
      <a:p>
        <a:r>
          <a:rPr lang="en-US"/>
          <a:t>Does this refer to the meeting that just occurred last Friday?</a:t>
        </a:r>
      </a:p>
    </p188:txBody>
  </p188:cm>
</p188:cmLst>
</file>

<file path=ppt/comments/modernComment_7F3E8F95_C28E6BDD.xml><?xml version="1.0" encoding="utf-8"?>
<p188:cmLst xmlns:a="http://schemas.openxmlformats.org/drawingml/2006/main" xmlns:r="http://schemas.openxmlformats.org/officeDocument/2006/relationships" xmlns:p188="http://schemas.microsoft.com/office/powerpoint/2018/8/main">
  <p188:cm id="{69964FBA-42B8-4825-A082-FB03D49D7F2F}" authorId="{19DB6314-28B5-182D-B28F-4E10E70F1244}" created="2024-12-10T23:12:35.028">
    <pc:sldMkLst xmlns:pc="http://schemas.microsoft.com/office/powerpoint/2013/main/command">
      <pc:docMk/>
      <pc:sldMk cId="3264113629" sldId="2134806421"/>
    </pc:sldMkLst>
    <p188:txBody>
      <a:bodyPr/>
      <a:lstStyle/>
      <a:p>
        <a:r>
          <a:rPr lang="en-US"/>
          <a:t>Text on this one seems lot smaller than the others. Could we boost font size for consistency and readability? </a:t>
        </a:r>
      </a:p>
    </p188:txBody>
  </p188:cm>
  <p188:cm id="{69BE67AA-26E6-47EA-8621-4AE50E5B8BAC}" authorId="{19DB6314-28B5-182D-B28F-4E10E70F1244}" created="2024-12-10T23:14:42.340">
    <pc:sldMkLst xmlns:pc="http://schemas.microsoft.com/office/powerpoint/2013/main/command">
      <pc:docMk/>
      <pc:sldMk cId="3264113629" sldId="2134806421"/>
    </pc:sldMkLst>
    <p188:replyLst>
      <p188:reply id="{53A04733-E946-49C2-B2C0-69BB3E30212E}" authorId="{19DB6314-28B5-182D-B28F-4E10E70F1244}" created="2024-12-10T23:15:35.762">
        <p188:txBody>
          <a:bodyPr/>
          <a:lstStyle/>
          <a:p>
            <a:r>
              <a:rPr lang="en-US"/>
              <a:t>[@McClelland, Katie (She/Her/Hers) (DEED)] Thanks again for the presentation and notes. I completed my review of the ppt and am passing the baton back to you for tweaks.</a:t>
            </a:r>
          </a:p>
        </p188:txBody>
      </p188:reply>
    </p188:replyLst>
    <p188:txBody>
      <a:bodyPr/>
      <a:lstStyle/>
      <a:p>
        <a:r>
          <a:rPr lang="en-US"/>
          <a:t>What about adding a slide to recap next steps or to remind that there will be regular IWA updates to GWDB or something forward looking? Could also add text to say "question?" as a way of inviting them. This slide is kind of in the weeds on a specific example, which doesn't feel like the right ending note. </a:t>
        </a:r>
      </a:p>
    </p188:txBody>
  </p188:cm>
</p188:cmLst>
</file>

<file path=ppt/comments/modernComment_7F3E8FB8_1322D034.xml><?xml version="1.0" encoding="utf-8"?>
<p188:cmLst xmlns:a="http://schemas.openxmlformats.org/drawingml/2006/main" xmlns:r="http://schemas.openxmlformats.org/officeDocument/2006/relationships" xmlns:p188="http://schemas.microsoft.com/office/powerpoint/2018/8/main">
  <p188:cm id="{35860C2A-003B-42D9-8492-69F5D94A9E5E}" authorId="{19DB6314-28B5-182D-B28F-4E10E70F1244}" created="2024-12-10T20:58:01.817">
    <ac:txMkLst xmlns:ac="http://schemas.microsoft.com/office/drawing/2013/main/command">
      <pc:docMk xmlns:pc="http://schemas.microsoft.com/office/powerpoint/2013/main/command"/>
      <pc:sldMk xmlns:pc="http://schemas.microsoft.com/office/powerpoint/2013/main/command" cId="321048628" sldId="2134806456"/>
      <ac:spMk id="6" creationId="{BB115BE3-1C12-32E6-9472-80A77BB92E23}"/>
      <ac:txMk cp="56" len="3">
        <ac:context len="60" hash="18236757"/>
      </ac:txMk>
    </ac:txMkLst>
    <p188:pos x="8305800" y="673100"/>
    <p188:replyLst>
      <p188:reply id="{27695E6E-4BC0-4FAC-8604-9104007803B6}" authorId="{19DB6314-28B5-182D-B28F-4E10E70F1244}" created="2024-12-10T21:00:21.879">
        <p188:txBody>
          <a:bodyPr/>
          <a:lstStyle/>
          <a:p>
            <a:r>
              <a:rPr lang="en-US"/>
              <a:t>Request/questions on this slide: 
1. Could we add mention of the 5 agencies on the slide itself just in case my memory fails me that day? 
2. In the key, if navy is a standing committee, and light blue is a subcommittee, does that imply all subcommittees are ad hoc/impermanent? 
3. Under GWDB purposes, does #2 mean one purpose of the GWDB is for information exchange with its own members? i.e. "sharing to GWDB Board members" et al?
4. Now that I think more about this, I'm wondering why we include the GWDB purposes on the slide, when in fact maybe it's more the IWA purposes that I need to speak to? </a:t>
            </a:r>
          </a:p>
        </p188:txBody>
      </p188:reply>
      <p188:reply id="{DFB37DA4-F96A-4C3A-B571-0EF2ADD24C3C}" authorId="{19DB6314-28B5-182D-B28F-4E10E70F1244}" created="2024-12-10T22:02:31.325">
        <p188:txBody>
          <a:bodyPr/>
          <a:lstStyle/>
          <a:p>
            <a:r>
              <a:rPr lang="en-US"/>
              <a:t>What do you think about at slide preceding this one that speaks to the problem IWA was created to solve? Then that leads into "here's the solution". Then everything else elaborates on that.</a:t>
            </a:r>
          </a:p>
        </p188:txBody>
      </p188:reply>
    </p188:replyLst>
    <p188:txBody>
      <a:bodyPr/>
      <a:lstStyle/>
      <a:p>
        <a:r>
          <a:rPr lang="en-US"/>
          <a:t>[@McClelland, Katie (She/Her/Hers) (DEED)] Thanks for the very helpful briefing and deck! </a:t>
        </a:r>
      </a:p>
    </p188:txBody>
  </p188:cm>
</p188:cmLst>
</file>

<file path=ppt/comments/modernComment_7F3E8FB9_8B7AFD68.xml><?xml version="1.0" encoding="utf-8"?>
<p188:cmLst xmlns:a="http://schemas.openxmlformats.org/drawingml/2006/main" xmlns:r="http://schemas.openxmlformats.org/officeDocument/2006/relationships" xmlns:p188="http://schemas.microsoft.com/office/powerpoint/2018/8/main">
  <p188:cm id="{A0F5774B-943C-4C0C-9659-F9B22A9038C4}" authorId="{19DB6314-28B5-182D-B28F-4E10E70F1244}" created="2024-12-10T23:04:41.857">
    <ac:deMkLst xmlns:ac="http://schemas.microsoft.com/office/drawing/2013/main/command">
      <pc:docMk xmlns:pc="http://schemas.microsoft.com/office/powerpoint/2013/main/command"/>
      <pc:sldMk xmlns:pc="http://schemas.microsoft.com/office/powerpoint/2013/main/command" cId="2340093288" sldId="2134806457"/>
      <ac:graphicFrameMk id="5" creationId="{15EC6838-D6F7-6E81-A35F-9215E88CD616}"/>
    </ac:deMkLst>
    <p188:txBody>
      <a:bodyPr/>
      <a:lstStyle/>
      <a:p>
        <a:r>
          <a:rPr lang="en-US"/>
          <a:t>Your briefing notes mention some detail re education and caring professions. I like that, but also may not remember it. I like to use slide text as a prompt to elaborate on something. So is there a way to put a mention of those items somewhere on the slide, or on another slide? </a:t>
        </a:r>
      </a:p>
    </p188:txBody>
  </p188:cm>
  <p188:cm id="{EEA56D3E-C138-45E2-9613-10898B0B9282}" authorId="{19DB6314-28B5-182D-B28F-4E10E70F1244}" created="2024-12-10T23:09:24.372">
    <pc:sldMkLst xmlns:pc="http://schemas.microsoft.com/office/powerpoint/2013/main/command">
      <pc:docMk/>
      <pc:sldMk cId="2340093288" sldId="2134806457"/>
    </pc:sldMkLst>
    <p188:txBody>
      <a:bodyPr/>
      <a:lstStyle/>
      <a:p>
        <a:r>
          <a:rPr lang="en-US"/>
          <a:t>Let's tweak the "short-term results focused", as that could be used against us by critics. And if our workforce goal is a sustainable 4.4%, we could argue it's not short-term. But the duration of each topic on the list of one MN goals is in fact limited, which is why we need an IWA to maintain the interagency momentum even if other topics push workforce off the one MN list, right? So should we substitute in some language to that effect? Maybe "Goals evolve with events over time" or something like that? </a:t>
        </a:r>
      </a:p>
    </p188:txBody>
  </p188:cm>
  <p188:cm id="{696EA6E8-6BB2-4F99-A8A9-3CC610AADF58}" authorId="{19DB6314-28B5-182D-B28F-4E10E70F1244}" created="2024-12-10T23:10:21.075">
    <ac:deMkLst xmlns:ac="http://schemas.microsoft.com/office/drawing/2013/main/command">
      <pc:docMk xmlns:pc="http://schemas.microsoft.com/office/powerpoint/2013/main/command"/>
      <pc:sldMk xmlns:pc="http://schemas.microsoft.com/office/powerpoint/2013/main/command" cId="2340093288" sldId="2134806457"/>
      <ac:graphicFrameMk id="5" creationId="{15EC6838-D6F7-6E81-A35F-9215E88CD616}"/>
    </ac:deMkLst>
    <p188:txBody>
      <a:bodyPr/>
      <a:lstStyle/>
      <a:p>
        <a:r>
          <a:rPr lang="en-US"/>
          <a:t>Could you elaborate for me what this phrase means? "Specific area of focus, coalition building importance​"</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0745F-94B8-44C7-84D8-3B1EE3077143}"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69485DFA-E846-4013-B8D8-D5865022F6E1}">
      <dgm:prSet phldrT="[Text]"/>
      <dgm:spPr>
        <a:xfrm>
          <a:off x="2799" y="238074"/>
          <a:ext cx="2729901" cy="576000"/>
        </a:xfrm>
        <a:prstGeom prst="rect">
          <a:avLst/>
        </a:prstGeom>
        <a:gradFill rotWithShape="0">
          <a:gsLst>
            <a:gs pos="0">
              <a:srgbClr val="4495A2">
                <a:hueOff val="0"/>
                <a:satOff val="0"/>
                <a:lumOff val="0"/>
                <a:alphaOff val="0"/>
                <a:satMod val="103000"/>
                <a:lumMod val="102000"/>
                <a:tint val="94000"/>
              </a:srgbClr>
            </a:gs>
            <a:gs pos="50000">
              <a:srgbClr val="4495A2">
                <a:hueOff val="0"/>
                <a:satOff val="0"/>
                <a:lumOff val="0"/>
                <a:alphaOff val="0"/>
                <a:satMod val="110000"/>
                <a:lumMod val="100000"/>
                <a:shade val="100000"/>
              </a:srgbClr>
            </a:gs>
            <a:gs pos="100000">
              <a:srgbClr val="4495A2">
                <a:hueOff val="0"/>
                <a:satOff val="0"/>
                <a:lumOff val="0"/>
                <a:alphaOff val="0"/>
                <a:lumMod val="99000"/>
                <a:satMod val="120000"/>
                <a:shade val="78000"/>
              </a:srgbClr>
            </a:gs>
          </a:gsLst>
          <a:lin ang="5400000" scaled="0"/>
        </a:gradFill>
        <a:ln w="6350" cap="flat" cmpd="sng" algn="ctr">
          <a:solidFill>
            <a:srgbClr val="4495A2"/>
          </a:solidFill>
          <a:prstDash val="solid"/>
          <a:miter lim="800000"/>
        </a:ln>
        <a:effectLst/>
      </dgm:spPr>
      <dgm:t>
        <a:bodyPr/>
        <a:lstStyle/>
        <a:p>
          <a:pPr>
            <a:buNone/>
          </a:pPr>
          <a:r>
            <a:rPr lang="en-US" dirty="0">
              <a:solidFill>
                <a:srgbClr val="FFFFFF"/>
              </a:solidFill>
              <a:latin typeface="Franklin Gothic Book"/>
              <a:ea typeface="+mn-ea"/>
              <a:cs typeface="+mn-cs"/>
            </a:rPr>
            <a:t>One Minnesota Plan</a:t>
          </a:r>
        </a:p>
      </dgm:t>
    </dgm:pt>
    <dgm:pt modelId="{D601859C-6513-444A-8792-02D583730A2E}" type="parTrans" cxnId="{7796ADD0-126B-46F3-8B2A-0EB4B857BCE7}">
      <dgm:prSet/>
      <dgm:spPr/>
      <dgm:t>
        <a:bodyPr/>
        <a:lstStyle/>
        <a:p>
          <a:endParaRPr lang="en-US"/>
        </a:p>
      </dgm:t>
    </dgm:pt>
    <dgm:pt modelId="{E86BF50B-67D9-4B9E-AD53-8165EE0BD508}" type="sibTrans" cxnId="{7796ADD0-126B-46F3-8B2A-0EB4B857BCE7}">
      <dgm:prSet/>
      <dgm:spPr/>
      <dgm:t>
        <a:bodyPr/>
        <a:lstStyle/>
        <a:p>
          <a:endParaRPr lang="en-US"/>
        </a:p>
      </dgm:t>
    </dgm:pt>
    <dgm:pt modelId="{E7871418-14B3-4BAD-BACB-6FFF75D51AA5}">
      <dgm:prSet phldrT="[Text]"/>
      <dgm:spPr>
        <a:xfrm>
          <a:off x="2799"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Interagency coordination required</a:t>
          </a:r>
        </a:p>
      </dgm:t>
    </dgm:pt>
    <dgm:pt modelId="{B8960C36-41BA-4139-A9FE-C05CF4D4DAA8}" type="parTrans" cxnId="{2FE4C278-F5B3-4B37-ABB8-FD540C1F51CA}">
      <dgm:prSet/>
      <dgm:spPr/>
      <dgm:t>
        <a:bodyPr/>
        <a:lstStyle/>
        <a:p>
          <a:endParaRPr lang="en-US"/>
        </a:p>
      </dgm:t>
    </dgm:pt>
    <dgm:pt modelId="{A40FEAD0-07C3-4B9F-AE16-71AF622E6208}" type="sibTrans" cxnId="{2FE4C278-F5B3-4B37-ABB8-FD540C1F51CA}">
      <dgm:prSet/>
      <dgm:spPr/>
      <dgm:t>
        <a:bodyPr/>
        <a:lstStyle/>
        <a:p>
          <a:endParaRPr lang="en-US"/>
        </a:p>
      </dgm:t>
    </dgm:pt>
    <dgm:pt modelId="{A16FDB8D-7B1D-4E0E-B9BB-2F98CF57A278}">
      <dgm:prSet phldrT="[Text]"/>
      <dgm:spPr>
        <a:xfrm>
          <a:off x="2799"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Time intensive, near-term results focused</a:t>
          </a:r>
        </a:p>
      </dgm:t>
    </dgm:pt>
    <dgm:pt modelId="{FAF6FFB5-0028-42ED-A1B3-42DFF41E1807}" type="parTrans" cxnId="{9EA2B313-0CAB-4C0B-95F4-CA69BC106D32}">
      <dgm:prSet/>
      <dgm:spPr/>
      <dgm:t>
        <a:bodyPr/>
        <a:lstStyle/>
        <a:p>
          <a:endParaRPr lang="en-US"/>
        </a:p>
      </dgm:t>
    </dgm:pt>
    <dgm:pt modelId="{32997C92-5040-4B40-AA72-CD219FEE88F4}" type="sibTrans" cxnId="{9EA2B313-0CAB-4C0B-95F4-CA69BC106D32}">
      <dgm:prSet/>
      <dgm:spPr/>
      <dgm:t>
        <a:bodyPr/>
        <a:lstStyle/>
        <a:p>
          <a:endParaRPr lang="en-US"/>
        </a:p>
      </dgm:t>
    </dgm:pt>
    <dgm:pt modelId="{B9C74455-158E-4E09-B1A5-A3E88A2D16D4}">
      <dgm:prSet phldrT="[Text]"/>
      <dgm:spPr>
        <a:xfrm>
          <a:off x="3114888" y="238074"/>
          <a:ext cx="2729901" cy="576000"/>
        </a:xfrm>
        <a:prstGeom prst="rect">
          <a:avLst/>
        </a:prstGeom>
        <a:solidFill>
          <a:srgbClr val="F9D448"/>
        </a:solidFill>
        <a:ln w="6350" cap="flat" cmpd="sng" algn="ctr">
          <a:solidFill>
            <a:srgbClr val="FBE284"/>
          </a:solidFill>
          <a:prstDash val="solid"/>
          <a:miter lim="800000"/>
        </a:ln>
        <a:effectLst/>
      </dgm:spPr>
      <dgm:t>
        <a:bodyPr/>
        <a:lstStyle/>
        <a:p>
          <a:pPr>
            <a:buNone/>
          </a:pPr>
          <a:r>
            <a:rPr lang="en-US">
              <a:solidFill>
                <a:srgbClr val="FFFFFF"/>
              </a:solidFill>
              <a:latin typeface="Franklin Gothic Book"/>
              <a:ea typeface="+mn-ea"/>
              <a:cs typeface="+mn-cs"/>
            </a:rPr>
            <a:t>IWA Committees</a:t>
          </a:r>
        </a:p>
      </dgm:t>
    </dgm:pt>
    <dgm:pt modelId="{97DA242F-152A-489D-A81C-CA0BFB7EE8CB}" type="parTrans" cxnId="{C6705EB1-D77D-4D9E-ACC4-B189F230D5CE}">
      <dgm:prSet/>
      <dgm:spPr/>
      <dgm:t>
        <a:bodyPr/>
        <a:lstStyle/>
        <a:p>
          <a:endParaRPr lang="en-US"/>
        </a:p>
      </dgm:t>
    </dgm:pt>
    <dgm:pt modelId="{19351BB6-B16C-44E6-B582-4A6F78018DCA}" type="sibTrans" cxnId="{C6705EB1-D77D-4D9E-ACC4-B189F230D5CE}">
      <dgm:prSet/>
      <dgm:spPr/>
      <dgm:t>
        <a:bodyPr/>
        <a:lstStyle/>
        <a:p>
          <a:endParaRPr lang="en-US"/>
        </a:p>
      </dgm:t>
    </dgm:pt>
    <dgm:pt modelId="{C07828C0-9477-4799-9C14-572C34CC0D85}">
      <dgm:prSet phldrT="[Text]"/>
      <dgm:spPr>
        <a:xfrm>
          <a:off x="3114888"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Interagency coordination required</a:t>
          </a:r>
        </a:p>
      </dgm:t>
    </dgm:pt>
    <dgm:pt modelId="{8B76E37F-E879-426B-B4BC-73DBA130DCD8}" type="parTrans" cxnId="{629733F2-54F6-4613-8F02-36F629B3C0E1}">
      <dgm:prSet/>
      <dgm:spPr/>
      <dgm:t>
        <a:bodyPr/>
        <a:lstStyle/>
        <a:p>
          <a:endParaRPr lang="en-US"/>
        </a:p>
      </dgm:t>
    </dgm:pt>
    <dgm:pt modelId="{99DB5DE0-ACC9-41EA-A0FE-7B7BE99F2FE6}" type="sibTrans" cxnId="{629733F2-54F6-4613-8F02-36F629B3C0E1}">
      <dgm:prSet/>
      <dgm:spPr/>
      <dgm:t>
        <a:bodyPr/>
        <a:lstStyle/>
        <a:p>
          <a:endParaRPr lang="en-US"/>
        </a:p>
      </dgm:t>
    </dgm:pt>
    <dgm:pt modelId="{E427CB25-EFAF-4343-91AC-96AC63709047}">
      <dgm:prSet phldrT="[Text]"/>
      <dgm:spPr>
        <a:xfrm>
          <a:off x="3114888"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Less time intensive, near- or long-term outcomes</a:t>
          </a:r>
        </a:p>
      </dgm:t>
    </dgm:pt>
    <dgm:pt modelId="{E6C2F283-EEA9-40B8-ABFD-580045DAA99C}" type="parTrans" cxnId="{C0ADD1BE-C944-472B-B1D5-2764CA98DF9F}">
      <dgm:prSet/>
      <dgm:spPr/>
      <dgm:t>
        <a:bodyPr/>
        <a:lstStyle/>
        <a:p>
          <a:endParaRPr lang="en-US"/>
        </a:p>
      </dgm:t>
    </dgm:pt>
    <dgm:pt modelId="{E63B3326-DCDE-4E39-BCD6-C2204A90519B}" type="sibTrans" cxnId="{C0ADD1BE-C944-472B-B1D5-2764CA98DF9F}">
      <dgm:prSet/>
      <dgm:spPr/>
      <dgm:t>
        <a:bodyPr/>
        <a:lstStyle/>
        <a:p>
          <a:endParaRPr lang="en-US"/>
        </a:p>
      </dgm:t>
    </dgm:pt>
    <dgm:pt modelId="{742CC222-1D9B-499B-8C73-137D432CC5A3}">
      <dgm:prSet phldrT="[Text]"/>
      <dgm:spPr>
        <a:xfrm>
          <a:off x="6226976" y="238074"/>
          <a:ext cx="2729901" cy="576000"/>
        </a:xfrm>
        <a:prstGeom prst="rect">
          <a:avLst/>
        </a:prstGeom>
        <a:solidFill>
          <a:srgbClr val="7CA655"/>
        </a:solidFill>
        <a:ln w="6350" cap="flat" cmpd="sng" algn="ctr">
          <a:solidFill>
            <a:srgbClr val="7CA655"/>
          </a:solidFill>
          <a:prstDash val="solid"/>
          <a:miter lim="800000"/>
        </a:ln>
        <a:effectLst/>
      </dgm:spPr>
      <dgm:t>
        <a:bodyPr/>
        <a:lstStyle/>
        <a:p>
          <a:pPr>
            <a:buNone/>
          </a:pPr>
          <a:r>
            <a:rPr lang="en-US">
              <a:solidFill>
                <a:srgbClr val="FFFFFF"/>
              </a:solidFill>
              <a:latin typeface="Franklin Gothic Book"/>
              <a:ea typeface="+mn-ea"/>
              <a:cs typeface="+mn-cs"/>
            </a:rPr>
            <a:t>GWDB Committees</a:t>
          </a:r>
        </a:p>
      </dgm:t>
    </dgm:pt>
    <dgm:pt modelId="{C54A29DB-8F7A-492F-92D6-88678277BF0C}" type="parTrans" cxnId="{864C2BF2-7774-4CFA-AF6D-279D180EE461}">
      <dgm:prSet/>
      <dgm:spPr/>
      <dgm:t>
        <a:bodyPr/>
        <a:lstStyle/>
        <a:p>
          <a:endParaRPr lang="en-US"/>
        </a:p>
      </dgm:t>
    </dgm:pt>
    <dgm:pt modelId="{A0754A87-3DE9-4BED-AE42-D29227348EEA}" type="sibTrans" cxnId="{864C2BF2-7774-4CFA-AF6D-279D180EE461}">
      <dgm:prSet/>
      <dgm:spPr/>
      <dgm:t>
        <a:bodyPr/>
        <a:lstStyle/>
        <a:p>
          <a:endParaRPr lang="en-US"/>
        </a:p>
      </dgm:t>
    </dgm:pt>
    <dgm:pt modelId="{E9FE6A03-6F8C-4AA3-A492-9805660798CB}">
      <dgm:prSet phldrT="[Text]"/>
      <dgm:spPr>
        <a:xfrm>
          <a:off x="6226976"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Interagency and external partners required</a:t>
          </a:r>
        </a:p>
      </dgm:t>
    </dgm:pt>
    <dgm:pt modelId="{2F97EB2A-FF0A-45A4-8114-351B012D6B7A}" type="parTrans" cxnId="{5F6A7008-818E-4940-BD57-154F812BD35C}">
      <dgm:prSet/>
      <dgm:spPr/>
      <dgm:t>
        <a:bodyPr/>
        <a:lstStyle/>
        <a:p>
          <a:endParaRPr lang="en-US"/>
        </a:p>
      </dgm:t>
    </dgm:pt>
    <dgm:pt modelId="{31306E2A-A1F7-4080-8C3A-FD4F843243F4}" type="sibTrans" cxnId="{5F6A7008-818E-4940-BD57-154F812BD35C}">
      <dgm:prSet/>
      <dgm:spPr/>
      <dgm:t>
        <a:bodyPr/>
        <a:lstStyle/>
        <a:p>
          <a:endParaRPr lang="en-US"/>
        </a:p>
      </dgm:t>
    </dgm:pt>
    <dgm:pt modelId="{EB607CBD-6FB7-447D-9E43-717A0098FC32}">
      <dgm:prSet phldrT="[Text]"/>
      <dgm:spPr>
        <a:xfrm>
          <a:off x="6226976"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Example: GWDB Education Committee focused on educator pipeline</a:t>
          </a:r>
        </a:p>
      </dgm:t>
    </dgm:pt>
    <dgm:pt modelId="{685D9104-4B27-4988-90DC-29F3F085E786}" type="parTrans" cxnId="{DFF24583-5515-4136-AFE5-74F2BC14CB7D}">
      <dgm:prSet/>
      <dgm:spPr/>
      <dgm:t>
        <a:bodyPr/>
        <a:lstStyle/>
        <a:p>
          <a:endParaRPr lang="en-US"/>
        </a:p>
      </dgm:t>
    </dgm:pt>
    <dgm:pt modelId="{D18B8E3C-2834-450D-BD2E-A32C1B207855}" type="sibTrans" cxnId="{DFF24583-5515-4136-AFE5-74F2BC14CB7D}">
      <dgm:prSet/>
      <dgm:spPr/>
      <dgm:t>
        <a:bodyPr/>
        <a:lstStyle/>
        <a:p>
          <a:endParaRPr lang="en-US"/>
        </a:p>
      </dgm:t>
    </dgm:pt>
    <dgm:pt modelId="{772F06C7-3198-40FE-8B2C-9B1A683D57CE}">
      <dgm:prSet phldrT="[Text]"/>
      <dgm:spPr>
        <a:xfrm>
          <a:off x="2799"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dirty="0">
              <a:solidFill>
                <a:srgbClr val="000000">
                  <a:hueOff val="0"/>
                  <a:satOff val="0"/>
                  <a:lumOff val="0"/>
                  <a:alphaOff val="0"/>
                </a:srgbClr>
              </a:solidFill>
              <a:latin typeface="Franklin Gothic Book"/>
              <a:ea typeface="+mn-ea"/>
              <a:cs typeface="+mn-cs"/>
            </a:rPr>
            <a:t>Example: Workforce Inventory Workgroup</a:t>
          </a:r>
        </a:p>
      </dgm:t>
    </dgm:pt>
    <dgm:pt modelId="{3D820347-B3F8-4DF1-AAFD-F32DAA114B53}" type="parTrans" cxnId="{428C3FF0-C5AB-4A4C-ABC6-78B10765AF4F}">
      <dgm:prSet/>
      <dgm:spPr/>
      <dgm:t>
        <a:bodyPr/>
        <a:lstStyle/>
        <a:p>
          <a:endParaRPr lang="en-US"/>
        </a:p>
      </dgm:t>
    </dgm:pt>
    <dgm:pt modelId="{68A8CEE8-CCE4-4EAC-8D0A-F4BCE0F4E62B}" type="sibTrans" cxnId="{428C3FF0-C5AB-4A4C-ABC6-78B10765AF4F}">
      <dgm:prSet/>
      <dgm:spPr/>
      <dgm:t>
        <a:bodyPr/>
        <a:lstStyle/>
        <a:p>
          <a:endParaRPr lang="en-US"/>
        </a:p>
      </dgm:t>
    </dgm:pt>
    <dgm:pt modelId="{0E618CD8-2A0E-4670-BEC7-EFC29CB4B893}">
      <dgm:prSet phldrT="[Text]"/>
      <dgm:spPr>
        <a:xfrm>
          <a:off x="3114888"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Example: Thriving Workforce Budget Workgroup</a:t>
          </a:r>
        </a:p>
      </dgm:t>
    </dgm:pt>
    <dgm:pt modelId="{16E722A4-F8D9-4F6B-BE61-87AAC431D021}" type="parTrans" cxnId="{E7F2D51A-9CD5-4033-8636-E6EC6470426E}">
      <dgm:prSet/>
      <dgm:spPr/>
      <dgm:t>
        <a:bodyPr/>
        <a:lstStyle/>
        <a:p>
          <a:endParaRPr lang="en-US"/>
        </a:p>
      </dgm:t>
    </dgm:pt>
    <dgm:pt modelId="{A3F30F99-70E0-4738-9B27-465F7668DC5F}" type="sibTrans" cxnId="{E7F2D51A-9CD5-4033-8636-E6EC6470426E}">
      <dgm:prSet/>
      <dgm:spPr/>
      <dgm:t>
        <a:bodyPr/>
        <a:lstStyle/>
        <a:p>
          <a:endParaRPr lang="en-US"/>
        </a:p>
      </dgm:t>
    </dgm:pt>
    <dgm:pt modelId="{221F8B62-27D6-4148-90F6-0B1F929790DF}">
      <dgm:prSet phldrT="[Text]"/>
      <dgm:spPr>
        <a:xfrm>
          <a:off x="6226976" y="814074"/>
          <a:ext cx="2729901" cy="2955432"/>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gm:spPr>
      <dgm:t>
        <a:bodyPr/>
        <a:lstStyle/>
        <a:p>
          <a:pPr>
            <a:buChar char="•"/>
          </a:pPr>
          <a:r>
            <a:rPr lang="en-US">
              <a:solidFill>
                <a:srgbClr val="000000">
                  <a:hueOff val="0"/>
                  <a:satOff val="0"/>
                  <a:lumOff val="0"/>
                  <a:alphaOff val="0"/>
                </a:srgbClr>
              </a:solidFill>
              <a:latin typeface="Franklin Gothic Book"/>
              <a:ea typeface="+mn-ea"/>
              <a:cs typeface="+mn-cs"/>
            </a:rPr>
            <a:t>Specific area of focus, coalition building importance</a:t>
          </a:r>
        </a:p>
      </dgm:t>
    </dgm:pt>
    <dgm:pt modelId="{BC5216C2-0FBE-41C9-AF0F-D61918EA6110}" type="parTrans" cxnId="{902942BA-1B95-4DED-B3E6-5A044D8CFE32}">
      <dgm:prSet/>
      <dgm:spPr/>
      <dgm:t>
        <a:bodyPr/>
        <a:lstStyle/>
        <a:p>
          <a:endParaRPr lang="en-US"/>
        </a:p>
      </dgm:t>
    </dgm:pt>
    <dgm:pt modelId="{869395AE-49EB-4F83-BCFE-5A523B8AC34C}" type="sibTrans" cxnId="{902942BA-1B95-4DED-B3E6-5A044D8CFE32}">
      <dgm:prSet/>
      <dgm:spPr/>
      <dgm:t>
        <a:bodyPr/>
        <a:lstStyle/>
        <a:p>
          <a:endParaRPr lang="en-US"/>
        </a:p>
      </dgm:t>
    </dgm:pt>
    <dgm:pt modelId="{B37D905F-1176-428A-937C-83F74D3FD6AF}" type="pres">
      <dgm:prSet presAssocID="{26C0745F-94B8-44C7-84D8-3B1EE3077143}" presName="Name0" presStyleCnt="0">
        <dgm:presLayoutVars>
          <dgm:dir/>
          <dgm:animLvl val="lvl"/>
          <dgm:resizeHandles val="exact"/>
        </dgm:presLayoutVars>
      </dgm:prSet>
      <dgm:spPr/>
    </dgm:pt>
    <dgm:pt modelId="{3E2B2A66-4439-41A0-A001-DAA0D6DB95A9}" type="pres">
      <dgm:prSet presAssocID="{69485DFA-E846-4013-B8D8-D5865022F6E1}" presName="composite" presStyleCnt="0"/>
      <dgm:spPr/>
    </dgm:pt>
    <dgm:pt modelId="{DBE9A4C3-F8BC-4A9D-B2B4-2FA7ECA8B8B8}" type="pres">
      <dgm:prSet presAssocID="{69485DFA-E846-4013-B8D8-D5865022F6E1}" presName="parTx" presStyleLbl="alignNode1" presStyleIdx="0" presStyleCnt="3">
        <dgm:presLayoutVars>
          <dgm:chMax val="0"/>
          <dgm:chPref val="0"/>
          <dgm:bulletEnabled val="1"/>
        </dgm:presLayoutVars>
      </dgm:prSet>
      <dgm:spPr/>
    </dgm:pt>
    <dgm:pt modelId="{CF60967E-8466-44F5-95BB-BA505C8D8A88}" type="pres">
      <dgm:prSet presAssocID="{69485DFA-E846-4013-B8D8-D5865022F6E1}" presName="desTx" presStyleLbl="alignAccFollowNode1" presStyleIdx="0" presStyleCnt="3">
        <dgm:presLayoutVars>
          <dgm:bulletEnabled val="1"/>
        </dgm:presLayoutVars>
      </dgm:prSet>
      <dgm:spPr/>
    </dgm:pt>
    <dgm:pt modelId="{81A13410-F920-4C19-885C-9694EF745BA5}" type="pres">
      <dgm:prSet presAssocID="{E86BF50B-67D9-4B9E-AD53-8165EE0BD508}" presName="space" presStyleCnt="0"/>
      <dgm:spPr/>
    </dgm:pt>
    <dgm:pt modelId="{D572F779-2C1A-4681-A8BE-417DD2A687AA}" type="pres">
      <dgm:prSet presAssocID="{B9C74455-158E-4E09-B1A5-A3E88A2D16D4}" presName="composite" presStyleCnt="0"/>
      <dgm:spPr/>
    </dgm:pt>
    <dgm:pt modelId="{55956145-99C0-4A7D-8820-739BAF95FD16}" type="pres">
      <dgm:prSet presAssocID="{B9C74455-158E-4E09-B1A5-A3E88A2D16D4}" presName="parTx" presStyleLbl="alignNode1" presStyleIdx="1" presStyleCnt="3">
        <dgm:presLayoutVars>
          <dgm:chMax val="0"/>
          <dgm:chPref val="0"/>
          <dgm:bulletEnabled val="1"/>
        </dgm:presLayoutVars>
      </dgm:prSet>
      <dgm:spPr/>
    </dgm:pt>
    <dgm:pt modelId="{0315AE83-CDEE-4A7B-99D6-AB2557BC02EF}" type="pres">
      <dgm:prSet presAssocID="{B9C74455-158E-4E09-B1A5-A3E88A2D16D4}" presName="desTx" presStyleLbl="alignAccFollowNode1" presStyleIdx="1" presStyleCnt="3">
        <dgm:presLayoutVars>
          <dgm:bulletEnabled val="1"/>
        </dgm:presLayoutVars>
      </dgm:prSet>
      <dgm:spPr/>
    </dgm:pt>
    <dgm:pt modelId="{D67BC499-6350-407D-BE25-A550545DD2E5}" type="pres">
      <dgm:prSet presAssocID="{19351BB6-B16C-44E6-B582-4A6F78018DCA}" presName="space" presStyleCnt="0"/>
      <dgm:spPr/>
    </dgm:pt>
    <dgm:pt modelId="{0A404724-7061-4EE0-B5AB-A39D971088DC}" type="pres">
      <dgm:prSet presAssocID="{742CC222-1D9B-499B-8C73-137D432CC5A3}" presName="composite" presStyleCnt="0"/>
      <dgm:spPr/>
    </dgm:pt>
    <dgm:pt modelId="{BBA14772-2AD5-4925-B5B5-185BE4A0C0E8}" type="pres">
      <dgm:prSet presAssocID="{742CC222-1D9B-499B-8C73-137D432CC5A3}" presName="parTx" presStyleLbl="alignNode1" presStyleIdx="2" presStyleCnt="3">
        <dgm:presLayoutVars>
          <dgm:chMax val="0"/>
          <dgm:chPref val="0"/>
          <dgm:bulletEnabled val="1"/>
        </dgm:presLayoutVars>
      </dgm:prSet>
      <dgm:spPr/>
    </dgm:pt>
    <dgm:pt modelId="{7D864573-8E3D-46E2-8AB4-DE8DC57CB072}" type="pres">
      <dgm:prSet presAssocID="{742CC222-1D9B-499B-8C73-137D432CC5A3}" presName="desTx" presStyleLbl="alignAccFollowNode1" presStyleIdx="2" presStyleCnt="3">
        <dgm:presLayoutVars>
          <dgm:bulletEnabled val="1"/>
        </dgm:presLayoutVars>
      </dgm:prSet>
      <dgm:spPr/>
    </dgm:pt>
  </dgm:ptLst>
  <dgm:cxnLst>
    <dgm:cxn modelId="{5F6A7008-818E-4940-BD57-154F812BD35C}" srcId="{742CC222-1D9B-499B-8C73-137D432CC5A3}" destId="{E9FE6A03-6F8C-4AA3-A492-9805660798CB}" srcOrd="0" destOrd="0" parTransId="{2F97EB2A-FF0A-45A4-8114-351B012D6B7A}" sibTransId="{31306E2A-A1F7-4080-8C3A-FD4F843243F4}"/>
    <dgm:cxn modelId="{AA187B08-7767-4DAF-9815-6DB089642D88}" type="presOf" srcId="{E7871418-14B3-4BAD-BACB-6FFF75D51AA5}" destId="{CF60967E-8466-44F5-95BB-BA505C8D8A88}" srcOrd="0" destOrd="0" presId="urn:microsoft.com/office/officeart/2005/8/layout/hList1"/>
    <dgm:cxn modelId="{02B8AC12-5952-45A4-9D69-F030C770B98B}" type="presOf" srcId="{69485DFA-E846-4013-B8D8-D5865022F6E1}" destId="{DBE9A4C3-F8BC-4A9D-B2B4-2FA7ECA8B8B8}" srcOrd="0" destOrd="0" presId="urn:microsoft.com/office/officeart/2005/8/layout/hList1"/>
    <dgm:cxn modelId="{9EA2B313-0CAB-4C0B-95F4-CA69BC106D32}" srcId="{69485DFA-E846-4013-B8D8-D5865022F6E1}" destId="{A16FDB8D-7B1D-4E0E-B9BB-2F98CF57A278}" srcOrd="1" destOrd="0" parTransId="{FAF6FFB5-0028-42ED-A1B3-42DFF41E1807}" sibTransId="{32997C92-5040-4B40-AA72-CD219FEE88F4}"/>
    <dgm:cxn modelId="{E7F2D51A-9CD5-4033-8636-E6EC6470426E}" srcId="{B9C74455-158E-4E09-B1A5-A3E88A2D16D4}" destId="{0E618CD8-2A0E-4670-BEC7-EFC29CB4B893}" srcOrd="2" destOrd="0" parTransId="{16E722A4-F8D9-4F6B-BE61-87AAC431D021}" sibTransId="{A3F30F99-70E0-4738-9B27-465F7668DC5F}"/>
    <dgm:cxn modelId="{8B2A971B-43D3-4F28-A300-71E1079AE73B}" type="presOf" srcId="{0E618CD8-2A0E-4670-BEC7-EFC29CB4B893}" destId="{0315AE83-CDEE-4A7B-99D6-AB2557BC02EF}" srcOrd="0" destOrd="2" presId="urn:microsoft.com/office/officeart/2005/8/layout/hList1"/>
    <dgm:cxn modelId="{16A4EA5C-D119-4B6E-AF17-C463A271A746}" type="presOf" srcId="{EB607CBD-6FB7-447D-9E43-717A0098FC32}" destId="{7D864573-8E3D-46E2-8AB4-DE8DC57CB072}" srcOrd="0" destOrd="2" presId="urn:microsoft.com/office/officeart/2005/8/layout/hList1"/>
    <dgm:cxn modelId="{E569646C-61E7-4906-A52B-F51FF539A366}" type="presOf" srcId="{26C0745F-94B8-44C7-84D8-3B1EE3077143}" destId="{B37D905F-1176-428A-937C-83F74D3FD6AF}" srcOrd="0" destOrd="0" presId="urn:microsoft.com/office/officeart/2005/8/layout/hList1"/>
    <dgm:cxn modelId="{2FE4C278-F5B3-4B37-ABB8-FD540C1F51CA}" srcId="{69485DFA-E846-4013-B8D8-D5865022F6E1}" destId="{E7871418-14B3-4BAD-BACB-6FFF75D51AA5}" srcOrd="0" destOrd="0" parTransId="{B8960C36-41BA-4139-A9FE-C05CF4D4DAA8}" sibTransId="{A40FEAD0-07C3-4B9F-AE16-71AF622E6208}"/>
    <dgm:cxn modelId="{35429C7C-07B0-492A-8788-5540882D4FFD}" type="presOf" srcId="{C07828C0-9477-4799-9C14-572C34CC0D85}" destId="{0315AE83-CDEE-4A7B-99D6-AB2557BC02EF}" srcOrd="0" destOrd="0" presId="urn:microsoft.com/office/officeart/2005/8/layout/hList1"/>
    <dgm:cxn modelId="{DFF24583-5515-4136-AFE5-74F2BC14CB7D}" srcId="{742CC222-1D9B-499B-8C73-137D432CC5A3}" destId="{EB607CBD-6FB7-447D-9E43-717A0098FC32}" srcOrd="2" destOrd="0" parTransId="{685D9104-4B27-4988-90DC-29F3F085E786}" sibTransId="{D18B8E3C-2834-450D-BD2E-A32C1B207855}"/>
    <dgm:cxn modelId="{65F9938B-24F8-4106-A15F-0E5B6B52394C}" type="presOf" srcId="{B9C74455-158E-4E09-B1A5-A3E88A2D16D4}" destId="{55956145-99C0-4A7D-8820-739BAF95FD16}" srcOrd="0" destOrd="0" presId="urn:microsoft.com/office/officeart/2005/8/layout/hList1"/>
    <dgm:cxn modelId="{C3522799-7FB3-4B33-B6BD-11290334F1DB}" type="presOf" srcId="{A16FDB8D-7B1D-4E0E-B9BB-2F98CF57A278}" destId="{CF60967E-8466-44F5-95BB-BA505C8D8A88}" srcOrd="0" destOrd="1" presId="urn:microsoft.com/office/officeart/2005/8/layout/hList1"/>
    <dgm:cxn modelId="{A58ECEA2-3C3A-4F59-A32D-3FB3992B60E8}" type="presOf" srcId="{772F06C7-3198-40FE-8B2C-9B1A683D57CE}" destId="{CF60967E-8466-44F5-95BB-BA505C8D8A88}" srcOrd="0" destOrd="2" presId="urn:microsoft.com/office/officeart/2005/8/layout/hList1"/>
    <dgm:cxn modelId="{C6705EB1-D77D-4D9E-ACC4-B189F230D5CE}" srcId="{26C0745F-94B8-44C7-84D8-3B1EE3077143}" destId="{B9C74455-158E-4E09-B1A5-A3E88A2D16D4}" srcOrd="1" destOrd="0" parTransId="{97DA242F-152A-489D-A81C-CA0BFB7EE8CB}" sibTransId="{19351BB6-B16C-44E6-B582-4A6F78018DCA}"/>
    <dgm:cxn modelId="{902942BA-1B95-4DED-B3E6-5A044D8CFE32}" srcId="{742CC222-1D9B-499B-8C73-137D432CC5A3}" destId="{221F8B62-27D6-4148-90F6-0B1F929790DF}" srcOrd="1" destOrd="0" parTransId="{BC5216C2-0FBE-41C9-AF0F-D61918EA6110}" sibTransId="{869395AE-49EB-4F83-BCFE-5A523B8AC34C}"/>
    <dgm:cxn modelId="{C0ADD1BE-C944-472B-B1D5-2764CA98DF9F}" srcId="{B9C74455-158E-4E09-B1A5-A3E88A2D16D4}" destId="{E427CB25-EFAF-4343-91AC-96AC63709047}" srcOrd="1" destOrd="0" parTransId="{E6C2F283-EEA9-40B8-ABFD-580045DAA99C}" sibTransId="{E63B3326-DCDE-4E39-BCD6-C2204A90519B}"/>
    <dgm:cxn modelId="{7796ADD0-126B-46F3-8B2A-0EB4B857BCE7}" srcId="{26C0745F-94B8-44C7-84D8-3B1EE3077143}" destId="{69485DFA-E846-4013-B8D8-D5865022F6E1}" srcOrd="0" destOrd="0" parTransId="{D601859C-6513-444A-8792-02D583730A2E}" sibTransId="{E86BF50B-67D9-4B9E-AD53-8165EE0BD508}"/>
    <dgm:cxn modelId="{AA4906D4-0AD0-4639-87E7-D39D61AD8789}" type="presOf" srcId="{742CC222-1D9B-499B-8C73-137D432CC5A3}" destId="{BBA14772-2AD5-4925-B5B5-185BE4A0C0E8}" srcOrd="0" destOrd="0" presId="urn:microsoft.com/office/officeart/2005/8/layout/hList1"/>
    <dgm:cxn modelId="{7DFA58DF-0650-4EDB-9962-8DB948CFA611}" type="presOf" srcId="{221F8B62-27D6-4148-90F6-0B1F929790DF}" destId="{7D864573-8E3D-46E2-8AB4-DE8DC57CB072}" srcOrd="0" destOrd="1" presId="urn:microsoft.com/office/officeart/2005/8/layout/hList1"/>
    <dgm:cxn modelId="{428C3FF0-C5AB-4A4C-ABC6-78B10765AF4F}" srcId="{69485DFA-E846-4013-B8D8-D5865022F6E1}" destId="{772F06C7-3198-40FE-8B2C-9B1A683D57CE}" srcOrd="2" destOrd="0" parTransId="{3D820347-B3F8-4DF1-AAFD-F32DAA114B53}" sibTransId="{68A8CEE8-CCE4-4EAC-8D0A-F4BCE0F4E62B}"/>
    <dgm:cxn modelId="{864C2BF2-7774-4CFA-AF6D-279D180EE461}" srcId="{26C0745F-94B8-44C7-84D8-3B1EE3077143}" destId="{742CC222-1D9B-499B-8C73-137D432CC5A3}" srcOrd="2" destOrd="0" parTransId="{C54A29DB-8F7A-492F-92D6-88678277BF0C}" sibTransId="{A0754A87-3DE9-4BED-AE42-D29227348EEA}"/>
    <dgm:cxn modelId="{629733F2-54F6-4613-8F02-36F629B3C0E1}" srcId="{B9C74455-158E-4E09-B1A5-A3E88A2D16D4}" destId="{C07828C0-9477-4799-9C14-572C34CC0D85}" srcOrd="0" destOrd="0" parTransId="{8B76E37F-E879-426B-B4BC-73DBA130DCD8}" sibTransId="{99DB5DE0-ACC9-41EA-A0FE-7B7BE99F2FE6}"/>
    <dgm:cxn modelId="{74157DFD-5411-4F44-AFE1-F4CB1752DC6E}" type="presOf" srcId="{E427CB25-EFAF-4343-91AC-96AC63709047}" destId="{0315AE83-CDEE-4A7B-99D6-AB2557BC02EF}" srcOrd="0" destOrd="1" presId="urn:microsoft.com/office/officeart/2005/8/layout/hList1"/>
    <dgm:cxn modelId="{6BE2AAFF-9504-49A0-B6BC-D6EA9A5648AE}" type="presOf" srcId="{E9FE6A03-6F8C-4AA3-A492-9805660798CB}" destId="{7D864573-8E3D-46E2-8AB4-DE8DC57CB072}" srcOrd="0" destOrd="0" presId="urn:microsoft.com/office/officeart/2005/8/layout/hList1"/>
    <dgm:cxn modelId="{ECAA8740-30BD-4E02-A522-2AF2C3BCFBC0}" type="presParOf" srcId="{B37D905F-1176-428A-937C-83F74D3FD6AF}" destId="{3E2B2A66-4439-41A0-A001-DAA0D6DB95A9}" srcOrd="0" destOrd="0" presId="urn:microsoft.com/office/officeart/2005/8/layout/hList1"/>
    <dgm:cxn modelId="{E9DC691F-1C36-44E8-8DC4-02E51874F072}" type="presParOf" srcId="{3E2B2A66-4439-41A0-A001-DAA0D6DB95A9}" destId="{DBE9A4C3-F8BC-4A9D-B2B4-2FA7ECA8B8B8}" srcOrd="0" destOrd="0" presId="urn:microsoft.com/office/officeart/2005/8/layout/hList1"/>
    <dgm:cxn modelId="{289870CC-CDD9-470A-92ED-35EFBC43C2AA}" type="presParOf" srcId="{3E2B2A66-4439-41A0-A001-DAA0D6DB95A9}" destId="{CF60967E-8466-44F5-95BB-BA505C8D8A88}" srcOrd="1" destOrd="0" presId="urn:microsoft.com/office/officeart/2005/8/layout/hList1"/>
    <dgm:cxn modelId="{93DDC697-32B2-46D1-8792-A9FF012FDA56}" type="presParOf" srcId="{B37D905F-1176-428A-937C-83F74D3FD6AF}" destId="{81A13410-F920-4C19-885C-9694EF745BA5}" srcOrd="1" destOrd="0" presId="urn:microsoft.com/office/officeart/2005/8/layout/hList1"/>
    <dgm:cxn modelId="{79FAA04E-49C4-4E5C-B5B2-A48173E5A660}" type="presParOf" srcId="{B37D905F-1176-428A-937C-83F74D3FD6AF}" destId="{D572F779-2C1A-4681-A8BE-417DD2A687AA}" srcOrd="2" destOrd="0" presId="urn:microsoft.com/office/officeart/2005/8/layout/hList1"/>
    <dgm:cxn modelId="{1C9A0F10-B616-44E7-9571-1A8E0879EBD1}" type="presParOf" srcId="{D572F779-2C1A-4681-A8BE-417DD2A687AA}" destId="{55956145-99C0-4A7D-8820-739BAF95FD16}" srcOrd="0" destOrd="0" presId="urn:microsoft.com/office/officeart/2005/8/layout/hList1"/>
    <dgm:cxn modelId="{90C2C03E-C062-433B-8526-4088D59524EF}" type="presParOf" srcId="{D572F779-2C1A-4681-A8BE-417DD2A687AA}" destId="{0315AE83-CDEE-4A7B-99D6-AB2557BC02EF}" srcOrd="1" destOrd="0" presId="urn:microsoft.com/office/officeart/2005/8/layout/hList1"/>
    <dgm:cxn modelId="{707B4D10-4958-42FA-A3D0-E30E710D0BEB}" type="presParOf" srcId="{B37D905F-1176-428A-937C-83F74D3FD6AF}" destId="{D67BC499-6350-407D-BE25-A550545DD2E5}" srcOrd="3" destOrd="0" presId="urn:microsoft.com/office/officeart/2005/8/layout/hList1"/>
    <dgm:cxn modelId="{203D381E-71B1-4210-A32B-5FDED7ED1B5B}" type="presParOf" srcId="{B37D905F-1176-428A-937C-83F74D3FD6AF}" destId="{0A404724-7061-4EE0-B5AB-A39D971088DC}" srcOrd="4" destOrd="0" presId="urn:microsoft.com/office/officeart/2005/8/layout/hList1"/>
    <dgm:cxn modelId="{0F9D2CC0-E7F5-484B-818C-4F21D3D2FE82}" type="presParOf" srcId="{0A404724-7061-4EE0-B5AB-A39D971088DC}" destId="{BBA14772-2AD5-4925-B5B5-185BE4A0C0E8}" srcOrd="0" destOrd="0" presId="urn:microsoft.com/office/officeart/2005/8/layout/hList1"/>
    <dgm:cxn modelId="{E9E66494-5ADA-4231-8BEB-6D007695013D}" type="presParOf" srcId="{0A404724-7061-4EE0-B5AB-A39D971088DC}" destId="{7D864573-8E3D-46E2-8AB4-DE8DC57CB0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0DD7E4-6813-4862-9E88-1DEFEC8C2C5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9FD719EF-7083-42D4-9B79-3126B57FC5CF}">
      <dgm:prSet phldrT="[Text]" phldr="0" custT="1"/>
      <dgm:spPr/>
      <dgm:t>
        <a:bodyPr/>
        <a:lstStyle/>
        <a:p>
          <a:pPr rtl="0"/>
          <a:r>
            <a:rPr lang="en-US" sz="1800" b="1">
              <a:latin typeface="Calibri"/>
            </a:rPr>
            <a:t>Pipeline Development</a:t>
          </a:r>
          <a:endParaRPr lang="en-US" sz="1800" b="1"/>
        </a:p>
      </dgm:t>
    </dgm:pt>
    <dgm:pt modelId="{76EA72C6-225C-4AE6-AB3E-DC9CDC083DE4}" type="parTrans" cxnId="{A5ADE425-BCC9-49C9-810F-370D30716D7F}">
      <dgm:prSet/>
      <dgm:spPr/>
      <dgm:t>
        <a:bodyPr/>
        <a:lstStyle/>
        <a:p>
          <a:endParaRPr lang="en-US"/>
        </a:p>
      </dgm:t>
    </dgm:pt>
    <dgm:pt modelId="{D73BAC18-FF16-4F55-9FA6-8E8A0926FB9E}" type="sibTrans" cxnId="{A5ADE425-BCC9-49C9-810F-370D30716D7F}">
      <dgm:prSet/>
      <dgm:spPr>
        <a:solidFill>
          <a:schemeClr val="bg1"/>
        </a:solidFill>
        <a:ln>
          <a:solidFill>
            <a:schemeClr val="bg1"/>
          </a:solidFill>
        </a:ln>
      </dgm:spPr>
      <dgm:t>
        <a:bodyPr/>
        <a:lstStyle/>
        <a:p>
          <a:endParaRPr lang="en-US"/>
        </a:p>
      </dgm:t>
    </dgm:pt>
    <dgm:pt modelId="{AB3C879B-2581-4BB3-B8DA-5EAEF718A683}">
      <dgm:prSet phldrT="[Text]"/>
      <dgm:spPr/>
      <dgm:t>
        <a:bodyPr/>
        <a:lstStyle/>
        <a:p>
          <a:r>
            <a:rPr lang="en-US"/>
            <a:t>K-12 Partnerships</a:t>
          </a:r>
        </a:p>
      </dgm:t>
    </dgm:pt>
    <dgm:pt modelId="{8A01467F-1B41-46B8-B969-CC6007F5E3B1}" type="parTrans" cxnId="{2CBD3F05-30FC-46E3-8428-47FD7EB4A9F0}">
      <dgm:prSet/>
      <dgm:spPr/>
      <dgm:t>
        <a:bodyPr/>
        <a:lstStyle/>
        <a:p>
          <a:endParaRPr lang="en-US"/>
        </a:p>
      </dgm:t>
    </dgm:pt>
    <dgm:pt modelId="{967695B3-CAE9-464C-B230-7F2FF099AA96}" type="sibTrans" cxnId="{2CBD3F05-30FC-46E3-8428-47FD7EB4A9F0}">
      <dgm:prSet/>
      <dgm:spPr/>
      <dgm:t>
        <a:bodyPr/>
        <a:lstStyle/>
        <a:p>
          <a:endParaRPr lang="en-US"/>
        </a:p>
      </dgm:t>
    </dgm:pt>
    <dgm:pt modelId="{E4C0DFA4-9545-4CFE-96D7-F59220C18B54}">
      <dgm:prSet phldrT="[Text]"/>
      <dgm:spPr/>
      <dgm:t>
        <a:bodyPr/>
        <a:lstStyle/>
        <a:p>
          <a:r>
            <a:rPr lang="en-US"/>
            <a:t>Career Changers</a:t>
          </a:r>
        </a:p>
      </dgm:t>
    </dgm:pt>
    <dgm:pt modelId="{807AED76-F3D9-40FD-A1E8-563BA66EEF10}" type="parTrans" cxnId="{7666661E-3C5D-41AC-B29E-655FDFB8E980}">
      <dgm:prSet/>
      <dgm:spPr/>
      <dgm:t>
        <a:bodyPr/>
        <a:lstStyle/>
        <a:p>
          <a:endParaRPr lang="en-US"/>
        </a:p>
      </dgm:t>
    </dgm:pt>
    <dgm:pt modelId="{B3DA5B47-2DD0-4F66-AD62-FF309487F692}" type="sibTrans" cxnId="{7666661E-3C5D-41AC-B29E-655FDFB8E980}">
      <dgm:prSet/>
      <dgm:spPr/>
      <dgm:t>
        <a:bodyPr/>
        <a:lstStyle/>
        <a:p>
          <a:endParaRPr lang="en-US"/>
        </a:p>
      </dgm:t>
    </dgm:pt>
    <dgm:pt modelId="{E78E94AE-0792-45F8-AC8F-CD5CAD472208}">
      <dgm:prSet phldrT="[Text]" custT="1"/>
      <dgm:spPr/>
      <dgm:t>
        <a:bodyPr/>
        <a:lstStyle/>
        <a:p>
          <a:r>
            <a:rPr lang="en-US" sz="1800" b="1"/>
            <a:t>Workplace Development</a:t>
          </a:r>
        </a:p>
      </dgm:t>
    </dgm:pt>
    <dgm:pt modelId="{FA60603E-9BA9-4C67-A7A2-40C7AB3D2346}" type="parTrans" cxnId="{CAD60FB7-AA89-40D1-8D77-D8456201444A}">
      <dgm:prSet/>
      <dgm:spPr/>
      <dgm:t>
        <a:bodyPr/>
        <a:lstStyle/>
        <a:p>
          <a:endParaRPr lang="en-US"/>
        </a:p>
      </dgm:t>
    </dgm:pt>
    <dgm:pt modelId="{59DD6B59-3819-41A8-9B21-8FA7F168A9B6}" type="sibTrans" cxnId="{CAD60FB7-AA89-40D1-8D77-D8456201444A}">
      <dgm:prSet/>
      <dgm:spPr/>
      <dgm:t>
        <a:bodyPr/>
        <a:lstStyle/>
        <a:p>
          <a:endParaRPr lang="en-US"/>
        </a:p>
      </dgm:t>
    </dgm:pt>
    <dgm:pt modelId="{9BB285FF-7775-4930-AF55-FD88F8AD46EC}">
      <dgm:prSet phldrT="[Text]"/>
      <dgm:spPr/>
      <dgm:t>
        <a:bodyPr/>
        <a:lstStyle/>
        <a:p>
          <a:r>
            <a:rPr lang="en-US"/>
            <a:t>Hiring Requirements,  Benefits &amp; Pay</a:t>
          </a:r>
        </a:p>
      </dgm:t>
    </dgm:pt>
    <dgm:pt modelId="{301F95F3-05B6-4DA7-BF49-3C946C00E8A9}" type="parTrans" cxnId="{DEF4D323-6E8E-4C2B-989C-5159D7A8103F}">
      <dgm:prSet/>
      <dgm:spPr/>
      <dgm:t>
        <a:bodyPr/>
        <a:lstStyle/>
        <a:p>
          <a:endParaRPr lang="en-US"/>
        </a:p>
      </dgm:t>
    </dgm:pt>
    <dgm:pt modelId="{983E4571-EF94-4CFD-8D73-20948D480D45}" type="sibTrans" cxnId="{DEF4D323-6E8E-4C2B-989C-5159D7A8103F}">
      <dgm:prSet/>
      <dgm:spPr/>
      <dgm:t>
        <a:bodyPr/>
        <a:lstStyle/>
        <a:p>
          <a:endParaRPr lang="en-US"/>
        </a:p>
      </dgm:t>
    </dgm:pt>
    <dgm:pt modelId="{98DE80AE-1E85-4287-BCDE-D8FE98FAAEBE}">
      <dgm:prSet phldrT="[Text]"/>
      <dgm:spPr/>
      <dgm:t>
        <a:bodyPr/>
        <a:lstStyle/>
        <a:p>
          <a:r>
            <a:rPr lang="en-US"/>
            <a:t>Organizational Culture &amp; DEIA</a:t>
          </a:r>
        </a:p>
      </dgm:t>
    </dgm:pt>
    <dgm:pt modelId="{CE6F2780-BFC9-45D5-8E46-AAB9D3C2463A}" type="parTrans" cxnId="{44D4A8BB-2B6F-489F-A3DB-C6809C624CBC}">
      <dgm:prSet/>
      <dgm:spPr/>
      <dgm:t>
        <a:bodyPr/>
        <a:lstStyle/>
        <a:p>
          <a:endParaRPr lang="en-US"/>
        </a:p>
      </dgm:t>
    </dgm:pt>
    <dgm:pt modelId="{9805D6C9-8A79-45CE-A6FF-7641005F7624}" type="sibTrans" cxnId="{44D4A8BB-2B6F-489F-A3DB-C6809C624CBC}">
      <dgm:prSet/>
      <dgm:spPr/>
      <dgm:t>
        <a:bodyPr/>
        <a:lstStyle/>
        <a:p>
          <a:endParaRPr lang="en-US"/>
        </a:p>
      </dgm:t>
    </dgm:pt>
    <dgm:pt modelId="{E03BCB7C-10E4-4B90-9B90-3E7B8F667587}">
      <dgm:prSet phldrT="[Text]"/>
      <dgm:spPr/>
      <dgm:t>
        <a:bodyPr/>
        <a:lstStyle/>
        <a:p>
          <a:r>
            <a:rPr lang="en-US"/>
            <a:t>Job Security &amp; Worker Voice</a:t>
          </a:r>
        </a:p>
      </dgm:t>
    </dgm:pt>
    <dgm:pt modelId="{2FEB1C03-02BD-48CB-9DC0-F66C3611FAFF}" type="parTrans" cxnId="{45AB0C2D-CEC0-4201-92D6-2AD8EEBDFB69}">
      <dgm:prSet/>
      <dgm:spPr/>
      <dgm:t>
        <a:bodyPr/>
        <a:lstStyle/>
        <a:p>
          <a:endParaRPr lang="en-US"/>
        </a:p>
      </dgm:t>
    </dgm:pt>
    <dgm:pt modelId="{DBFE1CF5-48D6-4119-8F91-FD5D73B12879}" type="sibTrans" cxnId="{45AB0C2D-CEC0-4201-92D6-2AD8EEBDFB69}">
      <dgm:prSet/>
      <dgm:spPr/>
      <dgm:t>
        <a:bodyPr/>
        <a:lstStyle/>
        <a:p>
          <a:endParaRPr lang="en-US"/>
        </a:p>
      </dgm:t>
    </dgm:pt>
    <dgm:pt modelId="{16DCA8FD-E90B-4F54-8724-650739522298}">
      <dgm:prSet phldrT="[Text]"/>
      <dgm:spPr/>
      <dgm:t>
        <a:bodyPr/>
        <a:lstStyle/>
        <a:p>
          <a:r>
            <a:rPr lang="en-US"/>
            <a:t>Postsecondary students</a:t>
          </a:r>
        </a:p>
      </dgm:t>
    </dgm:pt>
    <dgm:pt modelId="{6FA44A4A-C3D8-415A-AFE8-1F8E205EC5FC}" type="parTrans" cxnId="{1DEB19B4-3923-409A-939E-140E40176AC8}">
      <dgm:prSet/>
      <dgm:spPr/>
      <dgm:t>
        <a:bodyPr/>
        <a:lstStyle/>
        <a:p>
          <a:endParaRPr lang="en-US"/>
        </a:p>
      </dgm:t>
    </dgm:pt>
    <dgm:pt modelId="{890888EB-5C53-4699-A824-54B35592186A}" type="sibTrans" cxnId="{1DEB19B4-3923-409A-939E-140E40176AC8}">
      <dgm:prSet/>
      <dgm:spPr/>
      <dgm:t>
        <a:bodyPr/>
        <a:lstStyle/>
        <a:p>
          <a:endParaRPr lang="en-US"/>
        </a:p>
      </dgm:t>
    </dgm:pt>
    <dgm:pt modelId="{817656DC-1C69-4F21-8C56-CCB7E92A0E2A}">
      <dgm:prSet phldrT="[Text]"/>
      <dgm:spPr/>
      <dgm:t>
        <a:bodyPr/>
        <a:lstStyle/>
        <a:p>
          <a:r>
            <a:rPr lang="en-US"/>
            <a:t>Targeted Demographics</a:t>
          </a:r>
        </a:p>
      </dgm:t>
    </dgm:pt>
    <dgm:pt modelId="{909CABE4-1A59-4026-B5CA-56711EA98103}" type="parTrans" cxnId="{E7B2EA36-AE5D-4B6C-B66A-1B1EA98E7432}">
      <dgm:prSet/>
      <dgm:spPr/>
      <dgm:t>
        <a:bodyPr/>
        <a:lstStyle/>
        <a:p>
          <a:endParaRPr lang="en-US"/>
        </a:p>
      </dgm:t>
    </dgm:pt>
    <dgm:pt modelId="{EDABA52D-9B5F-4EE3-B8B2-CF7D0A4A9F8F}" type="sibTrans" cxnId="{E7B2EA36-AE5D-4B6C-B66A-1B1EA98E7432}">
      <dgm:prSet/>
      <dgm:spPr/>
      <dgm:t>
        <a:bodyPr/>
        <a:lstStyle/>
        <a:p>
          <a:endParaRPr lang="en-US"/>
        </a:p>
      </dgm:t>
    </dgm:pt>
    <dgm:pt modelId="{43FEA11E-C465-49CD-BC1D-BC82736D31F7}">
      <dgm:prSet phldrT="[Text]" phldr="0" custT="1"/>
      <dgm:spPr/>
      <dgm:t>
        <a:bodyPr/>
        <a:lstStyle/>
        <a:p>
          <a:pPr rtl="0"/>
          <a:r>
            <a:rPr lang="en-US" sz="1800" b="1">
              <a:latin typeface="Calibri"/>
            </a:rPr>
            <a:t>Skill Development</a:t>
          </a:r>
          <a:endParaRPr lang="en-US" sz="1800" b="1"/>
        </a:p>
      </dgm:t>
    </dgm:pt>
    <dgm:pt modelId="{72A5C1AD-2840-4A4C-8E66-7FE16536BB50}" type="parTrans" cxnId="{8F3EAA79-38C7-45A5-AF81-01C19025076D}">
      <dgm:prSet/>
      <dgm:spPr/>
      <dgm:t>
        <a:bodyPr/>
        <a:lstStyle/>
        <a:p>
          <a:endParaRPr lang="en-US"/>
        </a:p>
      </dgm:t>
    </dgm:pt>
    <dgm:pt modelId="{927E39BC-8777-4E22-B1DC-61071BAB97B4}" type="sibTrans" cxnId="{8F3EAA79-38C7-45A5-AF81-01C19025076D}">
      <dgm:prSet/>
      <dgm:spPr>
        <a:solidFill>
          <a:schemeClr val="bg1"/>
        </a:solidFill>
        <a:ln>
          <a:solidFill>
            <a:schemeClr val="bg1"/>
          </a:solidFill>
        </a:ln>
      </dgm:spPr>
      <dgm:t>
        <a:bodyPr/>
        <a:lstStyle/>
        <a:p>
          <a:endParaRPr lang="en-US"/>
        </a:p>
      </dgm:t>
    </dgm:pt>
    <dgm:pt modelId="{6C065B99-A814-41A6-AEE6-824E008F67AC}">
      <dgm:prSet phldrT="[Text]"/>
      <dgm:spPr/>
      <dgm:t>
        <a:bodyPr/>
        <a:lstStyle/>
        <a:p>
          <a:r>
            <a:rPr lang="en-US"/>
            <a:t>Program Partnership Identification &amp; Curriculum Review</a:t>
          </a:r>
        </a:p>
      </dgm:t>
    </dgm:pt>
    <dgm:pt modelId="{22C62844-A188-4886-B335-8CC92E1A5184}" type="parTrans" cxnId="{75B45C10-C5EB-4F6C-8C69-BD378D7B6F9A}">
      <dgm:prSet/>
      <dgm:spPr/>
      <dgm:t>
        <a:bodyPr/>
        <a:lstStyle/>
        <a:p>
          <a:endParaRPr lang="en-US"/>
        </a:p>
      </dgm:t>
    </dgm:pt>
    <dgm:pt modelId="{6346F350-DDFD-45A9-8BA7-F156A4F1EAC8}" type="sibTrans" cxnId="{75B45C10-C5EB-4F6C-8C69-BD378D7B6F9A}">
      <dgm:prSet/>
      <dgm:spPr/>
      <dgm:t>
        <a:bodyPr/>
        <a:lstStyle/>
        <a:p>
          <a:endParaRPr lang="en-US"/>
        </a:p>
      </dgm:t>
    </dgm:pt>
    <dgm:pt modelId="{84EE408F-9DB9-4AFE-9359-D10123482419}">
      <dgm:prSet phldrT="[Text]"/>
      <dgm:spPr/>
      <dgm:t>
        <a:bodyPr/>
        <a:lstStyle/>
        <a:p>
          <a:r>
            <a:rPr lang="en-US"/>
            <a:t>Apprenticeships</a:t>
          </a:r>
        </a:p>
      </dgm:t>
    </dgm:pt>
    <dgm:pt modelId="{5C4B6CD9-F765-4EE3-90F5-86C3CA2EC987}" type="parTrans" cxnId="{1AF8FEAC-1FDC-4BD0-8FA5-411F247F1EEA}">
      <dgm:prSet/>
      <dgm:spPr/>
      <dgm:t>
        <a:bodyPr/>
        <a:lstStyle/>
        <a:p>
          <a:endParaRPr lang="en-US"/>
        </a:p>
      </dgm:t>
    </dgm:pt>
    <dgm:pt modelId="{28D954BD-E9C2-442E-9B07-5C35DAFAEA17}" type="sibTrans" cxnId="{1AF8FEAC-1FDC-4BD0-8FA5-411F247F1EEA}">
      <dgm:prSet/>
      <dgm:spPr/>
      <dgm:t>
        <a:bodyPr/>
        <a:lstStyle/>
        <a:p>
          <a:endParaRPr lang="en-US"/>
        </a:p>
      </dgm:t>
    </dgm:pt>
    <dgm:pt modelId="{96D4BBC5-C98D-43F6-9B35-0A5635B97236}">
      <dgm:prSet/>
      <dgm:spPr/>
      <dgm:t>
        <a:bodyPr/>
        <a:lstStyle/>
        <a:p>
          <a:r>
            <a:rPr lang="en-US"/>
            <a:t>On-the-job Training</a:t>
          </a:r>
        </a:p>
      </dgm:t>
    </dgm:pt>
    <dgm:pt modelId="{6FC8C92B-D498-4815-B5F3-FC5A6D721C9D}" type="parTrans" cxnId="{E51FF434-3119-420D-AA75-025E67C0DAF5}">
      <dgm:prSet/>
      <dgm:spPr/>
      <dgm:t>
        <a:bodyPr/>
        <a:lstStyle/>
        <a:p>
          <a:endParaRPr lang="en-US"/>
        </a:p>
      </dgm:t>
    </dgm:pt>
    <dgm:pt modelId="{535AAE2C-5499-4404-8E0C-C816A1CB82B3}" type="sibTrans" cxnId="{E51FF434-3119-420D-AA75-025E67C0DAF5}">
      <dgm:prSet/>
      <dgm:spPr/>
      <dgm:t>
        <a:bodyPr/>
        <a:lstStyle/>
        <a:p>
          <a:endParaRPr lang="en-US"/>
        </a:p>
      </dgm:t>
    </dgm:pt>
    <dgm:pt modelId="{53AEB66C-7188-4183-B222-478F2B379663}">
      <dgm:prSet phldrT="[Text]"/>
      <dgm:spPr/>
      <dgm:t>
        <a:bodyPr/>
        <a:lstStyle/>
        <a:p>
          <a:r>
            <a:rPr lang="en-US"/>
            <a:t>Career Pathways</a:t>
          </a:r>
        </a:p>
      </dgm:t>
    </dgm:pt>
    <dgm:pt modelId="{5A24F9FC-0570-463E-A0E1-BE96A7EC6C5F}" type="parTrans" cxnId="{AD46540D-2D7A-49F8-B54F-325C04017E61}">
      <dgm:prSet/>
      <dgm:spPr/>
      <dgm:t>
        <a:bodyPr/>
        <a:lstStyle/>
        <a:p>
          <a:endParaRPr lang="en-US"/>
        </a:p>
      </dgm:t>
    </dgm:pt>
    <dgm:pt modelId="{9F655A06-5923-4B7C-8609-DBBE4347AF91}" type="sibTrans" cxnId="{AD46540D-2D7A-49F8-B54F-325C04017E61}">
      <dgm:prSet/>
      <dgm:spPr/>
      <dgm:t>
        <a:bodyPr/>
        <a:lstStyle/>
        <a:p>
          <a:endParaRPr lang="en-US"/>
        </a:p>
      </dgm:t>
    </dgm:pt>
    <dgm:pt modelId="{4A97F284-AF50-4C0D-BF82-2473167218D2}">
      <dgm:prSet phldr="0"/>
      <dgm:spPr/>
      <dgm:t>
        <a:bodyPr/>
        <a:lstStyle/>
        <a:p>
          <a:r>
            <a:rPr lang="en-US" b="0">
              <a:latin typeface="Calibri"/>
            </a:rPr>
            <a:t>Internships</a:t>
          </a:r>
        </a:p>
      </dgm:t>
    </dgm:pt>
    <dgm:pt modelId="{D4A096B6-F49F-4AFC-BE95-7C1C68D5A368}" type="parTrans" cxnId="{47EB1741-41F2-41C5-AE31-A69762535FC8}">
      <dgm:prSet/>
      <dgm:spPr/>
      <dgm:t>
        <a:bodyPr/>
        <a:lstStyle/>
        <a:p>
          <a:endParaRPr lang="en-US"/>
        </a:p>
      </dgm:t>
    </dgm:pt>
    <dgm:pt modelId="{047C359C-2BA2-429B-8AAA-B61669A2D28C}" type="sibTrans" cxnId="{47EB1741-41F2-41C5-AE31-A69762535FC8}">
      <dgm:prSet/>
      <dgm:spPr/>
      <dgm:t>
        <a:bodyPr/>
        <a:lstStyle/>
        <a:p>
          <a:endParaRPr lang="en-US"/>
        </a:p>
      </dgm:t>
    </dgm:pt>
    <dgm:pt modelId="{A7A8EE9E-3051-4136-8AE0-495DE3DD0722}" type="pres">
      <dgm:prSet presAssocID="{F70DD7E4-6813-4862-9E88-1DEFEC8C2C56}" presName="linearFlow" presStyleCnt="0">
        <dgm:presLayoutVars>
          <dgm:dir/>
          <dgm:animLvl val="lvl"/>
          <dgm:resizeHandles val="exact"/>
        </dgm:presLayoutVars>
      </dgm:prSet>
      <dgm:spPr/>
    </dgm:pt>
    <dgm:pt modelId="{9E9BB76E-E5B9-483D-B70A-E96251CC1A73}" type="pres">
      <dgm:prSet presAssocID="{43FEA11E-C465-49CD-BC1D-BC82736D31F7}" presName="composite" presStyleCnt="0"/>
      <dgm:spPr/>
    </dgm:pt>
    <dgm:pt modelId="{557D2E35-6447-4948-9636-64860441BCC6}" type="pres">
      <dgm:prSet presAssocID="{43FEA11E-C465-49CD-BC1D-BC82736D31F7}" presName="parTx" presStyleLbl="node1" presStyleIdx="0" presStyleCnt="3">
        <dgm:presLayoutVars>
          <dgm:chMax val="0"/>
          <dgm:chPref val="0"/>
          <dgm:bulletEnabled val="1"/>
        </dgm:presLayoutVars>
      </dgm:prSet>
      <dgm:spPr/>
    </dgm:pt>
    <dgm:pt modelId="{06541400-8E64-4225-B223-270131FA7B64}" type="pres">
      <dgm:prSet presAssocID="{43FEA11E-C465-49CD-BC1D-BC82736D31F7}" presName="parSh" presStyleLbl="node1" presStyleIdx="0" presStyleCnt="3" custScaleX="111983"/>
      <dgm:spPr/>
    </dgm:pt>
    <dgm:pt modelId="{B7B11F67-BCCA-4076-AB30-CD07D25BD3E5}" type="pres">
      <dgm:prSet presAssocID="{43FEA11E-C465-49CD-BC1D-BC82736D31F7}" presName="desTx" presStyleLbl="fgAcc1" presStyleIdx="0" presStyleCnt="3">
        <dgm:presLayoutVars>
          <dgm:bulletEnabled val="1"/>
        </dgm:presLayoutVars>
      </dgm:prSet>
      <dgm:spPr/>
    </dgm:pt>
    <dgm:pt modelId="{C5C8D45D-7A29-4C06-AD61-2020054CCE4F}" type="pres">
      <dgm:prSet presAssocID="{927E39BC-8777-4E22-B1DC-61071BAB97B4}" presName="sibTrans" presStyleLbl="sibTrans2D1" presStyleIdx="0" presStyleCnt="2"/>
      <dgm:spPr/>
    </dgm:pt>
    <dgm:pt modelId="{2C60F36A-3C35-422F-987B-D4AB72AF2D29}" type="pres">
      <dgm:prSet presAssocID="{927E39BC-8777-4E22-B1DC-61071BAB97B4}" presName="connTx" presStyleLbl="sibTrans2D1" presStyleIdx="0" presStyleCnt="2"/>
      <dgm:spPr/>
    </dgm:pt>
    <dgm:pt modelId="{7CD72881-3F7E-4E1C-B93F-4455C4CB8CF7}" type="pres">
      <dgm:prSet presAssocID="{9FD719EF-7083-42D4-9B79-3126B57FC5CF}" presName="composite" presStyleCnt="0"/>
      <dgm:spPr/>
    </dgm:pt>
    <dgm:pt modelId="{5AB77427-5DB3-433A-9F06-FBFD68E75C32}" type="pres">
      <dgm:prSet presAssocID="{9FD719EF-7083-42D4-9B79-3126B57FC5CF}" presName="parTx" presStyleLbl="node1" presStyleIdx="0" presStyleCnt="3">
        <dgm:presLayoutVars>
          <dgm:chMax val="0"/>
          <dgm:chPref val="0"/>
          <dgm:bulletEnabled val="1"/>
        </dgm:presLayoutVars>
      </dgm:prSet>
      <dgm:spPr/>
    </dgm:pt>
    <dgm:pt modelId="{81E5BBEE-F6DB-4813-8ECF-84345B86A490}" type="pres">
      <dgm:prSet presAssocID="{9FD719EF-7083-42D4-9B79-3126B57FC5CF}" presName="parSh" presStyleLbl="node1" presStyleIdx="1" presStyleCnt="3" custLinFactNeighborX="1739"/>
      <dgm:spPr/>
    </dgm:pt>
    <dgm:pt modelId="{3AE61367-BA0C-4541-B7CE-E109E695A0E5}" type="pres">
      <dgm:prSet presAssocID="{9FD719EF-7083-42D4-9B79-3126B57FC5CF}" presName="desTx" presStyleLbl="fgAcc1" presStyleIdx="1" presStyleCnt="3">
        <dgm:presLayoutVars>
          <dgm:bulletEnabled val="1"/>
        </dgm:presLayoutVars>
      </dgm:prSet>
      <dgm:spPr/>
    </dgm:pt>
    <dgm:pt modelId="{F52F8D6D-4AEA-4413-A5C4-24240DF4B7EF}" type="pres">
      <dgm:prSet presAssocID="{D73BAC18-FF16-4F55-9FA6-8E8A0926FB9E}" presName="sibTrans" presStyleLbl="sibTrans2D1" presStyleIdx="1" presStyleCnt="2"/>
      <dgm:spPr/>
    </dgm:pt>
    <dgm:pt modelId="{E7653B78-16EE-4271-81DC-EB454E31B367}" type="pres">
      <dgm:prSet presAssocID="{D73BAC18-FF16-4F55-9FA6-8E8A0926FB9E}" presName="connTx" presStyleLbl="sibTrans2D1" presStyleIdx="1" presStyleCnt="2"/>
      <dgm:spPr/>
    </dgm:pt>
    <dgm:pt modelId="{3590B4FE-F5A9-44FF-9FD1-A04B27631371}" type="pres">
      <dgm:prSet presAssocID="{E78E94AE-0792-45F8-AC8F-CD5CAD472208}" presName="composite" presStyleCnt="0"/>
      <dgm:spPr/>
    </dgm:pt>
    <dgm:pt modelId="{BEC73E5A-1749-41F5-8893-BF72956353BF}" type="pres">
      <dgm:prSet presAssocID="{E78E94AE-0792-45F8-AC8F-CD5CAD472208}" presName="parTx" presStyleLbl="node1" presStyleIdx="1" presStyleCnt="3">
        <dgm:presLayoutVars>
          <dgm:chMax val="0"/>
          <dgm:chPref val="0"/>
          <dgm:bulletEnabled val="1"/>
        </dgm:presLayoutVars>
      </dgm:prSet>
      <dgm:spPr/>
    </dgm:pt>
    <dgm:pt modelId="{BB8AAECA-174C-4DA2-8874-5BE5014D498A}" type="pres">
      <dgm:prSet presAssocID="{E78E94AE-0792-45F8-AC8F-CD5CAD472208}" presName="parSh" presStyleLbl="node1" presStyleIdx="2" presStyleCnt="3"/>
      <dgm:spPr/>
    </dgm:pt>
    <dgm:pt modelId="{63BE53EF-5E3C-4B80-A2CA-82D84DCE7A0E}" type="pres">
      <dgm:prSet presAssocID="{E78E94AE-0792-45F8-AC8F-CD5CAD472208}" presName="desTx" presStyleLbl="fgAcc1" presStyleIdx="2" presStyleCnt="3" custLinFactNeighborX="80" custLinFactNeighborY="4048">
        <dgm:presLayoutVars>
          <dgm:bulletEnabled val="1"/>
        </dgm:presLayoutVars>
      </dgm:prSet>
      <dgm:spPr/>
    </dgm:pt>
  </dgm:ptLst>
  <dgm:cxnLst>
    <dgm:cxn modelId="{78A84004-9CCE-4286-A682-81A8735F9EAE}" type="presOf" srcId="{F70DD7E4-6813-4862-9E88-1DEFEC8C2C56}" destId="{A7A8EE9E-3051-4136-8AE0-495DE3DD0722}" srcOrd="0" destOrd="0" presId="urn:microsoft.com/office/officeart/2005/8/layout/process3"/>
    <dgm:cxn modelId="{2CBD3F05-30FC-46E3-8428-47FD7EB4A9F0}" srcId="{9FD719EF-7083-42D4-9B79-3126B57FC5CF}" destId="{AB3C879B-2581-4BB3-B8DA-5EAEF718A683}" srcOrd="0" destOrd="0" parTransId="{8A01467F-1B41-46B8-B969-CC6007F5E3B1}" sibTransId="{967695B3-CAE9-464C-B230-7F2FF099AA96}"/>
    <dgm:cxn modelId="{AD46540D-2D7A-49F8-B54F-325C04017E61}" srcId="{43FEA11E-C465-49CD-BC1D-BC82736D31F7}" destId="{53AEB66C-7188-4183-B222-478F2B379663}" srcOrd="3" destOrd="0" parTransId="{5A24F9FC-0570-463E-A0E1-BE96A7EC6C5F}" sibTransId="{9F655A06-5923-4B7C-8609-DBBE4347AF91}"/>
    <dgm:cxn modelId="{75B45C10-C5EB-4F6C-8C69-BD378D7B6F9A}" srcId="{43FEA11E-C465-49CD-BC1D-BC82736D31F7}" destId="{6C065B99-A814-41A6-AEE6-824E008F67AC}" srcOrd="0" destOrd="0" parTransId="{22C62844-A188-4886-B335-8CC92E1A5184}" sibTransId="{6346F350-DDFD-45A9-8BA7-F156A4F1EAC8}"/>
    <dgm:cxn modelId="{0F47BB14-80A2-4AAF-97F5-42BB01C1CCFA}" type="presOf" srcId="{43FEA11E-C465-49CD-BC1D-BC82736D31F7}" destId="{06541400-8E64-4225-B223-270131FA7B64}" srcOrd="1" destOrd="0" presId="urn:microsoft.com/office/officeart/2005/8/layout/process3"/>
    <dgm:cxn modelId="{7666661E-3C5D-41AC-B29E-655FDFB8E980}" srcId="{9FD719EF-7083-42D4-9B79-3126B57FC5CF}" destId="{E4C0DFA4-9545-4CFE-96D7-F59220C18B54}" srcOrd="3" destOrd="0" parTransId="{807AED76-F3D9-40FD-A1E8-563BA66EEF10}" sibTransId="{B3DA5B47-2DD0-4F66-AD62-FF309487F692}"/>
    <dgm:cxn modelId="{DEF4D323-6E8E-4C2B-989C-5159D7A8103F}" srcId="{E78E94AE-0792-45F8-AC8F-CD5CAD472208}" destId="{9BB285FF-7775-4930-AF55-FD88F8AD46EC}" srcOrd="0" destOrd="0" parTransId="{301F95F3-05B6-4DA7-BF49-3C946C00E8A9}" sibTransId="{983E4571-EF94-4CFD-8D73-20948D480D45}"/>
    <dgm:cxn modelId="{A5ADE425-BCC9-49C9-810F-370D30716D7F}" srcId="{F70DD7E4-6813-4862-9E88-1DEFEC8C2C56}" destId="{9FD719EF-7083-42D4-9B79-3126B57FC5CF}" srcOrd="1" destOrd="0" parTransId="{76EA72C6-225C-4AE6-AB3E-DC9CDC083DE4}" sibTransId="{D73BAC18-FF16-4F55-9FA6-8E8A0926FB9E}"/>
    <dgm:cxn modelId="{45AB0C2D-CEC0-4201-92D6-2AD8EEBDFB69}" srcId="{E78E94AE-0792-45F8-AC8F-CD5CAD472208}" destId="{E03BCB7C-10E4-4B90-9B90-3E7B8F667587}" srcOrd="2" destOrd="0" parTransId="{2FEB1C03-02BD-48CB-9DC0-F66C3611FAFF}" sibTransId="{DBFE1CF5-48D6-4119-8F91-FD5D73B12879}"/>
    <dgm:cxn modelId="{1AF3B033-F7FF-4C6A-8E45-9D2624473389}" type="presOf" srcId="{D73BAC18-FF16-4F55-9FA6-8E8A0926FB9E}" destId="{F52F8D6D-4AEA-4413-A5C4-24240DF4B7EF}" srcOrd="0" destOrd="0" presId="urn:microsoft.com/office/officeart/2005/8/layout/process3"/>
    <dgm:cxn modelId="{E51FF434-3119-420D-AA75-025E67C0DAF5}" srcId="{43FEA11E-C465-49CD-BC1D-BC82736D31F7}" destId="{96D4BBC5-C98D-43F6-9B35-0A5635B97236}" srcOrd="2" destOrd="0" parTransId="{6FC8C92B-D498-4815-B5F3-FC5A6D721C9D}" sibTransId="{535AAE2C-5499-4404-8E0C-C816A1CB82B3}"/>
    <dgm:cxn modelId="{E7B2EA36-AE5D-4B6C-B66A-1B1EA98E7432}" srcId="{9FD719EF-7083-42D4-9B79-3126B57FC5CF}" destId="{817656DC-1C69-4F21-8C56-CCB7E92A0E2A}" srcOrd="2" destOrd="0" parTransId="{909CABE4-1A59-4026-B5CA-56711EA98103}" sibTransId="{EDABA52D-9B5F-4EE3-B8B2-CF7D0A4A9F8F}"/>
    <dgm:cxn modelId="{EBE49D5F-A059-4236-9DAD-EEF9E878D23C}" type="presOf" srcId="{E78E94AE-0792-45F8-AC8F-CD5CAD472208}" destId="{BEC73E5A-1749-41F5-8893-BF72956353BF}" srcOrd="0" destOrd="0" presId="urn:microsoft.com/office/officeart/2005/8/layout/process3"/>
    <dgm:cxn modelId="{47EB1741-41F2-41C5-AE31-A69762535FC8}" srcId="{43FEA11E-C465-49CD-BC1D-BC82736D31F7}" destId="{4A97F284-AF50-4C0D-BF82-2473167218D2}" srcOrd="4" destOrd="0" parTransId="{D4A096B6-F49F-4AFC-BE95-7C1C68D5A368}" sibTransId="{047C359C-2BA2-429B-8AAA-B61669A2D28C}"/>
    <dgm:cxn modelId="{76647962-416E-4AEB-87C4-1416286CF9EE}" type="presOf" srcId="{43FEA11E-C465-49CD-BC1D-BC82736D31F7}" destId="{557D2E35-6447-4948-9636-64860441BCC6}" srcOrd="0" destOrd="0" presId="urn:microsoft.com/office/officeart/2005/8/layout/process3"/>
    <dgm:cxn modelId="{515D3A47-447E-49F1-B126-4B5C0380FA28}" type="presOf" srcId="{D73BAC18-FF16-4F55-9FA6-8E8A0926FB9E}" destId="{E7653B78-16EE-4271-81DC-EB454E31B367}" srcOrd="1" destOrd="0" presId="urn:microsoft.com/office/officeart/2005/8/layout/process3"/>
    <dgm:cxn modelId="{B2AC5E4A-500A-4664-AE58-8DF94978FCB7}" type="presOf" srcId="{E03BCB7C-10E4-4B90-9B90-3E7B8F667587}" destId="{63BE53EF-5E3C-4B80-A2CA-82D84DCE7A0E}" srcOrd="0" destOrd="2" presId="urn:microsoft.com/office/officeart/2005/8/layout/process3"/>
    <dgm:cxn modelId="{B3919F71-9598-47DF-B17C-8D15F80B78D4}" type="presOf" srcId="{53AEB66C-7188-4183-B222-478F2B379663}" destId="{B7B11F67-BCCA-4076-AB30-CD07D25BD3E5}" srcOrd="0" destOrd="3" presId="urn:microsoft.com/office/officeart/2005/8/layout/process3"/>
    <dgm:cxn modelId="{2B3EAE72-AE5E-4F61-82DC-E1AD7CFB1E36}" type="presOf" srcId="{9BB285FF-7775-4930-AF55-FD88F8AD46EC}" destId="{63BE53EF-5E3C-4B80-A2CA-82D84DCE7A0E}" srcOrd="0" destOrd="0" presId="urn:microsoft.com/office/officeart/2005/8/layout/process3"/>
    <dgm:cxn modelId="{C2EBC572-1487-4A24-B9DF-6E4615DB8D5A}" type="presOf" srcId="{E4C0DFA4-9545-4CFE-96D7-F59220C18B54}" destId="{3AE61367-BA0C-4541-B7CE-E109E695A0E5}" srcOrd="0" destOrd="3" presId="urn:microsoft.com/office/officeart/2005/8/layout/process3"/>
    <dgm:cxn modelId="{8F3EAA79-38C7-45A5-AF81-01C19025076D}" srcId="{F70DD7E4-6813-4862-9E88-1DEFEC8C2C56}" destId="{43FEA11E-C465-49CD-BC1D-BC82736D31F7}" srcOrd="0" destOrd="0" parTransId="{72A5C1AD-2840-4A4C-8E66-7FE16536BB50}" sibTransId="{927E39BC-8777-4E22-B1DC-61071BAB97B4}"/>
    <dgm:cxn modelId="{29F88280-1D57-4E06-9975-FC19E8D79345}" type="presOf" srcId="{927E39BC-8777-4E22-B1DC-61071BAB97B4}" destId="{2C60F36A-3C35-422F-987B-D4AB72AF2D29}" srcOrd="1" destOrd="0" presId="urn:microsoft.com/office/officeart/2005/8/layout/process3"/>
    <dgm:cxn modelId="{812BD888-6C69-47F4-9DAF-BD980ED02809}" type="presOf" srcId="{9FD719EF-7083-42D4-9B79-3126B57FC5CF}" destId="{5AB77427-5DB3-433A-9F06-FBFD68E75C32}" srcOrd="0" destOrd="0" presId="urn:microsoft.com/office/officeart/2005/8/layout/process3"/>
    <dgm:cxn modelId="{B9D42C8B-E914-4265-B198-565C3960AF02}" type="presOf" srcId="{96D4BBC5-C98D-43F6-9B35-0A5635B97236}" destId="{B7B11F67-BCCA-4076-AB30-CD07D25BD3E5}" srcOrd="0" destOrd="2" presId="urn:microsoft.com/office/officeart/2005/8/layout/process3"/>
    <dgm:cxn modelId="{0BB0D08C-FCE1-4880-81ED-450304A287E3}" type="presOf" srcId="{E78E94AE-0792-45F8-AC8F-CD5CAD472208}" destId="{BB8AAECA-174C-4DA2-8874-5BE5014D498A}" srcOrd="1" destOrd="0" presId="urn:microsoft.com/office/officeart/2005/8/layout/process3"/>
    <dgm:cxn modelId="{14595D91-F161-4B55-B53B-685BA2F8355D}" type="presOf" srcId="{98DE80AE-1E85-4287-BCDE-D8FE98FAAEBE}" destId="{63BE53EF-5E3C-4B80-A2CA-82D84DCE7A0E}" srcOrd="0" destOrd="1" presId="urn:microsoft.com/office/officeart/2005/8/layout/process3"/>
    <dgm:cxn modelId="{6490FA9D-68DD-423F-8D85-E977FCBB0B69}" type="presOf" srcId="{817656DC-1C69-4F21-8C56-CCB7E92A0E2A}" destId="{3AE61367-BA0C-4541-B7CE-E109E695A0E5}" srcOrd="0" destOrd="2" presId="urn:microsoft.com/office/officeart/2005/8/layout/process3"/>
    <dgm:cxn modelId="{BFD12CA7-6E92-4046-B4DA-E5B1D9983EC2}" type="presOf" srcId="{84EE408F-9DB9-4AFE-9359-D10123482419}" destId="{B7B11F67-BCCA-4076-AB30-CD07D25BD3E5}" srcOrd="0" destOrd="1" presId="urn:microsoft.com/office/officeart/2005/8/layout/process3"/>
    <dgm:cxn modelId="{507F8CA9-2227-4E87-990B-2768FF1BCCFA}" type="presOf" srcId="{16DCA8FD-E90B-4F54-8724-650739522298}" destId="{3AE61367-BA0C-4541-B7CE-E109E695A0E5}" srcOrd="0" destOrd="1" presId="urn:microsoft.com/office/officeart/2005/8/layout/process3"/>
    <dgm:cxn modelId="{1AF8FEAC-1FDC-4BD0-8FA5-411F247F1EEA}" srcId="{43FEA11E-C465-49CD-BC1D-BC82736D31F7}" destId="{84EE408F-9DB9-4AFE-9359-D10123482419}" srcOrd="1" destOrd="0" parTransId="{5C4B6CD9-F765-4EE3-90F5-86C3CA2EC987}" sibTransId="{28D954BD-E9C2-442E-9B07-5C35DAFAEA17}"/>
    <dgm:cxn modelId="{1DEB19B4-3923-409A-939E-140E40176AC8}" srcId="{9FD719EF-7083-42D4-9B79-3126B57FC5CF}" destId="{16DCA8FD-E90B-4F54-8724-650739522298}" srcOrd="1" destOrd="0" parTransId="{6FA44A4A-C3D8-415A-AFE8-1F8E205EC5FC}" sibTransId="{890888EB-5C53-4699-A824-54B35592186A}"/>
    <dgm:cxn modelId="{CAD60FB7-AA89-40D1-8D77-D8456201444A}" srcId="{F70DD7E4-6813-4862-9E88-1DEFEC8C2C56}" destId="{E78E94AE-0792-45F8-AC8F-CD5CAD472208}" srcOrd="2" destOrd="0" parTransId="{FA60603E-9BA9-4C67-A7A2-40C7AB3D2346}" sibTransId="{59DD6B59-3819-41A8-9B21-8FA7F168A9B6}"/>
    <dgm:cxn modelId="{44D4A8BB-2B6F-489F-A3DB-C6809C624CBC}" srcId="{E78E94AE-0792-45F8-AC8F-CD5CAD472208}" destId="{98DE80AE-1E85-4287-BCDE-D8FE98FAAEBE}" srcOrd="1" destOrd="0" parTransId="{CE6F2780-BFC9-45D5-8E46-AAB9D3C2463A}" sibTransId="{9805D6C9-8A79-45CE-A6FF-7641005F7624}"/>
    <dgm:cxn modelId="{CC5C50C8-71FF-45DC-ADB5-0A31E1CBFAE7}" type="presOf" srcId="{AB3C879B-2581-4BB3-B8DA-5EAEF718A683}" destId="{3AE61367-BA0C-4541-B7CE-E109E695A0E5}" srcOrd="0" destOrd="0" presId="urn:microsoft.com/office/officeart/2005/8/layout/process3"/>
    <dgm:cxn modelId="{C58C33CB-02EC-4482-AA46-5F050257F792}" type="presOf" srcId="{9FD719EF-7083-42D4-9B79-3126B57FC5CF}" destId="{81E5BBEE-F6DB-4813-8ECF-84345B86A490}" srcOrd="1" destOrd="0" presId="urn:microsoft.com/office/officeart/2005/8/layout/process3"/>
    <dgm:cxn modelId="{D6011ECC-092F-40E9-A7E2-5495EBBB6680}" type="presOf" srcId="{4A97F284-AF50-4C0D-BF82-2473167218D2}" destId="{B7B11F67-BCCA-4076-AB30-CD07D25BD3E5}" srcOrd="0" destOrd="4" presId="urn:microsoft.com/office/officeart/2005/8/layout/process3"/>
    <dgm:cxn modelId="{65E83CEB-474E-48BE-8F99-4CF24BEB349F}" type="presOf" srcId="{6C065B99-A814-41A6-AEE6-824E008F67AC}" destId="{B7B11F67-BCCA-4076-AB30-CD07D25BD3E5}" srcOrd="0" destOrd="0" presId="urn:microsoft.com/office/officeart/2005/8/layout/process3"/>
    <dgm:cxn modelId="{94AE07EE-3DF8-4430-A483-A20A9BE38681}" type="presOf" srcId="{927E39BC-8777-4E22-B1DC-61071BAB97B4}" destId="{C5C8D45D-7A29-4C06-AD61-2020054CCE4F}" srcOrd="0" destOrd="0" presId="urn:microsoft.com/office/officeart/2005/8/layout/process3"/>
    <dgm:cxn modelId="{BB5C6548-9C67-4F1D-AD1A-3A40CA9BECA5}" type="presParOf" srcId="{A7A8EE9E-3051-4136-8AE0-495DE3DD0722}" destId="{9E9BB76E-E5B9-483D-B70A-E96251CC1A73}" srcOrd="0" destOrd="0" presId="urn:microsoft.com/office/officeart/2005/8/layout/process3"/>
    <dgm:cxn modelId="{CC30B6CD-9A2C-418B-8A9D-FF8077B2CC48}" type="presParOf" srcId="{9E9BB76E-E5B9-483D-B70A-E96251CC1A73}" destId="{557D2E35-6447-4948-9636-64860441BCC6}" srcOrd="0" destOrd="0" presId="urn:microsoft.com/office/officeart/2005/8/layout/process3"/>
    <dgm:cxn modelId="{3F85A8C1-5B25-4CA6-8D61-516653DBA577}" type="presParOf" srcId="{9E9BB76E-E5B9-483D-B70A-E96251CC1A73}" destId="{06541400-8E64-4225-B223-270131FA7B64}" srcOrd="1" destOrd="0" presId="urn:microsoft.com/office/officeart/2005/8/layout/process3"/>
    <dgm:cxn modelId="{634ADC85-F94D-483B-BD35-F129F2B8982C}" type="presParOf" srcId="{9E9BB76E-E5B9-483D-B70A-E96251CC1A73}" destId="{B7B11F67-BCCA-4076-AB30-CD07D25BD3E5}" srcOrd="2" destOrd="0" presId="urn:microsoft.com/office/officeart/2005/8/layout/process3"/>
    <dgm:cxn modelId="{19CF5680-3BF1-4050-BC1A-36AE8CCBDB9E}" type="presParOf" srcId="{A7A8EE9E-3051-4136-8AE0-495DE3DD0722}" destId="{C5C8D45D-7A29-4C06-AD61-2020054CCE4F}" srcOrd="1" destOrd="0" presId="urn:microsoft.com/office/officeart/2005/8/layout/process3"/>
    <dgm:cxn modelId="{546F3DB5-3C67-4F9A-B0BB-EDB70ECCA23F}" type="presParOf" srcId="{C5C8D45D-7A29-4C06-AD61-2020054CCE4F}" destId="{2C60F36A-3C35-422F-987B-D4AB72AF2D29}" srcOrd="0" destOrd="0" presId="urn:microsoft.com/office/officeart/2005/8/layout/process3"/>
    <dgm:cxn modelId="{27BFE331-5FC9-4D4E-B96D-48477A2874AD}" type="presParOf" srcId="{A7A8EE9E-3051-4136-8AE0-495DE3DD0722}" destId="{7CD72881-3F7E-4E1C-B93F-4455C4CB8CF7}" srcOrd="2" destOrd="0" presId="urn:microsoft.com/office/officeart/2005/8/layout/process3"/>
    <dgm:cxn modelId="{EC63E54F-F080-43DE-8F86-37251EAA096A}" type="presParOf" srcId="{7CD72881-3F7E-4E1C-B93F-4455C4CB8CF7}" destId="{5AB77427-5DB3-433A-9F06-FBFD68E75C32}" srcOrd="0" destOrd="0" presId="urn:microsoft.com/office/officeart/2005/8/layout/process3"/>
    <dgm:cxn modelId="{D78905F9-6F22-4FD0-8810-1738E0D3A48C}" type="presParOf" srcId="{7CD72881-3F7E-4E1C-B93F-4455C4CB8CF7}" destId="{81E5BBEE-F6DB-4813-8ECF-84345B86A490}" srcOrd="1" destOrd="0" presId="urn:microsoft.com/office/officeart/2005/8/layout/process3"/>
    <dgm:cxn modelId="{2CC3F5EB-1A7C-456F-9811-AB7E651A4586}" type="presParOf" srcId="{7CD72881-3F7E-4E1C-B93F-4455C4CB8CF7}" destId="{3AE61367-BA0C-4541-B7CE-E109E695A0E5}" srcOrd="2" destOrd="0" presId="urn:microsoft.com/office/officeart/2005/8/layout/process3"/>
    <dgm:cxn modelId="{9B2179A7-0573-4D4B-A31A-C181F8F60D3F}" type="presParOf" srcId="{A7A8EE9E-3051-4136-8AE0-495DE3DD0722}" destId="{F52F8D6D-4AEA-4413-A5C4-24240DF4B7EF}" srcOrd="3" destOrd="0" presId="urn:microsoft.com/office/officeart/2005/8/layout/process3"/>
    <dgm:cxn modelId="{C391C4FC-E7F2-41FC-9E4A-71961FA9939D}" type="presParOf" srcId="{F52F8D6D-4AEA-4413-A5C4-24240DF4B7EF}" destId="{E7653B78-16EE-4271-81DC-EB454E31B367}" srcOrd="0" destOrd="0" presId="urn:microsoft.com/office/officeart/2005/8/layout/process3"/>
    <dgm:cxn modelId="{1F9F449E-D2A5-4C0C-9C67-6F1C66C9BB44}" type="presParOf" srcId="{A7A8EE9E-3051-4136-8AE0-495DE3DD0722}" destId="{3590B4FE-F5A9-44FF-9FD1-A04B27631371}" srcOrd="4" destOrd="0" presId="urn:microsoft.com/office/officeart/2005/8/layout/process3"/>
    <dgm:cxn modelId="{EE77D161-CA5B-4C40-ACC6-B4E4A7B54EA0}" type="presParOf" srcId="{3590B4FE-F5A9-44FF-9FD1-A04B27631371}" destId="{BEC73E5A-1749-41F5-8893-BF72956353BF}" srcOrd="0" destOrd="0" presId="urn:microsoft.com/office/officeart/2005/8/layout/process3"/>
    <dgm:cxn modelId="{B22B7400-5E55-4812-9C84-1D3B4F85FB96}" type="presParOf" srcId="{3590B4FE-F5A9-44FF-9FD1-A04B27631371}" destId="{BB8AAECA-174C-4DA2-8874-5BE5014D498A}" srcOrd="1" destOrd="0" presId="urn:microsoft.com/office/officeart/2005/8/layout/process3"/>
    <dgm:cxn modelId="{FD36B5E6-0FFA-4519-B18C-72060BC0F5EE}" type="presParOf" srcId="{3590B4FE-F5A9-44FF-9FD1-A04B27631371}" destId="{63BE53EF-5E3C-4B80-A2CA-82D84DCE7A0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090677-8DBA-4538-9DB9-52FBBF9EAFE8}" type="doc">
      <dgm:prSet loTypeId="urn:microsoft.com/office/officeart/2005/8/layout/venn1" loCatId="relationship" qsTypeId="urn:microsoft.com/office/officeart/2005/8/quickstyle/simple1" qsCatId="simple" csTypeId="urn:microsoft.com/office/officeart/2005/8/colors/accent1_2" csCatId="accent1" phldr="1"/>
      <dgm:spPr/>
    </dgm:pt>
    <dgm:pt modelId="{E43B5632-6806-439C-9180-ECD0EF2DD112}">
      <dgm:prSet phldrT="[Text]" custT="1"/>
      <dgm:spPr/>
      <dgm:t>
        <a:bodyPr/>
        <a:lstStyle/>
        <a:p>
          <a:pPr algn="ctr"/>
          <a:r>
            <a:rPr lang="en-US" sz="1100" b="1"/>
            <a:t>Industry</a:t>
          </a:r>
        </a:p>
      </dgm:t>
    </dgm:pt>
    <dgm:pt modelId="{CE911CEF-85D1-4E78-BF83-3DEA2D5E24F0}" type="parTrans" cxnId="{42CE3F80-D1E5-4663-BFE1-A4E650F4CFDB}">
      <dgm:prSet/>
      <dgm:spPr/>
      <dgm:t>
        <a:bodyPr/>
        <a:lstStyle/>
        <a:p>
          <a:endParaRPr lang="en-US"/>
        </a:p>
      </dgm:t>
    </dgm:pt>
    <dgm:pt modelId="{0BBE1CD2-D541-4203-ADDE-F9118C5005D5}" type="sibTrans" cxnId="{42CE3F80-D1E5-4663-BFE1-A4E650F4CFDB}">
      <dgm:prSet/>
      <dgm:spPr/>
      <dgm:t>
        <a:bodyPr/>
        <a:lstStyle/>
        <a:p>
          <a:endParaRPr lang="en-US"/>
        </a:p>
      </dgm:t>
    </dgm:pt>
    <dgm:pt modelId="{1F50EB26-5EFC-4250-A2B4-58C747F84FAE}">
      <dgm:prSet phldrT="[Text]" custT="1"/>
      <dgm:spPr/>
      <dgm:t>
        <a:bodyPr/>
        <a:lstStyle/>
        <a:p>
          <a:pPr algn="ctr"/>
          <a:r>
            <a:rPr lang="en-US" sz="1100" b="1"/>
            <a:t>Non-Profits</a:t>
          </a:r>
        </a:p>
      </dgm:t>
    </dgm:pt>
    <dgm:pt modelId="{C72E0E29-A8AF-441C-89D3-5A49E22E515E}" type="parTrans" cxnId="{C214C7B3-B7A5-4B63-BBF4-571FDD430878}">
      <dgm:prSet/>
      <dgm:spPr/>
      <dgm:t>
        <a:bodyPr/>
        <a:lstStyle/>
        <a:p>
          <a:endParaRPr lang="en-US"/>
        </a:p>
      </dgm:t>
    </dgm:pt>
    <dgm:pt modelId="{7AD13F26-91BD-412C-8B8A-2D2BCEDCC792}" type="sibTrans" cxnId="{C214C7B3-B7A5-4B63-BBF4-571FDD430878}">
      <dgm:prSet/>
      <dgm:spPr/>
      <dgm:t>
        <a:bodyPr/>
        <a:lstStyle/>
        <a:p>
          <a:endParaRPr lang="en-US"/>
        </a:p>
      </dgm:t>
    </dgm:pt>
    <dgm:pt modelId="{888C70F7-22B5-4911-841D-6B54FC9BF786}">
      <dgm:prSet phldrT="[Text]" custT="1"/>
      <dgm:spPr/>
      <dgm:t>
        <a:bodyPr/>
        <a:lstStyle/>
        <a:p>
          <a:pPr algn="ctr"/>
          <a:r>
            <a:rPr lang="en-US" sz="1100" b="1"/>
            <a:t>Post Secondary</a:t>
          </a:r>
        </a:p>
      </dgm:t>
    </dgm:pt>
    <dgm:pt modelId="{9D82C657-390E-4B79-89D0-7398C28055D6}" type="parTrans" cxnId="{DF855F4E-FE28-4209-B110-54671ABAA008}">
      <dgm:prSet/>
      <dgm:spPr/>
      <dgm:t>
        <a:bodyPr/>
        <a:lstStyle/>
        <a:p>
          <a:endParaRPr lang="en-US"/>
        </a:p>
      </dgm:t>
    </dgm:pt>
    <dgm:pt modelId="{AD91D886-DF93-4559-A035-7D63132B4E20}" type="sibTrans" cxnId="{DF855F4E-FE28-4209-B110-54671ABAA008}">
      <dgm:prSet/>
      <dgm:spPr/>
      <dgm:t>
        <a:bodyPr/>
        <a:lstStyle/>
        <a:p>
          <a:endParaRPr lang="en-US"/>
        </a:p>
      </dgm:t>
    </dgm:pt>
    <dgm:pt modelId="{30D1123A-88E2-49E4-A24E-9DFB1DDB44B6}">
      <dgm:prSet phldrT="[Text]" custT="1"/>
      <dgm:spPr/>
      <dgm:t>
        <a:bodyPr/>
        <a:lstStyle/>
        <a:p>
          <a:pPr algn="ctr"/>
          <a:r>
            <a:rPr lang="en-US" sz="1100" b="1"/>
            <a:t>Secondary</a:t>
          </a:r>
        </a:p>
      </dgm:t>
    </dgm:pt>
    <dgm:pt modelId="{75236620-FA52-4CED-8A60-709E6BE12B66}" type="parTrans" cxnId="{85A2FB76-9A3E-4157-8943-667CC791AC08}">
      <dgm:prSet/>
      <dgm:spPr/>
      <dgm:t>
        <a:bodyPr/>
        <a:lstStyle/>
        <a:p>
          <a:endParaRPr lang="en-US"/>
        </a:p>
      </dgm:t>
    </dgm:pt>
    <dgm:pt modelId="{AA79A422-2DA2-43B6-B02F-D5A4A471DEBF}" type="sibTrans" cxnId="{85A2FB76-9A3E-4157-8943-667CC791AC08}">
      <dgm:prSet/>
      <dgm:spPr/>
      <dgm:t>
        <a:bodyPr/>
        <a:lstStyle/>
        <a:p>
          <a:endParaRPr lang="en-US"/>
        </a:p>
      </dgm:t>
    </dgm:pt>
    <dgm:pt modelId="{F574FF43-638A-41C6-8BF4-0B7EBFB054E5}">
      <dgm:prSet phldrT="[Text]" custT="1"/>
      <dgm:spPr/>
      <dgm:t>
        <a:bodyPr/>
        <a:lstStyle/>
        <a:p>
          <a:pPr algn="l"/>
          <a:r>
            <a:rPr lang="en-US" sz="1100"/>
            <a:t>Define Job/Skills need &amp; outlook</a:t>
          </a:r>
        </a:p>
      </dgm:t>
    </dgm:pt>
    <dgm:pt modelId="{64DB6395-9D60-4EE4-AC23-27794A4F3263}" type="parTrans" cxnId="{321F08B4-8ABB-43EA-B808-FF74ABBAE93A}">
      <dgm:prSet/>
      <dgm:spPr/>
      <dgm:t>
        <a:bodyPr/>
        <a:lstStyle/>
        <a:p>
          <a:endParaRPr lang="en-US"/>
        </a:p>
      </dgm:t>
    </dgm:pt>
    <dgm:pt modelId="{0160384B-2AFE-45BF-8AF7-C5696DBCEEBB}" type="sibTrans" cxnId="{321F08B4-8ABB-43EA-B808-FF74ABBAE93A}">
      <dgm:prSet/>
      <dgm:spPr/>
      <dgm:t>
        <a:bodyPr/>
        <a:lstStyle/>
        <a:p>
          <a:endParaRPr lang="en-US"/>
        </a:p>
      </dgm:t>
    </dgm:pt>
    <dgm:pt modelId="{F7E4098F-502D-4421-B3AF-A1E8EEC9DB7C}">
      <dgm:prSet phldrT="[Text]" custT="1"/>
      <dgm:spPr/>
      <dgm:t>
        <a:bodyPr/>
        <a:lstStyle/>
        <a:p>
          <a:pPr algn="l"/>
          <a:r>
            <a:rPr lang="en-US" sz="1100"/>
            <a:t>Identify Populations</a:t>
          </a:r>
        </a:p>
      </dgm:t>
    </dgm:pt>
    <dgm:pt modelId="{7D3A456F-745A-4BA4-BEAE-6E4F1EADB5A2}" type="parTrans" cxnId="{563DC5CF-E07B-46F6-9BF7-619C3D38D21E}">
      <dgm:prSet/>
      <dgm:spPr/>
      <dgm:t>
        <a:bodyPr/>
        <a:lstStyle/>
        <a:p>
          <a:endParaRPr lang="en-US"/>
        </a:p>
      </dgm:t>
    </dgm:pt>
    <dgm:pt modelId="{6C538E04-213E-4328-B6EA-F3901E580A89}" type="sibTrans" cxnId="{563DC5CF-E07B-46F6-9BF7-619C3D38D21E}">
      <dgm:prSet/>
      <dgm:spPr/>
      <dgm:t>
        <a:bodyPr/>
        <a:lstStyle/>
        <a:p>
          <a:endParaRPr lang="en-US"/>
        </a:p>
      </dgm:t>
    </dgm:pt>
    <dgm:pt modelId="{57F45E1B-0EEE-49B1-A137-F63AD8253A46}">
      <dgm:prSet phldrT="[Text]" custT="1"/>
      <dgm:spPr/>
      <dgm:t>
        <a:bodyPr/>
        <a:lstStyle/>
        <a:p>
          <a:pPr algn="l"/>
          <a:r>
            <a:rPr lang="en-US" sz="1100"/>
            <a:t>Remove Barriers</a:t>
          </a:r>
        </a:p>
      </dgm:t>
    </dgm:pt>
    <dgm:pt modelId="{C4FC5E8C-51E9-4C63-A924-48B5A336DAA8}" type="parTrans" cxnId="{AFA60AAF-0A0E-49B5-897E-7E17D2B5839D}">
      <dgm:prSet/>
      <dgm:spPr/>
      <dgm:t>
        <a:bodyPr/>
        <a:lstStyle/>
        <a:p>
          <a:endParaRPr lang="en-US"/>
        </a:p>
      </dgm:t>
    </dgm:pt>
    <dgm:pt modelId="{F03FAD0A-320B-402B-A1A1-C075D763D5F2}" type="sibTrans" cxnId="{AFA60AAF-0A0E-49B5-897E-7E17D2B5839D}">
      <dgm:prSet/>
      <dgm:spPr/>
      <dgm:t>
        <a:bodyPr/>
        <a:lstStyle/>
        <a:p>
          <a:endParaRPr lang="en-US"/>
        </a:p>
      </dgm:t>
    </dgm:pt>
    <dgm:pt modelId="{AC2E3DA3-C270-4259-9809-4550E8DD9514}">
      <dgm:prSet phldrT="[Text]" custT="1"/>
      <dgm:spPr/>
      <dgm:t>
        <a:bodyPr/>
        <a:lstStyle/>
        <a:p>
          <a:pPr algn="l"/>
          <a:r>
            <a:rPr lang="en-US" sz="1100"/>
            <a:t>Identify Barriers</a:t>
          </a:r>
        </a:p>
      </dgm:t>
    </dgm:pt>
    <dgm:pt modelId="{0A4EC88E-5962-4239-AFF3-E3FADA675912}" type="parTrans" cxnId="{B2DC57F2-0873-4B3F-B49C-F116CEC848E3}">
      <dgm:prSet/>
      <dgm:spPr/>
      <dgm:t>
        <a:bodyPr/>
        <a:lstStyle/>
        <a:p>
          <a:endParaRPr lang="en-US"/>
        </a:p>
      </dgm:t>
    </dgm:pt>
    <dgm:pt modelId="{3DA17E8C-253D-4C32-B99E-7208057BF52A}" type="sibTrans" cxnId="{B2DC57F2-0873-4B3F-B49C-F116CEC848E3}">
      <dgm:prSet/>
      <dgm:spPr/>
      <dgm:t>
        <a:bodyPr/>
        <a:lstStyle/>
        <a:p>
          <a:endParaRPr lang="en-US"/>
        </a:p>
      </dgm:t>
    </dgm:pt>
    <dgm:pt modelId="{C78C2838-075E-491D-91A7-34CD9FC8D22A}">
      <dgm:prSet custT="1"/>
      <dgm:spPr/>
      <dgm:t>
        <a:bodyPr/>
        <a:lstStyle/>
        <a:p>
          <a:pPr algn="l"/>
          <a:r>
            <a:rPr lang="en-US" sz="1100"/>
            <a:t>Respond to industry needs</a:t>
          </a:r>
        </a:p>
      </dgm:t>
    </dgm:pt>
    <dgm:pt modelId="{231060D0-10AF-4FD4-B831-ACA283ED1B4D}" type="parTrans" cxnId="{E42941C8-9C6B-4742-B0B7-6A22041E4B98}">
      <dgm:prSet/>
      <dgm:spPr/>
      <dgm:t>
        <a:bodyPr/>
        <a:lstStyle/>
        <a:p>
          <a:endParaRPr lang="en-US"/>
        </a:p>
      </dgm:t>
    </dgm:pt>
    <dgm:pt modelId="{F61044C9-7111-4760-83E0-7741B5871AD9}" type="sibTrans" cxnId="{E42941C8-9C6B-4742-B0B7-6A22041E4B98}">
      <dgm:prSet/>
      <dgm:spPr/>
      <dgm:t>
        <a:bodyPr/>
        <a:lstStyle/>
        <a:p>
          <a:endParaRPr lang="en-US"/>
        </a:p>
      </dgm:t>
    </dgm:pt>
    <dgm:pt modelId="{67AF9C9C-B461-417D-8F40-2956931430AB}">
      <dgm:prSet custT="1"/>
      <dgm:spPr/>
      <dgm:t>
        <a:bodyPr/>
        <a:lstStyle/>
        <a:p>
          <a:pPr algn="l"/>
          <a:r>
            <a:rPr lang="en-US" sz="1100"/>
            <a:t>Remove Barriers</a:t>
          </a:r>
        </a:p>
      </dgm:t>
    </dgm:pt>
    <dgm:pt modelId="{E930801C-8492-40C0-8096-55F0AB4F5645}" type="parTrans" cxnId="{E812C98F-1635-4E2A-BB9D-E49C546216B0}">
      <dgm:prSet/>
      <dgm:spPr/>
      <dgm:t>
        <a:bodyPr/>
        <a:lstStyle/>
        <a:p>
          <a:endParaRPr lang="en-US"/>
        </a:p>
      </dgm:t>
    </dgm:pt>
    <dgm:pt modelId="{0CA240AC-2C3E-48DE-A21F-F5708E6A1A0A}" type="sibTrans" cxnId="{E812C98F-1635-4E2A-BB9D-E49C546216B0}">
      <dgm:prSet/>
      <dgm:spPr/>
      <dgm:t>
        <a:bodyPr/>
        <a:lstStyle/>
        <a:p>
          <a:endParaRPr lang="en-US"/>
        </a:p>
      </dgm:t>
    </dgm:pt>
    <dgm:pt modelId="{B47331BE-2B3D-4634-A919-66474891245D}">
      <dgm:prSet custT="1"/>
      <dgm:spPr/>
      <dgm:t>
        <a:bodyPr/>
        <a:lstStyle/>
        <a:p>
          <a:pPr algn="l"/>
          <a:r>
            <a:rPr lang="en-US" sz="1100"/>
            <a:t>Provide Supports</a:t>
          </a:r>
        </a:p>
      </dgm:t>
    </dgm:pt>
    <dgm:pt modelId="{CD8F9A69-55A1-4E14-9DC9-CDC674D8A76C}" type="parTrans" cxnId="{7F4DF164-886F-4B65-AFAB-B4AB234A675D}">
      <dgm:prSet/>
      <dgm:spPr/>
      <dgm:t>
        <a:bodyPr/>
        <a:lstStyle/>
        <a:p>
          <a:endParaRPr lang="en-US"/>
        </a:p>
      </dgm:t>
    </dgm:pt>
    <dgm:pt modelId="{B12A38F5-742A-4A85-A17E-5AF6CA3ACED5}" type="sibTrans" cxnId="{7F4DF164-886F-4B65-AFAB-B4AB234A675D}">
      <dgm:prSet/>
      <dgm:spPr/>
      <dgm:t>
        <a:bodyPr/>
        <a:lstStyle/>
        <a:p>
          <a:endParaRPr lang="en-US"/>
        </a:p>
      </dgm:t>
    </dgm:pt>
    <dgm:pt modelId="{A8565708-B414-4010-91B2-D944D0F958C8}">
      <dgm:prSet phldrT="[Text]" custT="1"/>
      <dgm:spPr/>
      <dgm:t>
        <a:bodyPr/>
        <a:lstStyle/>
        <a:p>
          <a:pPr algn="l"/>
          <a:r>
            <a:rPr lang="en-US" sz="1100"/>
            <a:t>Provide Supports</a:t>
          </a:r>
        </a:p>
      </dgm:t>
    </dgm:pt>
    <dgm:pt modelId="{DB0573D2-89F4-42F8-9CAF-EFCDE179A73C}" type="parTrans" cxnId="{98ABF3F9-D688-42D5-B520-BE815BDA3E30}">
      <dgm:prSet/>
      <dgm:spPr/>
      <dgm:t>
        <a:bodyPr/>
        <a:lstStyle/>
        <a:p>
          <a:endParaRPr lang="en-US"/>
        </a:p>
      </dgm:t>
    </dgm:pt>
    <dgm:pt modelId="{1B8552E8-CC55-49B2-B32A-D33784309E36}" type="sibTrans" cxnId="{98ABF3F9-D688-42D5-B520-BE815BDA3E30}">
      <dgm:prSet/>
      <dgm:spPr/>
      <dgm:t>
        <a:bodyPr/>
        <a:lstStyle/>
        <a:p>
          <a:endParaRPr lang="en-US"/>
        </a:p>
      </dgm:t>
    </dgm:pt>
    <dgm:pt modelId="{4372D4E9-CD22-4382-BCEC-949C8CA6A41C}">
      <dgm:prSet phldrT="[Text]" custT="1"/>
      <dgm:spPr/>
      <dgm:t>
        <a:bodyPr/>
        <a:lstStyle/>
        <a:p>
          <a:pPr algn="l"/>
          <a:r>
            <a:rPr lang="en-US" sz="1100"/>
            <a:t>Ongoing Outreach/Mentor/Marketing</a:t>
          </a:r>
        </a:p>
      </dgm:t>
    </dgm:pt>
    <dgm:pt modelId="{2B188A30-E08C-4CEB-85F0-A2B909B3E9B4}" type="parTrans" cxnId="{9574972B-E869-4650-A60F-1EDA263D9962}">
      <dgm:prSet/>
      <dgm:spPr/>
      <dgm:t>
        <a:bodyPr/>
        <a:lstStyle/>
        <a:p>
          <a:endParaRPr lang="en-US"/>
        </a:p>
      </dgm:t>
    </dgm:pt>
    <dgm:pt modelId="{69B54668-4C13-46C6-B940-4EA82F538DBE}" type="sibTrans" cxnId="{9574972B-E869-4650-A60F-1EDA263D9962}">
      <dgm:prSet/>
      <dgm:spPr/>
      <dgm:t>
        <a:bodyPr/>
        <a:lstStyle/>
        <a:p>
          <a:endParaRPr lang="en-US"/>
        </a:p>
      </dgm:t>
    </dgm:pt>
    <dgm:pt modelId="{FAEB30FD-B2C3-4215-A5D5-58BE9EDBAC07}">
      <dgm:prSet phldrT="[Text]" custT="1"/>
      <dgm:spPr/>
      <dgm:t>
        <a:bodyPr/>
        <a:lstStyle/>
        <a:p>
          <a:pPr algn="l"/>
          <a:r>
            <a:rPr lang="en-US" sz="1100"/>
            <a:t>Respond to Industry needs</a:t>
          </a:r>
        </a:p>
      </dgm:t>
    </dgm:pt>
    <dgm:pt modelId="{40A68368-7632-48A4-BE1F-D5ADB79EF5F0}" type="parTrans" cxnId="{9469ED44-E59F-4744-9657-CDC90952214B}">
      <dgm:prSet/>
      <dgm:spPr/>
      <dgm:t>
        <a:bodyPr/>
        <a:lstStyle/>
        <a:p>
          <a:endParaRPr lang="en-US"/>
        </a:p>
      </dgm:t>
    </dgm:pt>
    <dgm:pt modelId="{6E871B81-8FD5-487B-B01B-87C44B97796E}" type="sibTrans" cxnId="{9469ED44-E59F-4744-9657-CDC90952214B}">
      <dgm:prSet/>
      <dgm:spPr/>
      <dgm:t>
        <a:bodyPr/>
        <a:lstStyle/>
        <a:p>
          <a:endParaRPr lang="en-US"/>
        </a:p>
      </dgm:t>
    </dgm:pt>
    <dgm:pt modelId="{AE919068-5CE9-4576-8A88-5456A7FC88F8}">
      <dgm:prSet phldrT="[Text]" custT="1"/>
      <dgm:spPr/>
      <dgm:t>
        <a:bodyPr/>
        <a:lstStyle/>
        <a:p>
          <a:pPr algn="l"/>
          <a:r>
            <a:rPr lang="en-US" sz="1100"/>
            <a:t>Identify barriers</a:t>
          </a:r>
        </a:p>
      </dgm:t>
    </dgm:pt>
    <dgm:pt modelId="{80E64D5F-004A-4F82-AE45-82FE6401133B}" type="parTrans" cxnId="{B75641E0-5200-4B1D-97C0-8CC25961CDF4}">
      <dgm:prSet/>
      <dgm:spPr/>
      <dgm:t>
        <a:bodyPr/>
        <a:lstStyle/>
        <a:p>
          <a:endParaRPr lang="en-US"/>
        </a:p>
      </dgm:t>
    </dgm:pt>
    <dgm:pt modelId="{8DD7186B-F049-4C74-ACF8-EF20E18C2153}" type="sibTrans" cxnId="{B75641E0-5200-4B1D-97C0-8CC25961CDF4}">
      <dgm:prSet/>
      <dgm:spPr/>
      <dgm:t>
        <a:bodyPr/>
        <a:lstStyle/>
        <a:p>
          <a:endParaRPr lang="en-US"/>
        </a:p>
      </dgm:t>
    </dgm:pt>
    <dgm:pt modelId="{55CDB8A1-BEAB-4E30-A21A-059EF2ABDAE0}">
      <dgm:prSet phldrT="[Text]" custT="1"/>
      <dgm:spPr/>
      <dgm:t>
        <a:bodyPr/>
        <a:lstStyle/>
        <a:p>
          <a:pPr algn="l"/>
          <a:r>
            <a:rPr lang="en-US" sz="1100"/>
            <a:t>Provide supports</a:t>
          </a:r>
        </a:p>
        <a:p>
          <a:pPr algn="l"/>
          <a:endParaRPr lang="en-US" sz="800"/>
        </a:p>
      </dgm:t>
    </dgm:pt>
    <dgm:pt modelId="{98ABA191-FE47-4190-918F-1FA8526F75FF}" type="parTrans" cxnId="{0AECD2E8-DE0C-49FC-A88F-2FD3B412FE45}">
      <dgm:prSet/>
      <dgm:spPr/>
      <dgm:t>
        <a:bodyPr/>
        <a:lstStyle/>
        <a:p>
          <a:endParaRPr lang="en-US"/>
        </a:p>
      </dgm:t>
    </dgm:pt>
    <dgm:pt modelId="{64758FDC-35B0-4239-BB5D-59E2D71A7354}" type="sibTrans" cxnId="{0AECD2E8-DE0C-49FC-A88F-2FD3B412FE45}">
      <dgm:prSet/>
      <dgm:spPr/>
      <dgm:t>
        <a:bodyPr/>
        <a:lstStyle/>
        <a:p>
          <a:endParaRPr lang="en-US"/>
        </a:p>
      </dgm:t>
    </dgm:pt>
    <dgm:pt modelId="{7DDFFA9B-6A1D-4DC1-824F-7049B211E210}">
      <dgm:prSet phldrT="[Text]" custT="1"/>
      <dgm:spPr/>
      <dgm:t>
        <a:bodyPr/>
        <a:lstStyle/>
        <a:p>
          <a:pPr algn="l"/>
          <a:r>
            <a:rPr lang="en-US" sz="1100"/>
            <a:t>Inform Industry, Education</a:t>
          </a:r>
        </a:p>
      </dgm:t>
    </dgm:pt>
    <dgm:pt modelId="{FDFF1529-9F0A-4343-9516-81296A46B4A0}" type="parTrans" cxnId="{2C256C32-10B7-4DC9-ADD5-EE552DD66395}">
      <dgm:prSet/>
      <dgm:spPr/>
      <dgm:t>
        <a:bodyPr/>
        <a:lstStyle/>
        <a:p>
          <a:endParaRPr lang="en-US"/>
        </a:p>
      </dgm:t>
    </dgm:pt>
    <dgm:pt modelId="{80B6D736-25E8-4C95-A2E7-06895A6DCA2B}" type="sibTrans" cxnId="{2C256C32-10B7-4DC9-ADD5-EE552DD66395}">
      <dgm:prSet/>
      <dgm:spPr/>
      <dgm:t>
        <a:bodyPr/>
        <a:lstStyle/>
        <a:p>
          <a:endParaRPr lang="en-US"/>
        </a:p>
      </dgm:t>
    </dgm:pt>
    <dgm:pt modelId="{7BF05F3E-8DB8-4ECC-963A-992773BC030F}" type="pres">
      <dgm:prSet presAssocID="{4F090677-8DBA-4538-9DB9-52FBBF9EAFE8}" presName="compositeShape" presStyleCnt="0">
        <dgm:presLayoutVars>
          <dgm:chMax val="7"/>
          <dgm:dir/>
          <dgm:resizeHandles val="exact"/>
        </dgm:presLayoutVars>
      </dgm:prSet>
      <dgm:spPr/>
    </dgm:pt>
    <dgm:pt modelId="{CC7BA7AF-C27E-4C9F-8557-14CBC4AEAB08}" type="pres">
      <dgm:prSet presAssocID="{E43B5632-6806-439C-9180-ECD0EF2DD112}" presName="circ1" presStyleLbl="vennNode1" presStyleIdx="0" presStyleCnt="4" custScaleX="110518"/>
      <dgm:spPr/>
    </dgm:pt>
    <dgm:pt modelId="{160E7A8D-AC49-4C60-8714-2AB42AFB8875}" type="pres">
      <dgm:prSet presAssocID="{E43B5632-6806-439C-9180-ECD0EF2DD112}" presName="circ1Tx" presStyleLbl="revTx" presStyleIdx="0" presStyleCnt="0">
        <dgm:presLayoutVars>
          <dgm:chMax val="0"/>
          <dgm:chPref val="0"/>
          <dgm:bulletEnabled val="1"/>
        </dgm:presLayoutVars>
      </dgm:prSet>
      <dgm:spPr/>
    </dgm:pt>
    <dgm:pt modelId="{951A37F0-E97B-4EB5-9164-6CF0BCC144B7}" type="pres">
      <dgm:prSet presAssocID="{1F50EB26-5EFC-4250-A2B4-58C747F84FAE}" presName="circ2" presStyleLbl="vennNode1" presStyleIdx="1" presStyleCnt="4"/>
      <dgm:spPr/>
    </dgm:pt>
    <dgm:pt modelId="{251C1222-8048-46ED-8603-8ABF91F6006B}" type="pres">
      <dgm:prSet presAssocID="{1F50EB26-5EFC-4250-A2B4-58C747F84FAE}" presName="circ2Tx" presStyleLbl="revTx" presStyleIdx="0" presStyleCnt="0">
        <dgm:presLayoutVars>
          <dgm:chMax val="0"/>
          <dgm:chPref val="0"/>
          <dgm:bulletEnabled val="1"/>
        </dgm:presLayoutVars>
      </dgm:prSet>
      <dgm:spPr/>
    </dgm:pt>
    <dgm:pt modelId="{CA2A580C-877D-4698-9241-A5CE5119FABE}" type="pres">
      <dgm:prSet presAssocID="{888C70F7-22B5-4911-841D-6B54FC9BF786}" presName="circ3" presStyleLbl="vennNode1" presStyleIdx="2" presStyleCnt="4"/>
      <dgm:spPr/>
    </dgm:pt>
    <dgm:pt modelId="{BF09B04E-8D0D-492B-AE7A-90052DE965D9}" type="pres">
      <dgm:prSet presAssocID="{888C70F7-22B5-4911-841D-6B54FC9BF786}" presName="circ3Tx" presStyleLbl="revTx" presStyleIdx="0" presStyleCnt="0">
        <dgm:presLayoutVars>
          <dgm:chMax val="0"/>
          <dgm:chPref val="0"/>
          <dgm:bulletEnabled val="1"/>
        </dgm:presLayoutVars>
      </dgm:prSet>
      <dgm:spPr/>
    </dgm:pt>
    <dgm:pt modelId="{61C8B5B4-77F8-4779-9CAE-18A5419A42F4}" type="pres">
      <dgm:prSet presAssocID="{30D1123A-88E2-49E4-A24E-9DFB1DDB44B6}" presName="circ4" presStyleLbl="vennNode1" presStyleIdx="3" presStyleCnt="4"/>
      <dgm:spPr/>
    </dgm:pt>
    <dgm:pt modelId="{100CE43D-7EBC-4BCF-ACE3-F77C8AAE0F57}" type="pres">
      <dgm:prSet presAssocID="{30D1123A-88E2-49E4-A24E-9DFB1DDB44B6}" presName="circ4Tx" presStyleLbl="revTx" presStyleIdx="0" presStyleCnt="0">
        <dgm:presLayoutVars>
          <dgm:chMax val="0"/>
          <dgm:chPref val="0"/>
          <dgm:bulletEnabled val="1"/>
        </dgm:presLayoutVars>
      </dgm:prSet>
      <dgm:spPr/>
    </dgm:pt>
  </dgm:ptLst>
  <dgm:cxnLst>
    <dgm:cxn modelId="{48EF850C-E749-40B2-8A32-CABD315CDE48}" type="presOf" srcId="{E43B5632-6806-439C-9180-ECD0EF2DD112}" destId="{160E7A8D-AC49-4C60-8714-2AB42AFB8875}" srcOrd="0" destOrd="0" presId="urn:microsoft.com/office/officeart/2005/8/layout/venn1"/>
    <dgm:cxn modelId="{1EA7CF0E-8329-4999-9134-D0D0DCE01735}" type="presOf" srcId="{F7E4098F-502D-4421-B3AF-A1E8EEC9DB7C}" destId="{951A37F0-E97B-4EB5-9164-6CF0BCC144B7}" srcOrd="1" destOrd="1" presId="urn:microsoft.com/office/officeart/2005/8/layout/venn1"/>
    <dgm:cxn modelId="{E1719C10-EC1B-45DC-85A2-C0FD627EB31C}" type="presOf" srcId="{7DDFFA9B-6A1D-4DC1-824F-7049B211E210}" destId="{251C1222-8048-46ED-8603-8ABF91F6006B}" srcOrd="1" destOrd="4" presId="urn:microsoft.com/office/officeart/2005/8/layout/venn1"/>
    <dgm:cxn modelId="{C2E9421E-253F-4CFB-A944-C6B6FA245BDF}" type="presOf" srcId="{B47331BE-2B3D-4634-A919-66474891245D}" destId="{BF09B04E-8D0D-492B-AE7A-90052DE965D9}" srcOrd="0" destOrd="3" presId="urn:microsoft.com/office/officeart/2005/8/layout/venn1"/>
    <dgm:cxn modelId="{5F02F11E-F6CC-405B-811B-4D838E330FD4}" type="presOf" srcId="{67AF9C9C-B461-417D-8F40-2956931430AB}" destId="{CA2A580C-877D-4698-9241-A5CE5119FABE}" srcOrd="1" destOrd="2" presId="urn:microsoft.com/office/officeart/2005/8/layout/venn1"/>
    <dgm:cxn modelId="{A58A2521-0261-4653-8C28-0A66998B8B18}" type="presOf" srcId="{30D1123A-88E2-49E4-A24E-9DFB1DDB44B6}" destId="{61C8B5B4-77F8-4779-9CAE-18A5419A42F4}" srcOrd="1" destOrd="0" presId="urn:microsoft.com/office/officeart/2005/8/layout/venn1"/>
    <dgm:cxn modelId="{9574972B-E869-4650-A60F-1EDA263D9962}" srcId="{E43B5632-6806-439C-9180-ECD0EF2DD112}" destId="{4372D4E9-CD22-4382-BCEC-949C8CA6A41C}" srcOrd="2" destOrd="0" parTransId="{2B188A30-E08C-4CEB-85F0-A2B909B3E9B4}" sibTransId="{69B54668-4C13-46C6-B940-4EA82F538DBE}"/>
    <dgm:cxn modelId="{2C256C32-10B7-4DC9-ADD5-EE552DD66395}" srcId="{1F50EB26-5EFC-4250-A2B4-58C747F84FAE}" destId="{7DDFFA9B-6A1D-4DC1-824F-7049B211E210}" srcOrd="3" destOrd="0" parTransId="{FDFF1529-9F0A-4343-9516-81296A46B4A0}" sibTransId="{80B6D736-25E8-4C95-A2E7-06895A6DCA2B}"/>
    <dgm:cxn modelId="{A4BB5F38-EBA7-4062-874C-D1B766D38655}" type="presOf" srcId="{A8565708-B414-4010-91B2-D944D0F958C8}" destId="{951A37F0-E97B-4EB5-9164-6CF0BCC144B7}" srcOrd="1" destOrd="3" presId="urn:microsoft.com/office/officeart/2005/8/layout/venn1"/>
    <dgm:cxn modelId="{B14F893A-5BBD-460F-93F9-6071261F30A7}" type="presOf" srcId="{FAEB30FD-B2C3-4215-A5D5-58BE9EDBAC07}" destId="{100CE43D-7EBC-4BCF-ACE3-F77C8AAE0F57}" srcOrd="1" destOrd="1" presId="urn:microsoft.com/office/officeart/2005/8/layout/venn1"/>
    <dgm:cxn modelId="{FA816B60-8090-4C27-965C-35B3EC606BA8}" type="presOf" srcId="{30D1123A-88E2-49E4-A24E-9DFB1DDB44B6}" destId="{100CE43D-7EBC-4BCF-ACE3-F77C8AAE0F57}" srcOrd="0" destOrd="0" presId="urn:microsoft.com/office/officeart/2005/8/layout/venn1"/>
    <dgm:cxn modelId="{9469ED44-E59F-4744-9657-CDC90952214B}" srcId="{30D1123A-88E2-49E4-A24E-9DFB1DDB44B6}" destId="{FAEB30FD-B2C3-4215-A5D5-58BE9EDBAC07}" srcOrd="0" destOrd="0" parTransId="{40A68368-7632-48A4-BE1F-D5ADB79EF5F0}" sibTransId="{6E871B81-8FD5-487B-B01B-87C44B97796E}"/>
    <dgm:cxn modelId="{7F4DF164-886F-4B65-AFAB-B4AB234A675D}" srcId="{888C70F7-22B5-4911-841D-6B54FC9BF786}" destId="{B47331BE-2B3D-4634-A919-66474891245D}" srcOrd="2" destOrd="0" parTransId="{CD8F9A69-55A1-4E14-9DC9-CDC674D8A76C}" sibTransId="{B12A38F5-742A-4A85-A17E-5AF6CA3ACED5}"/>
    <dgm:cxn modelId="{6425C846-E66D-4DD4-A2EF-121CEC4CD53B}" type="presOf" srcId="{AE919068-5CE9-4576-8A88-5456A7FC88F8}" destId="{61C8B5B4-77F8-4779-9CAE-18A5419A42F4}" srcOrd="0" destOrd="2" presId="urn:microsoft.com/office/officeart/2005/8/layout/venn1"/>
    <dgm:cxn modelId="{E7C63767-71AD-41EE-97D7-0E4AF61252AB}" type="presOf" srcId="{F7E4098F-502D-4421-B3AF-A1E8EEC9DB7C}" destId="{251C1222-8048-46ED-8603-8ABF91F6006B}" srcOrd="0" destOrd="1" presId="urn:microsoft.com/office/officeart/2005/8/layout/venn1"/>
    <dgm:cxn modelId="{D3D2D16C-DFAC-452B-9C78-CADFA7EE953D}" type="presOf" srcId="{A8565708-B414-4010-91B2-D944D0F958C8}" destId="{251C1222-8048-46ED-8603-8ABF91F6006B}" srcOrd="0" destOrd="3" presId="urn:microsoft.com/office/officeart/2005/8/layout/venn1"/>
    <dgm:cxn modelId="{DF855F4E-FE28-4209-B110-54671ABAA008}" srcId="{4F090677-8DBA-4538-9DB9-52FBBF9EAFE8}" destId="{888C70F7-22B5-4911-841D-6B54FC9BF786}" srcOrd="2" destOrd="0" parTransId="{9D82C657-390E-4B79-89D0-7398C28055D6}" sibTransId="{AD91D886-DF93-4559-A035-7D63132B4E20}"/>
    <dgm:cxn modelId="{E264CB53-E74C-4FB7-B05B-568F3FD4DE8C}" type="presOf" srcId="{57F45E1B-0EEE-49B1-A137-F63AD8253A46}" destId="{160E7A8D-AC49-4C60-8714-2AB42AFB8875}" srcOrd="0" destOrd="2" presId="urn:microsoft.com/office/officeart/2005/8/layout/venn1"/>
    <dgm:cxn modelId="{B864F374-604B-4A15-874D-7A234E25612F}" type="presOf" srcId="{AE919068-5CE9-4576-8A88-5456A7FC88F8}" destId="{100CE43D-7EBC-4BCF-ACE3-F77C8AAE0F57}" srcOrd="1" destOrd="2" presId="urn:microsoft.com/office/officeart/2005/8/layout/venn1"/>
    <dgm:cxn modelId="{85A2FB76-9A3E-4157-8943-667CC791AC08}" srcId="{4F090677-8DBA-4538-9DB9-52FBBF9EAFE8}" destId="{30D1123A-88E2-49E4-A24E-9DFB1DDB44B6}" srcOrd="3" destOrd="0" parTransId="{75236620-FA52-4CED-8A60-709E6BE12B66}" sibTransId="{AA79A422-2DA2-43B6-B02F-D5A4A471DEBF}"/>
    <dgm:cxn modelId="{9A18AD77-DE7B-45F4-AFFA-69ADE1E6B8B7}" type="presOf" srcId="{55CDB8A1-BEAB-4E30-A21A-059EF2ABDAE0}" destId="{61C8B5B4-77F8-4779-9CAE-18A5419A42F4}" srcOrd="0" destOrd="3" presId="urn:microsoft.com/office/officeart/2005/8/layout/venn1"/>
    <dgm:cxn modelId="{BE26AD58-3F2A-445F-9FD7-5B93FC224E37}" type="presOf" srcId="{888C70F7-22B5-4911-841D-6B54FC9BF786}" destId="{CA2A580C-877D-4698-9241-A5CE5119FABE}" srcOrd="1" destOrd="0" presId="urn:microsoft.com/office/officeart/2005/8/layout/venn1"/>
    <dgm:cxn modelId="{0FF9E278-73C2-41AA-90F5-18A0A3AAB44F}" type="presOf" srcId="{4372D4E9-CD22-4382-BCEC-949C8CA6A41C}" destId="{CC7BA7AF-C27E-4C9F-8557-14CBC4AEAB08}" srcOrd="1" destOrd="3" presId="urn:microsoft.com/office/officeart/2005/8/layout/venn1"/>
    <dgm:cxn modelId="{42CE3F80-D1E5-4663-BFE1-A4E650F4CFDB}" srcId="{4F090677-8DBA-4538-9DB9-52FBBF9EAFE8}" destId="{E43B5632-6806-439C-9180-ECD0EF2DD112}" srcOrd="0" destOrd="0" parTransId="{CE911CEF-85D1-4E78-BF83-3DEA2D5E24F0}" sibTransId="{0BBE1CD2-D541-4203-ADDE-F9118C5005D5}"/>
    <dgm:cxn modelId="{CF8A5D83-9FBC-4787-854B-4B1847A018DD}" type="presOf" srcId="{F574FF43-638A-41C6-8BF4-0B7EBFB054E5}" destId="{CC7BA7AF-C27E-4C9F-8557-14CBC4AEAB08}" srcOrd="1" destOrd="1" presId="urn:microsoft.com/office/officeart/2005/8/layout/venn1"/>
    <dgm:cxn modelId="{D4E0E489-ACE7-4B75-B200-BEE3EC17FCAA}" type="presOf" srcId="{4372D4E9-CD22-4382-BCEC-949C8CA6A41C}" destId="{160E7A8D-AC49-4C60-8714-2AB42AFB8875}" srcOrd="0" destOrd="3" presId="urn:microsoft.com/office/officeart/2005/8/layout/venn1"/>
    <dgm:cxn modelId="{E812C98F-1635-4E2A-BB9D-E49C546216B0}" srcId="{888C70F7-22B5-4911-841D-6B54FC9BF786}" destId="{67AF9C9C-B461-417D-8F40-2956931430AB}" srcOrd="1" destOrd="0" parTransId="{E930801C-8492-40C0-8096-55F0AB4F5645}" sibTransId="{0CA240AC-2C3E-48DE-A21F-F5708E6A1A0A}"/>
    <dgm:cxn modelId="{47977890-125A-4459-B8D0-8604E2ECA403}" type="presOf" srcId="{C78C2838-075E-491D-91A7-34CD9FC8D22A}" destId="{BF09B04E-8D0D-492B-AE7A-90052DE965D9}" srcOrd="0" destOrd="1" presId="urn:microsoft.com/office/officeart/2005/8/layout/venn1"/>
    <dgm:cxn modelId="{D59A8D90-4639-45C4-A12F-C1F4BC770DA7}" type="presOf" srcId="{FAEB30FD-B2C3-4215-A5D5-58BE9EDBAC07}" destId="{61C8B5B4-77F8-4779-9CAE-18A5419A42F4}" srcOrd="0" destOrd="1" presId="urn:microsoft.com/office/officeart/2005/8/layout/venn1"/>
    <dgm:cxn modelId="{4D74B890-F484-4530-B8D8-F665CF95372C}" type="presOf" srcId="{AC2E3DA3-C270-4259-9809-4550E8DD9514}" destId="{251C1222-8048-46ED-8603-8ABF91F6006B}" srcOrd="0" destOrd="2" presId="urn:microsoft.com/office/officeart/2005/8/layout/venn1"/>
    <dgm:cxn modelId="{760C4E91-E7F1-46CF-A5A0-1A96C72941AD}" type="presOf" srcId="{55CDB8A1-BEAB-4E30-A21A-059EF2ABDAE0}" destId="{100CE43D-7EBC-4BCF-ACE3-F77C8AAE0F57}" srcOrd="1" destOrd="3" presId="urn:microsoft.com/office/officeart/2005/8/layout/venn1"/>
    <dgm:cxn modelId="{76905799-E2F2-477C-9C63-E3399049F343}" type="presOf" srcId="{F574FF43-638A-41C6-8BF4-0B7EBFB054E5}" destId="{160E7A8D-AC49-4C60-8714-2AB42AFB8875}" srcOrd="0" destOrd="1" presId="urn:microsoft.com/office/officeart/2005/8/layout/venn1"/>
    <dgm:cxn modelId="{AFA60AAF-0A0E-49B5-897E-7E17D2B5839D}" srcId="{E43B5632-6806-439C-9180-ECD0EF2DD112}" destId="{57F45E1B-0EEE-49B1-A137-F63AD8253A46}" srcOrd="1" destOrd="0" parTransId="{C4FC5E8C-51E9-4C63-A924-48B5A336DAA8}" sibTransId="{F03FAD0A-320B-402B-A1A1-C075D763D5F2}"/>
    <dgm:cxn modelId="{4D256AB1-202B-4F5A-806C-0C5D06B606BC}" type="presOf" srcId="{B47331BE-2B3D-4634-A919-66474891245D}" destId="{CA2A580C-877D-4698-9241-A5CE5119FABE}" srcOrd="1" destOrd="3" presId="urn:microsoft.com/office/officeart/2005/8/layout/venn1"/>
    <dgm:cxn modelId="{C214C7B3-B7A5-4B63-BBF4-571FDD430878}" srcId="{4F090677-8DBA-4538-9DB9-52FBBF9EAFE8}" destId="{1F50EB26-5EFC-4250-A2B4-58C747F84FAE}" srcOrd="1" destOrd="0" parTransId="{C72E0E29-A8AF-441C-89D3-5A49E22E515E}" sibTransId="{7AD13F26-91BD-412C-8B8A-2D2BCEDCC792}"/>
    <dgm:cxn modelId="{321F08B4-8ABB-43EA-B808-FF74ABBAE93A}" srcId="{E43B5632-6806-439C-9180-ECD0EF2DD112}" destId="{F574FF43-638A-41C6-8BF4-0B7EBFB054E5}" srcOrd="0" destOrd="0" parTransId="{64DB6395-9D60-4EE4-AC23-27794A4F3263}" sibTransId="{0160384B-2AFE-45BF-8AF7-C5696DBCEEBB}"/>
    <dgm:cxn modelId="{4BD2A1B4-862C-47DB-894C-F2A047790E6B}" type="presOf" srcId="{C78C2838-075E-491D-91A7-34CD9FC8D22A}" destId="{CA2A580C-877D-4698-9241-A5CE5119FABE}" srcOrd="1" destOrd="1" presId="urn:microsoft.com/office/officeart/2005/8/layout/venn1"/>
    <dgm:cxn modelId="{8B56EABF-74BC-4567-8677-EFF1B426A779}" type="presOf" srcId="{888C70F7-22B5-4911-841D-6B54FC9BF786}" destId="{BF09B04E-8D0D-492B-AE7A-90052DE965D9}" srcOrd="0" destOrd="0" presId="urn:microsoft.com/office/officeart/2005/8/layout/venn1"/>
    <dgm:cxn modelId="{E42941C8-9C6B-4742-B0B7-6A22041E4B98}" srcId="{888C70F7-22B5-4911-841D-6B54FC9BF786}" destId="{C78C2838-075E-491D-91A7-34CD9FC8D22A}" srcOrd="0" destOrd="0" parTransId="{231060D0-10AF-4FD4-B831-ACA283ED1B4D}" sibTransId="{F61044C9-7111-4760-83E0-7741B5871AD9}"/>
    <dgm:cxn modelId="{1D974EC9-3B78-4866-9C65-9320963AAB7F}" type="presOf" srcId="{E43B5632-6806-439C-9180-ECD0EF2DD112}" destId="{CC7BA7AF-C27E-4C9F-8557-14CBC4AEAB08}" srcOrd="1" destOrd="0" presId="urn:microsoft.com/office/officeart/2005/8/layout/venn1"/>
    <dgm:cxn modelId="{563DC5CF-E07B-46F6-9BF7-619C3D38D21E}" srcId="{1F50EB26-5EFC-4250-A2B4-58C747F84FAE}" destId="{F7E4098F-502D-4421-B3AF-A1E8EEC9DB7C}" srcOrd="0" destOrd="0" parTransId="{7D3A456F-745A-4BA4-BEAE-6E4F1EADB5A2}" sibTransId="{6C538E04-213E-4328-B6EA-F3901E580A89}"/>
    <dgm:cxn modelId="{66F4A8DC-87DA-4107-A816-80BD8C0DB829}" type="presOf" srcId="{7DDFFA9B-6A1D-4DC1-824F-7049B211E210}" destId="{951A37F0-E97B-4EB5-9164-6CF0BCC144B7}" srcOrd="0" destOrd="4" presId="urn:microsoft.com/office/officeart/2005/8/layout/venn1"/>
    <dgm:cxn modelId="{B75641E0-5200-4B1D-97C0-8CC25961CDF4}" srcId="{30D1123A-88E2-49E4-A24E-9DFB1DDB44B6}" destId="{AE919068-5CE9-4576-8A88-5456A7FC88F8}" srcOrd="1" destOrd="0" parTransId="{80E64D5F-004A-4F82-AE45-82FE6401133B}" sibTransId="{8DD7186B-F049-4C74-ACF8-EF20E18C2153}"/>
    <dgm:cxn modelId="{1F3E80E0-0FDB-4E7C-8D5C-1EC4052BAF45}" type="presOf" srcId="{67AF9C9C-B461-417D-8F40-2956931430AB}" destId="{BF09B04E-8D0D-492B-AE7A-90052DE965D9}" srcOrd="0" destOrd="2" presId="urn:microsoft.com/office/officeart/2005/8/layout/venn1"/>
    <dgm:cxn modelId="{CD5B49E6-2B9E-40E6-98BB-C4F5EE11D731}" type="presOf" srcId="{1F50EB26-5EFC-4250-A2B4-58C747F84FAE}" destId="{951A37F0-E97B-4EB5-9164-6CF0BCC144B7}" srcOrd="1" destOrd="0" presId="urn:microsoft.com/office/officeart/2005/8/layout/venn1"/>
    <dgm:cxn modelId="{0AECD2E8-DE0C-49FC-A88F-2FD3B412FE45}" srcId="{30D1123A-88E2-49E4-A24E-9DFB1DDB44B6}" destId="{55CDB8A1-BEAB-4E30-A21A-059EF2ABDAE0}" srcOrd="2" destOrd="0" parTransId="{98ABA191-FE47-4190-918F-1FA8526F75FF}" sibTransId="{64758FDC-35B0-4239-BB5D-59E2D71A7354}"/>
    <dgm:cxn modelId="{59B7D6EE-128B-48F9-B9B7-D3D400F92209}" type="presOf" srcId="{57F45E1B-0EEE-49B1-A137-F63AD8253A46}" destId="{CC7BA7AF-C27E-4C9F-8557-14CBC4AEAB08}" srcOrd="1" destOrd="2" presId="urn:microsoft.com/office/officeart/2005/8/layout/venn1"/>
    <dgm:cxn modelId="{0D4059F1-C4E3-4F9D-A1E8-3FF67986F469}" type="presOf" srcId="{AC2E3DA3-C270-4259-9809-4550E8DD9514}" destId="{951A37F0-E97B-4EB5-9164-6CF0BCC144B7}" srcOrd="1" destOrd="2" presId="urn:microsoft.com/office/officeart/2005/8/layout/venn1"/>
    <dgm:cxn modelId="{AAC24FF2-46F5-49A2-832A-7F0AFD8E413A}" type="presOf" srcId="{1F50EB26-5EFC-4250-A2B4-58C747F84FAE}" destId="{251C1222-8048-46ED-8603-8ABF91F6006B}" srcOrd="0" destOrd="0" presId="urn:microsoft.com/office/officeart/2005/8/layout/venn1"/>
    <dgm:cxn modelId="{B2DC57F2-0873-4B3F-B49C-F116CEC848E3}" srcId="{1F50EB26-5EFC-4250-A2B4-58C747F84FAE}" destId="{AC2E3DA3-C270-4259-9809-4550E8DD9514}" srcOrd="1" destOrd="0" parTransId="{0A4EC88E-5962-4239-AFF3-E3FADA675912}" sibTransId="{3DA17E8C-253D-4C32-B99E-7208057BF52A}"/>
    <dgm:cxn modelId="{8DE90CF8-D529-44EC-AA66-8D70C184B20A}" type="presOf" srcId="{4F090677-8DBA-4538-9DB9-52FBBF9EAFE8}" destId="{7BF05F3E-8DB8-4ECC-963A-992773BC030F}" srcOrd="0" destOrd="0" presId="urn:microsoft.com/office/officeart/2005/8/layout/venn1"/>
    <dgm:cxn modelId="{98ABF3F9-D688-42D5-B520-BE815BDA3E30}" srcId="{1F50EB26-5EFC-4250-A2B4-58C747F84FAE}" destId="{A8565708-B414-4010-91B2-D944D0F958C8}" srcOrd="2" destOrd="0" parTransId="{DB0573D2-89F4-42F8-9CAF-EFCDE179A73C}" sibTransId="{1B8552E8-CC55-49B2-B32A-D33784309E36}"/>
    <dgm:cxn modelId="{68564AF6-0024-4F96-BB16-4F02A6379240}" type="presParOf" srcId="{7BF05F3E-8DB8-4ECC-963A-992773BC030F}" destId="{CC7BA7AF-C27E-4C9F-8557-14CBC4AEAB08}" srcOrd="0" destOrd="0" presId="urn:microsoft.com/office/officeart/2005/8/layout/venn1"/>
    <dgm:cxn modelId="{09D20DE1-3E73-459E-8297-88DDD05038AC}" type="presParOf" srcId="{7BF05F3E-8DB8-4ECC-963A-992773BC030F}" destId="{160E7A8D-AC49-4C60-8714-2AB42AFB8875}" srcOrd="1" destOrd="0" presId="urn:microsoft.com/office/officeart/2005/8/layout/venn1"/>
    <dgm:cxn modelId="{9D829F09-D9F5-400B-9F79-C992EFECDA43}" type="presParOf" srcId="{7BF05F3E-8DB8-4ECC-963A-992773BC030F}" destId="{951A37F0-E97B-4EB5-9164-6CF0BCC144B7}" srcOrd="2" destOrd="0" presId="urn:microsoft.com/office/officeart/2005/8/layout/venn1"/>
    <dgm:cxn modelId="{AC8B4185-2F4D-4F65-BC1E-EFCB0895097F}" type="presParOf" srcId="{7BF05F3E-8DB8-4ECC-963A-992773BC030F}" destId="{251C1222-8048-46ED-8603-8ABF91F6006B}" srcOrd="3" destOrd="0" presId="urn:microsoft.com/office/officeart/2005/8/layout/venn1"/>
    <dgm:cxn modelId="{DEDEE51D-8D03-45F8-AA21-21CDAF3FCEEE}" type="presParOf" srcId="{7BF05F3E-8DB8-4ECC-963A-992773BC030F}" destId="{CA2A580C-877D-4698-9241-A5CE5119FABE}" srcOrd="4" destOrd="0" presId="urn:microsoft.com/office/officeart/2005/8/layout/venn1"/>
    <dgm:cxn modelId="{819FFE3F-0646-4618-8B67-315DBEEED0A6}" type="presParOf" srcId="{7BF05F3E-8DB8-4ECC-963A-992773BC030F}" destId="{BF09B04E-8D0D-492B-AE7A-90052DE965D9}" srcOrd="5" destOrd="0" presId="urn:microsoft.com/office/officeart/2005/8/layout/venn1"/>
    <dgm:cxn modelId="{ABBE9C26-EAFC-40D2-9EC5-2B2096659448}" type="presParOf" srcId="{7BF05F3E-8DB8-4ECC-963A-992773BC030F}" destId="{61C8B5B4-77F8-4779-9CAE-18A5419A42F4}" srcOrd="6" destOrd="0" presId="urn:microsoft.com/office/officeart/2005/8/layout/venn1"/>
    <dgm:cxn modelId="{BF40057A-E4B0-4D30-9803-3CBC89494518}" type="presParOf" srcId="{7BF05F3E-8DB8-4ECC-963A-992773BC030F}" destId="{100CE43D-7EBC-4BCF-ACE3-F77C8AAE0F57}" srcOrd="7"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5446D7-DD5A-4C85-BE76-8A36C33D4B02}"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3AFEFFE6-6942-46DE-967A-E5DB1C4C53C0}">
      <dgm:prSet phldrT="[Text]"/>
      <dgm:spPr>
        <a:solidFill>
          <a:srgbClr val="2AABE3"/>
        </a:solidFill>
      </dgm:spPr>
      <dgm:t>
        <a:bodyPr/>
        <a:lstStyle/>
        <a:p>
          <a:r>
            <a:rPr lang="en-US">
              <a:latin typeface="Poppins" panose="00000500000000000000" pitchFamily="2" charset="0"/>
              <a:cs typeface="Poppins" panose="00000500000000000000" pitchFamily="2" charset="0"/>
            </a:rPr>
            <a:t>Community Vitality</a:t>
          </a:r>
        </a:p>
      </dgm:t>
    </dgm:pt>
    <dgm:pt modelId="{6D8A194B-868C-46F7-9327-4279B3804915}" type="parTrans" cxnId="{11CAA6B5-0B18-40DF-BABF-FB8F640D3841}">
      <dgm:prSet/>
      <dgm:spPr/>
      <dgm:t>
        <a:bodyPr/>
        <a:lstStyle/>
        <a:p>
          <a:endParaRPr lang="en-US">
            <a:latin typeface="Poppins" panose="00000500000000000000" pitchFamily="2" charset="0"/>
            <a:cs typeface="Poppins" panose="00000500000000000000" pitchFamily="2" charset="0"/>
          </a:endParaRPr>
        </a:p>
      </dgm:t>
    </dgm:pt>
    <dgm:pt modelId="{E14625CE-76AA-44E9-85EA-571C45A95963}" type="sibTrans" cxnId="{11CAA6B5-0B18-40DF-BABF-FB8F640D3841}">
      <dgm:prSet/>
      <dgm:spPr/>
      <dgm:t>
        <a:bodyPr/>
        <a:lstStyle/>
        <a:p>
          <a:endParaRPr lang="en-US">
            <a:latin typeface="Poppins" panose="00000500000000000000" pitchFamily="2" charset="0"/>
            <a:cs typeface="Poppins" panose="00000500000000000000" pitchFamily="2" charset="0"/>
          </a:endParaRPr>
        </a:p>
      </dgm:t>
    </dgm:pt>
    <dgm:pt modelId="{CB5685F8-4BA2-495E-AA03-83994C3EDFC8}">
      <dgm:prSet phldrT="[Text]"/>
      <dgm:spPr>
        <a:solidFill>
          <a:srgbClr val="0A9446"/>
        </a:solidFill>
      </dgm:spPr>
      <dgm:t>
        <a:bodyPr/>
        <a:lstStyle/>
        <a:p>
          <a:r>
            <a:rPr lang="en-US">
              <a:latin typeface="Poppins" panose="00000500000000000000" pitchFamily="2" charset="0"/>
              <a:cs typeface="Poppins" panose="00000500000000000000" pitchFamily="2" charset="0"/>
            </a:rPr>
            <a:t>Working Parents</a:t>
          </a:r>
        </a:p>
      </dgm:t>
    </dgm:pt>
    <dgm:pt modelId="{3928F2F0-88B2-438A-A2DA-641CDD85A6D4}" type="parTrans" cxnId="{19F5175F-315E-4B96-90BD-49C239F08D3C}">
      <dgm:prSet/>
      <dgm:spPr/>
      <dgm:t>
        <a:bodyPr/>
        <a:lstStyle/>
        <a:p>
          <a:endParaRPr lang="en-US">
            <a:latin typeface="Poppins" panose="00000500000000000000" pitchFamily="2" charset="0"/>
            <a:cs typeface="Poppins" panose="00000500000000000000" pitchFamily="2" charset="0"/>
          </a:endParaRPr>
        </a:p>
      </dgm:t>
    </dgm:pt>
    <dgm:pt modelId="{EBA144D1-0B32-4731-9DA3-BA2474864BF5}" type="sibTrans" cxnId="{19F5175F-315E-4B96-90BD-49C239F08D3C}">
      <dgm:prSet/>
      <dgm:spPr>
        <a:solidFill>
          <a:srgbClr val="0A9446"/>
        </a:solidFill>
      </dgm:spPr>
      <dgm:t>
        <a:bodyPr/>
        <a:lstStyle/>
        <a:p>
          <a:endParaRPr lang="en-US">
            <a:latin typeface="Poppins" panose="00000500000000000000" pitchFamily="2" charset="0"/>
            <a:cs typeface="Poppins" panose="00000500000000000000" pitchFamily="2" charset="0"/>
          </a:endParaRPr>
        </a:p>
      </dgm:t>
    </dgm:pt>
    <dgm:pt modelId="{A5CEB370-864B-4329-9E17-665B4694B1CA}">
      <dgm:prSet phldrT="[Text]"/>
      <dgm:spPr>
        <a:solidFill>
          <a:srgbClr val="F7941C"/>
        </a:solidFill>
      </dgm:spPr>
      <dgm:t>
        <a:bodyPr/>
        <a:lstStyle/>
        <a:p>
          <a:r>
            <a:rPr lang="en-US">
              <a:latin typeface="Poppins" panose="00000500000000000000" pitchFamily="2" charset="0"/>
              <a:cs typeface="Poppins" panose="00000500000000000000" pitchFamily="2" charset="0"/>
            </a:rPr>
            <a:t>Tomorrow’s Workforce</a:t>
          </a:r>
        </a:p>
      </dgm:t>
    </dgm:pt>
    <dgm:pt modelId="{09D19FD2-4057-4FE6-86A1-2CBB9E28CCAB}" type="parTrans" cxnId="{CEF834A8-3982-4261-BBDF-BB2BED655654}">
      <dgm:prSet/>
      <dgm:spPr/>
      <dgm:t>
        <a:bodyPr/>
        <a:lstStyle/>
        <a:p>
          <a:endParaRPr lang="en-US">
            <a:latin typeface="Poppins" panose="00000500000000000000" pitchFamily="2" charset="0"/>
            <a:cs typeface="Poppins" panose="00000500000000000000" pitchFamily="2" charset="0"/>
          </a:endParaRPr>
        </a:p>
      </dgm:t>
    </dgm:pt>
    <dgm:pt modelId="{21B1AC02-6130-4F60-A571-85FEAF00A852}" type="sibTrans" cxnId="{CEF834A8-3982-4261-BBDF-BB2BED655654}">
      <dgm:prSet/>
      <dgm:spPr>
        <a:solidFill>
          <a:srgbClr val="F7941C"/>
        </a:solidFill>
      </dgm:spPr>
      <dgm:t>
        <a:bodyPr/>
        <a:lstStyle/>
        <a:p>
          <a:endParaRPr lang="en-US">
            <a:latin typeface="Poppins" panose="00000500000000000000" pitchFamily="2" charset="0"/>
            <a:cs typeface="Poppins" panose="00000500000000000000" pitchFamily="2" charset="0"/>
          </a:endParaRPr>
        </a:p>
      </dgm:t>
    </dgm:pt>
    <dgm:pt modelId="{B63DE2CA-565C-4FB8-9D20-35C9A7B593A4}">
      <dgm:prSet phldrT="[Text]"/>
      <dgm:spPr>
        <a:solidFill>
          <a:srgbClr val="2D3091"/>
        </a:solidFill>
      </dgm:spPr>
      <dgm:t>
        <a:bodyPr/>
        <a:lstStyle/>
        <a:p>
          <a:r>
            <a:rPr lang="en-US">
              <a:latin typeface="Poppins" panose="00000500000000000000" pitchFamily="2" charset="0"/>
              <a:cs typeface="Poppins" panose="00000500000000000000" pitchFamily="2" charset="0"/>
            </a:rPr>
            <a:t>Return on Investment</a:t>
          </a:r>
        </a:p>
      </dgm:t>
    </dgm:pt>
    <dgm:pt modelId="{7E392559-079A-44B2-85B9-E74AD95D37E8}" type="parTrans" cxnId="{1B9C640F-D343-4213-AABB-94A545145C36}">
      <dgm:prSet/>
      <dgm:spPr/>
      <dgm:t>
        <a:bodyPr/>
        <a:lstStyle/>
        <a:p>
          <a:endParaRPr lang="en-US">
            <a:latin typeface="Poppins" panose="00000500000000000000" pitchFamily="2" charset="0"/>
            <a:cs typeface="Poppins" panose="00000500000000000000" pitchFamily="2" charset="0"/>
          </a:endParaRPr>
        </a:p>
      </dgm:t>
    </dgm:pt>
    <dgm:pt modelId="{51FC15B5-3F1F-4BAE-B30E-FB0B2605519A}" type="sibTrans" cxnId="{1B9C640F-D343-4213-AABB-94A545145C36}">
      <dgm:prSet/>
      <dgm:spPr>
        <a:solidFill>
          <a:srgbClr val="2D3091"/>
        </a:solidFill>
      </dgm:spPr>
      <dgm:t>
        <a:bodyPr/>
        <a:lstStyle/>
        <a:p>
          <a:endParaRPr lang="en-US">
            <a:latin typeface="Poppins" panose="00000500000000000000" pitchFamily="2" charset="0"/>
            <a:cs typeface="Poppins" panose="00000500000000000000" pitchFamily="2" charset="0"/>
          </a:endParaRPr>
        </a:p>
      </dgm:t>
    </dgm:pt>
    <dgm:pt modelId="{04C1974F-E792-49FF-837E-E7809BBE16EE}" type="pres">
      <dgm:prSet presAssocID="{765446D7-DD5A-4C85-BE76-8A36C33D4B02}" presName="Name0" presStyleCnt="0">
        <dgm:presLayoutVars>
          <dgm:chMax val="1"/>
          <dgm:dir/>
          <dgm:animLvl val="ctr"/>
          <dgm:resizeHandles val="exact"/>
        </dgm:presLayoutVars>
      </dgm:prSet>
      <dgm:spPr/>
    </dgm:pt>
    <dgm:pt modelId="{674C4A7A-8704-4C3D-A5C0-9631BF25E3A4}" type="pres">
      <dgm:prSet presAssocID="{3AFEFFE6-6942-46DE-967A-E5DB1C4C53C0}" presName="centerShape" presStyleLbl="node0" presStyleIdx="0" presStyleCnt="1"/>
      <dgm:spPr/>
    </dgm:pt>
    <dgm:pt modelId="{E2F08530-E7D6-4D2C-AB5D-89F9FE2D2B57}" type="pres">
      <dgm:prSet presAssocID="{CB5685F8-4BA2-495E-AA03-83994C3EDFC8}" presName="node" presStyleLbl="node1" presStyleIdx="0" presStyleCnt="3">
        <dgm:presLayoutVars>
          <dgm:bulletEnabled val="1"/>
        </dgm:presLayoutVars>
      </dgm:prSet>
      <dgm:spPr/>
    </dgm:pt>
    <dgm:pt modelId="{32981D67-8193-4185-95C2-AAA9F6C49B0F}" type="pres">
      <dgm:prSet presAssocID="{CB5685F8-4BA2-495E-AA03-83994C3EDFC8}" presName="dummy" presStyleCnt="0"/>
      <dgm:spPr/>
    </dgm:pt>
    <dgm:pt modelId="{739C6FA7-912A-45CA-8E3D-2A12C297EF3B}" type="pres">
      <dgm:prSet presAssocID="{EBA144D1-0B32-4731-9DA3-BA2474864BF5}" presName="sibTrans" presStyleLbl="sibTrans2D1" presStyleIdx="0" presStyleCnt="3"/>
      <dgm:spPr/>
    </dgm:pt>
    <dgm:pt modelId="{BD254994-A8D9-4D05-ABFE-A59889C115CA}" type="pres">
      <dgm:prSet presAssocID="{A5CEB370-864B-4329-9E17-665B4694B1CA}" presName="node" presStyleLbl="node1" presStyleIdx="1" presStyleCnt="3">
        <dgm:presLayoutVars>
          <dgm:bulletEnabled val="1"/>
        </dgm:presLayoutVars>
      </dgm:prSet>
      <dgm:spPr/>
    </dgm:pt>
    <dgm:pt modelId="{FF46E20F-421E-4FA9-BB89-126C26180342}" type="pres">
      <dgm:prSet presAssocID="{A5CEB370-864B-4329-9E17-665B4694B1CA}" presName="dummy" presStyleCnt="0"/>
      <dgm:spPr/>
    </dgm:pt>
    <dgm:pt modelId="{5E003C82-B057-43BE-9F4C-E747F3A70160}" type="pres">
      <dgm:prSet presAssocID="{21B1AC02-6130-4F60-A571-85FEAF00A852}" presName="sibTrans" presStyleLbl="sibTrans2D1" presStyleIdx="1" presStyleCnt="3"/>
      <dgm:spPr/>
    </dgm:pt>
    <dgm:pt modelId="{751CCF73-ABCB-4C25-AA75-4B68229EF958}" type="pres">
      <dgm:prSet presAssocID="{B63DE2CA-565C-4FB8-9D20-35C9A7B593A4}" presName="node" presStyleLbl="node1" presStyleIdx="2" presStyleCnt="3">
        <dgm:presLayoutVars>
          <dgm:bulletEnabled val="1"/>
        </dgm:presLayoutVars>
      </dgm:prSet>
      <dgm:spPr/>
    </dgm:pt>
    <dgm:pt modelId="{770C8D4C-4536-42CC-B107-3DD1CBB5F32A}" type="pres">
      <dgm:prSet presAssocID="{B63DE2CA-565C-4FB8-9D20-35C9A7B593A4}" presName="dummy" presStyleCnt="0"/>
      <dgm:spPr/>
    </dgm:pt>
    <dgm:pt modelId="{0DCA3D79-C7A2-4D6A-83C8-2DAC283DCAD0}" type="pres">
      <dgm:prSet presAssocID="{51FC15B5-3F1F-4BAE-B30E-FB0B2605519A}" presName="sibTrans" presStyleLbl="sibTrans2D1" presStyleIdx="2" presStyleCnt="3"/>
      <dgm:spPr/>
    </dgm:pt>
  </dgm:ptLst>
  <dgm:cxnLst>
    <dgm:cxn modelId="{1B9C640F-D343-4213-AABB-94A545145C36}" srcId="{3AFEFFE6-6942-46DE-967A-E5DB1C4C53C0}" destId="{B63DE2CA-565C-4FB8-9D20-35C9A7B593A4}" srcOrd="2" destOrd="0" parTransId="{7E392559-079A-44B2-85B9-E74AD95D37E8}" sibTransId="{51FC15B5-3F1F-4BAE-B30E-FB0B2605519A}"/>
    <dgm:cxn modelId="{2DB1C011-0A77-4291-B0B7-A976DC1F3C68}" type="presOf" srcId="{EBA144D1-0B32-4731-9DA3-BA2474864BF5}" destId="{739C6FA7-912A-45CA-8E3D-2A12C297EF3B}" srcOrd="0" destOrd="0" presId="urn:microsoft.com/office/officeart/2005/8/layout/radial6"/>
    <dgm:cxn modelId="{26BFBF22-0716-4A43-AEE7-F28AE61D6E25}" type="presOf" srcId="{3AFEFFE6-6942-46DE-967A-E5DB1C4C53C0}" destId="{674C4A7A-8704-4C3D-A5C0-9631BF25E3A4}" srcOrd="0" destOrd="0" presId="urn:microsoft.com/office/officeart/2005/8/layout/radial6"/>
    <dgm:cxn modelId="{FBB1542E-C38F-485C-9383-A103B83EB2D9}" type="presOf" srcId="{A5CEB370-864B-4329-9E17-665B4694B1CA}" destId="{BD254994-A8D9-4D05-ABFE-A59889C115CA}" srcOrd="0" destOrd="0" presId="urn:microsoft.com/office/officeart/2005/8/layout/radial6"/>
    <dgm:cxn modelId="{19F5175F-315E-4B96-90BD-49C239F08D3C}" srcId="{3AFEFFE6-6942-46DE-967A-E5DB1C4C53C0}" destId="{CB5685F8-4BA2-495E-AA03-83994C3EDFC8}" srcOrd="0" destOrd="0" parTransId="{3928F2F0-88B2-438A-A2DA-641CDD85A6D4}" sibTransId="{EBA144D1-0B32-4731-9DA3-BA2474864BF5}"/>
    <dgm:cxn modelId="{C278C36F-0D32-413F-B52A-49342149EAD5}" type="presOf" srcId="{51FC15B5-3F1F-4BAE-B30E-FB0B2605519A}" destId="{0DCA3D79-C7A2-4D6A-83C8-2DAC283DCAD0}" srcOrd="0" destOrd="0" presId="urn:microsoft.com/office/officeart/2005/8/layout/radial6"/>
    <dgm:cxn modelId="{CEF834A8-3982-4261-BBDF-BB2BED655654}" srcId="{3AFEFFE6-6942-46DE-967A-E5DB1C4C53C0}" destId="{A5CEB370-864B-4329-9E17-665B4694B1CA}" srcOrd="1" destOrd="0" parTransId="{09D19FD2-4057-4FE6-86A1-2CBB9E28CCAB}" sibTransId="{21B1AC02-6130-4F60-A571-85FEAF00A852}"/>
    <dgm:cxn modelId="{11CAA6B5-0B18-40DF-BABF-FB8F640D3841}" srcId="{765446D7-DD5A-4C85-BE76-8A36C33D4B02}" destId="{3AFEFFE6-6942-46DE-967A-E5DB1C4C53C0}" srcOrd="0" destOrd="0" parTransId="{6D8A194B-868C-46F7-9327-4279B3804915}" sibTransId="{E14625CE-76AA-44E9-85EA-571C45A95963}"/>
    <dgm:cxn modelId="{89E116B7-FDB9-441F-BA29-00DA2A916982}" type="presOf" srcId="{765446D7-DD5A-4C85-BE76-8A36C33D4B02}" destId="{04C1974F-E792-49FF-837E-E7809BBE16EE}" srcOrd="0" destOrd="0" presId="urn:microsoft.com/office/officeart/2005/8/layout/radial6"/>
    <dgm:cxn modelId="{E23575C1-6A2B-49E1-8BAC-188C7E59AAFA}" type="presOf" srcId="{B63DE2CA-565C-4FB8-9D20-35C9A7B593A4}" destId="{751CCF73-ABCB-4C25-AA75-4B68229EF958}" srcOrd="0" destOrd="0" presId="urn:microsoft.com/office/officeart/2005/8/layout/radial6"/>
    <dgm:cxn modelId="{5E9F32C2-7A9D-459B-A052-18D86E01F982}" type="presOf" srcId="{CB5685F8-4BA2-495E-AA03-83994C3EDFC8}" destId="{E2F08530-E7D6-4D2C-AB5D-89F9FE2D2B57}" srcOrd="0" destOrd="0" presId="urn:microsoft.com/office/officeart/2005/8/layout/radial6"/>
    <dgm:cxn modelId="{6FEB25D3-FEEE-4353-85A3-C691C253A5C6}" type="presOf" srcId="{21B1AC02-6130-4F60-A571-85FEAF00A852}" destId="{5E003C82-B057-43BE-9F4C-E747F3A70160}" srcOrd="0" destOrd="0" presId="urn:microsoft.com/office/officeart/2005/8/layout/radial6"/>
    <dgm:cxn modelId="{FB1AF63C-AA0B-4A55-9D37-4C47AE4F5993}" type="presParOf" srcId="{04C1974F-E792-49FF-837E-E7809BBE16EE}" destId="{674C4A7A-8704-4C3D-A5C0-9631BF25E3A4}" srcOrd="0" destOrd="0" presId="urn:microsoft.com/office/officeart/2005/8/layout/radial6"/>
    <dgm:cxn modelId="{FD744AB9-F381-4F8F-B4C4-C49AC00571E6}" type="presParOf" srcId="{04C1974F-E792-49FF-837E-E7809BBE16EE}" destId="{E2F08530-E7D6-4D2C-AB5D-89F9FE2D2B57}" srcOrd="1" destOrd="0" presId="urn:microsoft.com/office/officeart/2005/8/layout/radial6"/>
    <dgm:cxn modelId="{02D19447-51DE-4281-99E5-6F88373AD6B1}" type="presParOf" srcId="{04C1974F-E792-49FF-837E-E7809BBE16EE}" destId="{32981D67-8193-4185-95C2-AAA9F6C49B0F}" srcOrd="2" destOrd="0" presId="urn:microsoft.com/office/officeart/2005/8/layout/radial6"/>
    <dgm:cxn modelId="{09043D7F-F900-4114-886B-EB1B6D61F777}" type="presParOf" srcId="{04C1974F-E792-49FF-837E-E7809BBE16EE}" destId="{739C6FA7-912A-45CA-8E3D-2A12C297EF3B}" srcOrd="3" destOrd="0" presId="urn:microsoft.com/office/officeart/2005/8/layout/radial6"/>
    <dgm:cxn modelId="{A964B730-7F6E-4F66-9F84-BBDE2E0CA685}" type="presParOf" srcId="{04C1974F-E792-49FF-837E-E7809BBE16EE}" destId="{BD254994-A8D9-4D05-ABFE-A59889C115CA}" srcOrd="4" destOrd="0" presId="urn:microsoft.com/office/officeart/2005/8/layout/radial6"/>
    <dgm:cxn modelId="{B302E4AA-F93F-46B7-BE50-504B2A848F7E}" type="presParOf" srcId="{04C1974F-E792-49FF-837E-E7809BBE16EE}" destId="{FF46E20F-421E-4FA9-BB89-126C26180342}" srcOrd="5" destOrd="0" presId="urn:microsoft.com/office/officeart/2005/8/layout/radial6"/>
    <dgm:cxn modelId="{5CED3126-7410-40FB-9DD3-105A7950CDF8}" type="presParOf" srcId="{04C1974F-E792-49FF-837E-E7809BBE16EE}" destId="{5E003C82-B057-43BE-9F4C-E747F3A70160}" srcOrd="6" destOrd="0" presId="urn:microsoft.com/office/officeart/2005/8/layout/radial6"/>
    <dgm:cxn modelId="{39136CCF-0A52-4BC5-958B-5344BD528ECF}" type="presParOf" srcId="{04C1974F-E792-49FF-837E-E7809BBE16EE}" destId="{751CCF73-ABCB-4C25-AA75-4B68229EF958}" srcOrd="7" destOrd="0" presId="urn:microsoft.com/office/officeart/2005/8/layout/radial6"/>
    <dgm:cxn modelId="{4854FEAD-8942-40D8-93AB-02A4728A7ABC}" type="presParOf" srcId="{04C1974F-E792-49FF-837E-E7809BBE16EE}" destId="{770C8D4C-4536-42CC-B107-3DD1CBB5F32A}" srcOrd="8" destOrd="0" presId="urn:microsoft.com/office/officeart/2005/8/layout/radial6"/>
    <dgm:cxn modelId="{75F3E9E5-4316-49B8-B2E9-6E4ACA07DF9D}" type="presParOf" srcId="{04C1974F-E792-49FF-837E-E7809BBE16EE}" destId="{0DCA3D79-C7A2-4D6A-83C8-2DAC283DCAD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4CC93E-75EB-47E8-A73B-1794D37B00E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EA07B47-19DE-499E-B7BC-707B2DC433EF}">
      <dgm:prSet phldrT="[Text]" custT="1"/>
      <dgm:spPr/>
      <dgm:t>
        <a:bodyPr/>
        <a:lstStyle/>
        <a:p>
          <a:r>
            <a:rPr lang="en-US" sz="2600"/>
            <a:t>-</a:t>
          </a:r>
          <a:r>
            <a:rPr lang="en-US" sz="1800"/>
            <a:t>9,701</a:t>
          </a:r>
          <a:endParaRPr lang="en-US" sz="2600"/>
        </a:p>
      </dgm:t>
    </dgm:pt>
    <dgm:pt modelId="{361C079E-06B5-4F18-8294-52260F36D5AE}" type="parTrans" cxnId="{97E90AF0-943C-4753-B37C-98BFEADB90C2}">
      <dgm:prSet/>
      <dgm:spPr/>
      <dgm:t>
        <a:bodyPr/>
        <a:lstStyle/>
        <a:p>
          <a:endParaRPr lang="en-US"/>
        </a:p>
      </dgm:t>
    </dgm:pt>
    <dgm:pt modelId="{5A4BE92A-23EF-43A9-AB54-06EC1CCB32A7}" type="sibTrans" cxnId="{97E90AF0-943C-4753-B37C-98BFEADB90C2}">
      <dgm:prSet/>
      <dgm:spPr/>
      <dgm:t>
        <a:bodyPr/>
        <a:lstStyle/>
        <a:p>
          <a:endParaRPr lang="en-US"/>
        </a:p>
      </dgm:t>
    </dgm:pt>
    <dgm:pt modelId="{CFA5FF2F-3424-4F9F-9B2B-170FF3678BB0}">
      <dgm:prSet phldrT="[Text]"/>
      <dgm:spPr/>
      <dgm:t>
        <a:bodyPr/>
        <a:lstStyle/>
        <a:p>
          <a:r>
            <a:rPr lang="en-US"/>
            <a:t>Southeast</a:t>
          </a:r>
        </a:p>
      </dgm:t>
    </dgm:pt>
    <dgm:pt modelId="{F39ECB7F-1D23-43EF-BF88-1FF2DF625D73}" type="parTrans" cxnId="{70AAEB1B-7316-462D-A29D-0173DBA37F61}">
      <dgm:prSet/>
      <dgm:spPr/>
      <dgm:t>
        <a:bodyPr/>
        <a:lstStyle/>
        <a:p>
          <a:endParaRPr lang="en-US"/>
        </a:p>
      </dgm:t>
    </dgm:pt>
    <dgm:pt modelId="{027D3181-7306-4C8F-B3E2-52570DDA4759}" type="sibTrans" cxnId="{70AAEB1B-7316-462D-A29D-0173DBA37F61}">
      <dgm:prSet/>
      <dgm:spPr/>
      <dgm:t>
        <a:bodyPr/>
        <a:lstStyle/>
        <a:p>
          <a:endParaRPr lang="en-US"/>
        </a:p>
      </dgm:t>
    </dgm:pt>
    <dgm:pt modelId="{6B18338E-485E-4482-A5BB-6A80CF36931D}">
      <dgm:prSet phldrT="[Text]" custT="1"/>
      <dgm:spPr/>
      <dgm:t>
        <a:bodyPr/>
        <a:lstStyle/>
        <a:p>
          <a:r>
            <a:rPr lang="en-US" sz="1800"/>
            <a:t>-4,570</a:t>
          </a:r>
        </a:p>
      </dgm:t>
    </dgm:pt>
    <dgm:pt modelId="{5FE06347-0DC5-42ED-A72C-21379564CE8F}" type="parTrans" cxnId="{9937448C-DAF3-4144-9176-1D2C7DB13B38}">
      <dgm:prSet/>
      <dgm:spPr/>
      <dgm:t>
        <a:bodyPr/>
        <a:lstStyle/>
        <a:p>
          <a:endParaRPr lang="en-US"/>
        </a:p>
      </dgm:t>
    </dgm:pt>
    <dgm:pt modelId="{9FB03759-8826-4807-B591-FA9663AFD495}" type="sibTrans" cxnId="{9937448C-DAF3-4144-9176-1D2C7DB13B38}">
      <dgm:prSet/>
      <dgm:spPr/>
      <dgm:t>
        <a:bodyPr/>
        <a:lstStyle/>
        <a:p>
          <a:endParaRPr lang="en-US"/>
        </a:p>
      </dgm:t>
    </dgm:pt>
    <dgm:pt modelId="{BD6D3252-217D-4A72-B66A-323A524631A9}">
      <dgm:prSet phldrT="[Text]"/>
      <dgm:spPr/>
      <dgm:t>
        <a:bodyPr/>
        <a:lstStyle/>
        <a:p>
          <a:r>
            <a:rPr lang="en-US"/>
            <a:t>Southwest</a:t>
          </a:r>
        </a:p>
      </dgm:t>
    </dgm:pt>
    <dgm:pt modelId="{FA0C7E89-B2D0-40E5-A5BB-11BACD01E201}" type="parTrans" cxnId="{BCBDC1B0-AB11-4668-9565-FE014C4B6DDA}">
      <dgm:prSet/>
      <dgm:spPr/>
      <dgm:t>
        <a:bodyPr/>
        <a:lstStyle/>
        <a:p>
          <a:endParaRPr lang="en-US"/>
        </a:p>
      </dgm:t>
    </dgm:pt>
    <dgm:pt modelId="{6EA54424-F563-48C8-914E-20051682B041}" type="sibTrans" cxnId="{BCBDC1B0-AB11-4668-9565-FE014C4B6DDA}">
      <dgm:prSet/>
      <dgm:spPr/>
      <dgm:t>
        <a:bodyPr/>
        <a:lstStyle/>
        <a:p>
          <a:endParaRPr lang="en-US"/>
        </a:p>
      </dgm:t>
    </dgm:pt>
    <dgm:pt modelId="{A103380E-1E8F-4424-B8BF-DDE2AF76D003}">
      <dgm:prSet phldrT="[Text]" custT="1"/>
      <dgm:spPr/>
      <dgm:t>
        <a:bodyPr/>
        <a:lstStyle/>
        <a:p>
          <a:r>
            <a:rPr lang="en-US" sz="1800"/>
            <a:t>-16,065</a:t>
          </a:r>
        </a:p>
      </dgm:t>
    </dgm:pt>
    <dgm:pt modelId="{7AF5AD8E-2F64-4137-9BD0-BA1016D4774C}" type="parTrans" cxnId="{DBD2464F-7064-48FE-BE39-757C2570D4C3}">
      <dgm:prSet/>
      <dgm:spPr/>
      <dgm:t>
        <a:bodyPr/>
        <a:lstStyle/>
        <a:p>
          <a:endParaRPr lang="en-US"/>
        </a:p>
      </dgm:t>
    </dgm:pt>
    <dgm:pt modelId="{0631195D-307D-4439-91EA-ADB8411473CE}" type="sibTrans" cxnId="{DBD2464F-7064-48FE-BE39-757C2570D4C3}">
      <dgm:prSet/>
      <dgm:spPr/>
      <dgm:t>
        <a:bodyPr/>
        <a:lstStyle/>
        <a:p>
          <a:endParaRPr lang="en-US"/>
        </a:p>
      </dgm:t>
    </dgm:pt>
    <dgm:pt modelId="{C69669CB-D90C-42A5-9A60-56618B911955}">
      <dgm:prSet phldrT="[Text]"/>
      <dgm:spPr/>
      <dgm:t>
        <a:bodyPr/>
        <a:lstStyle/>
        <a:p>
          <a:r>
            <a:rPr lang="en-US"/>
            <a:t>Central</a:t>
          </a:r>
        </a:p>
      </dgm:t>
    </dgm:pt>
    <dgm:pt modelId="{EA199190-6F76-4D3C-8B11-984582047EB6}" type="parTrans" cxnId="{F321C8ED-F8D8-4A67-9AA9-F129538C1192}">
      <dgm:prSet/>
      <dgm:spPr/>
      <dgm:t>
        <a:bodyPr/>
        <a:lstStyle/>
        <a:p>
          <a:endParaRPr lang="en-US"/>
        </a:p>
      </dgm:t>
    </dgm:pt>
    <dgm:pt modelId="{2B179FAC-4129-4D62-A39A-674F1B3463B0}" type="sibTrans" cxnId="{F321C8ED-F8D8-4A67-9AA9-F129538C1192}">
      <dgm:prSet/>
      <dgm:spPr/>
      <dgm:t>
        <a:bodyPr/>
        <a:lstStyle/>
        <a:p>
          <a:endParaRPr lang="en-US"/>
        </a:p>
      </dgm:t>
    </dgm:pt>
    <dgm:pt modelId="{1DB35A56-1EE3-46A2-801E-EAF624A0B219}">
      <dgm:prSet phldrT="[Text]"/>
      <dgm:spPr/>
      <dgm:t>
        <a:bodyPr/>
        <a:lstStyle/>
        <a:p>
          <a:r>
            <a:rPr lang="en-US"/>
            <a:t>Region 9 &amp; 10</a:t>
          </a:r>
        </a:p>
      </dgm:t>
    </dgm:pt>
    <dgm:pt modelId="{FAAA40DE-0A73-463C-89B8-190D77AFF971}" type="parTrans" cxnId="{1D9641F1-4F52-4657-BFD3-08263B700058}">
      <dgm:prSet/>
      <dgm:spPr/>
      <dgm:t>
        <a:bodyPr/>
        <a:lstStyle/>
        <a:p>
          <a:endParaRPr lang="en-US"/>
        </a:p>
      </dgm:t>
    </dgm:pt>
    <dgm:pt modelId="{2C960785-7D09-424D-8A39-A52423795BA4}" type="sibTrans" cxnId="{1D9641F1-4F52-4657-BFD3-08263B700058}">
      <dgm:prSet/>
      <dgm:spPr/>
      <dgm:t>
        <a:bodyPr/>
        <a:lstStyle/>
        <a:p>
          <a:endParaRPr lang="en-US"/>
        </a:p>
      </dgm:t>
    </dgm:pt>
    <dgm:pt modelId="{50E1AF8D-CA67-4088-B54E-CBD7A81242F6}">
      <dgm:prSet/>
      <dgm:spPr/>
      <dgm:t>
        <a:bodyPr/>
        <a:lstStyle/>
        <a:p>
          <a:r>
            <a:rPr lang="en-US"/>
            <a:t>Region 6E, 6W, &amp; 8</a:t>
          </a:r>
        </a:p>
      </dgm:t>
    </dgm:pt>
    <dgm:pt modelId="{A44BF6A8-3078-487A-A315-73EBC677614B}" type="parTrans" cxnId="{E49EDB73-0F6D-4DAA-9B1A-F77835EF7F19}">
      <dgm:prSet/>
      <dgm:spPr/>
      <dgm:t>
        <a:bodyPr/>
        <a:lstStyle/>
        <a:p>
          <a:endParaRPr lang="en-US"/>
        </a:p>
      </dgm:t>
    </dgm:pt>
    <dgm:pt modelId="{EAFC0855-B0B8-4528-93DB-95489B3CDE7A}" type="sibTrans" cxnId="{E49EDB73-0F6D-4DAA-9B1A-F77835EF7F19}">
      <dgm:prSet/>
      <dgm:spPr/>
      <dgm:t>
        <a:bodyPr/>
        <a:lstStyle/>
        <a:p>
          <a:endParaRPr lang="en-US"/>
        </a:p>
      </dgm:t>
    </dgm:pt>
    <dgm:pt modelId="{238BA1E6-0AC5-4AA1-B223-E66B10340133}">
      <dgm:prSet/>
      <dgm:spPr/>
      <dgm:t>
        <a:bodyPr/>
        <a:lstStyle/>
        <a:p>
          <a:r>
            <a:rPr lang="en-US"/>
            <a:t>Region 5, 7E, &amp; 7W</a:t>
          </a:r>
        </a:p>
      </dgm:t>
    </dgm:pt>
    <dgm:pt modelId="{CC442949-F888-4E4F-9C70-FD81416841A8}" type="parTrans" cxnId="{31C55FB4-B9AA-444E-9119-B49E0A62493C}">
      <dgm:prSet/>
      <dgm:spPr/>
      <dgm:t>
        <a:bodyPr/>
        <a:lstStyle/>
        <a:p>
          <a:endParaRPr lang="en-US"/>
        </a:p>
      </dgm:t>
    </dgm:pt>
    <dgm:pt modelId="{A6C54B04-90CF-44B2-8B9E-381C51F9C502}" type="sibTrans" cxnId="{31C55FB4-B9AA-444E-9119-B49E0A62493C}">
      <dgm:prSet/>
      <dgm:spPr/>
      <dgm:t>
        <a:bodyPr/>
        <a:lstStyle/>
        <a:p>
          <a:endParaRPr lang="en-US"/>
        </a:p>
      </dgm:t>
    </dgm:pt>
    <dgm:pt modelId="{585F19A9-2A7B-4FD8-B972-6E9F041CFE7E}" type="pres">
      <dgm:prSet presAssocID="{D54CC93E-75EB-47E8-A73B-1794D37B00EB}" presName="Name0" presStyleCnt="0">
        <dgm:presLayoutVars>
          <dgm:dir/>
          <dgm:animLvl val="lvl"/>
          <dgm:resizeHandles val="exact"/>
        </dgm:presLayoutVars>
      </dgm:prSet>
      <dgm:spPr/>
    </dgm:pt>
    <dgm:pt modelId="{CD03BDB7-F5D1-45FA-9356-C1879BB7A668}" type="pres">
      <dgm:prSet presAssocID="{EEA07B47-19DE-499E-B7BC-707B2DC433EF}" presName="linNode" presStyleCnt="0"/>
      <dgm:spPr/>
    </dgm:pt>
    <dgm:pt modelId="{1A14A975-C8F7-435E-A6B0-3B554148999D}" type="pres">
      <dgm:prSet presAssocID="{EEA07B47-19DE-499E-B7BC-707B2DC433EF}" presName="parentText" presStyleLbl="node1" presStyleIdx="0" presStyleCnt="3">
        <dgm:presLayoutVars>
          <dgm:chMax val="1"/>
          <dgm:bulletEnabled val="1"/>
        </dgm:presLayoutVars>
      </dgm:prSet>
      <dgm:spPr/>
    </dgm:pt>
    <dgm:pt modelId="{4D6BA984-8D60-4E21-BCF5-ADC513EE6ED3}" type="pres">
      <dgm:prSet presAssocID="{EEA07B47-19DE-499E-B7BC-707B2DC433EF}" presName="descendantText" presStyleLbl="alignAccFollowNode1" presStyleIdx="0" presStyleCnt="3">
        <dgm:presLayoutVars>
          <dgm:bulletEnabled val="1"/>
        </dgm:presLayoutVars>
      </dgm:prSet>
      <dgm:spPr/>
    </dgm:pt>
    <dgm:pt modelId="{4FD2D0FF-F976-4E88-ACDB-10F8FBD070E4}" type="pres">
      <dgm:prSet presAssocID="{5A4BE92A-23EF-43A9-AB54-06EC1CCB32A7}" presName="sp" presStyleCnt="0"/>
      <dgm:spPr/>
    </dgm:pt>
    <dgm:pt modelId="{374AD0E3-BB89-4F4D-8511-BA1D13CAFBEC}" type="pres">
      <dgm:prSet presAssocID="{6B18338E-485E-4482-A5BB-6A80CF36931D}" presName="linNode" presStyleCnt="0"/>
      <dgm:spPr/>
    </dgm:pt>
    <dgm:pt modelId="{D0D58CDA-E5F0-4DA7-9569-20CE24D2DD3D}" type="pres">
      <dgm:prSet presAssocID="{6B18338E-485E-4482-A5BB-6A80CF36931D}" presName="parentText" presStyleLbl="node1" presStyleIdx="1" presStyleCnt="3">
        <dgm:presLayoutVars>
          <dgm:chMax val="1"/>
          <dgm:bulletEnabled val="1"/>
        </dgm:presLayoutVars>
      </dgm:prSet>
      <dgm:spPr/>
    </dgm:pt>
    <dgm:pt modelId="{CF85D12A-886B-4A9F-9C56-91724BA3BBC0}" type="pres">
      <dgm:prSet presAssocID="{6B18338E-485E-4482-A5BB-6A80CF36931D}" presName="descendantText" presStyleLbl="alignAccFollowNode1" presStyleIdx="1" presStyleCnt="3">
        <dgm:presLayoutVars>
          <dgm:bulletEnabled val="1"/>
        </dgm:presLayoutVars>
      </dgm:prSet>
      <dgm:spPr/>
    </dgm:pt>
    <dgm:pt modelId="{070D92BF-BBD4-4DE2-BB13-C7C504435D21}" type="pres">
      <dgm:prSet presAssocID="{9FB03759-8826-4807-B591-FA9663AFD495}" presName="sp" presStyleCnt="0"/>
      <dgm:spPr/>
    </dgm:pt>
    <dgm:pt modelId="{04639598-F0B7-4BCC-88B7-4E1B9197E47B}" type="pres">
      <dgm:prSet presAssocID="{A103380E-1E8F-4424-B8BF-DDE2AF76D003}" presName="linNode" presStyleCnt="0"/>
      <dgm:spPr/>
    </dgm:pt>
    <dgm:pt modelId="{C31EBA76-32C3-4E70-ADF8-73850D4D5F29}" type="pres">
      <dgm:prSet presAssocID="{A103380E-1E8F-4424-B8BF-DDE2AF76D003}" presName="parentText" presStyleLbl="node1" presStyleIdx="2" presStyleCnt="3">
        <dgm:presLayoutVars>
          <dgm:chMax val="1"/>
          <dgm:bulletEnabled val="1"/>
        </dgm:presLayoutVars>
      </dgm:prSet>
      <dgm:spPr/>
    </dgm:pt>
    <dgm:pt modelId="{0BC880F0-E04E-495E-ADD9-08ACDE2D5A1C}" type="pres">
      <dgm:prSet presAssocID="{A103380E-1E8F-4424-B8BF-DDE2AF76D003}" presName="descendantText" presStyleLbl="alignAccFollowNode1" presStyleIdx="2" presStyleCnt="3">
        <dgm:presLayoutVars>
          <dgm:bulletEnabled val="1"/>
        </dgm:presLayoutVars>
      </dgm:prSet>
      <dgm:spPr/>
    </dgm:pt>
  </dgm:ptLst>
  <dgm:cxnLst>
    <dgm:cxn modelId="{16FCF11A-B025-470E-A87E-C127B06A2D7F}" type="presOf" srcId="{50E1AF8D-CA67-4088-B54E-CBD7A81242F6}" destId="{CF85D12A-886B-4A9F-9C56-91724BA3BBC0}" srcOrd="0" destOrd="1" presId="urn:microsoft.com/office/officeart/2005/8/layout/vList5"/>
    <dgm:cxn modelId="{70AAEB1B-7316-462D-A29D-0173DBA37F61}" srcId="{EEA07B47-19DE-499E-B7BC-707B2DC433EF}" destId="{CFA5FF2F-3424-4F9F-9B2B-170FF3678BB0}" srcOrd="0" destOrd="0" parTransId="{F39ECB7F-1D23-43EF-BF88-1FF2DF625D73}" sibTransId="{027D3181-7306-4C8F-B3E2-52570DDA4759}"/>
    <dgm:cxn modelId="{E1E7D61C-4A09-4283-8AF3-FF6CE6B67C22}" type="presOf" srcId="{BD6D3252-217D-4A72-B66A-323A524631A9}" destId="{CF85D12A-886B-4A9F-9C56-91724BA3BBC0}" srcOrd="0" destOrd="0" presId="urn:microsoft.com/office/officeart/2005/8/layout/vList5"/>
    <dgm:cxn modelId="{DBD2464F-7064-48FE-BE39-757C2570D4C3}" srcId="{D54CC93E-75EB-47E8-A73B-1794D37B00EB}" destId="{A103380E-1E8F-4424-B8BF-DDE2AF76D003}" srcOrd="2" destOrd="0" parTransId="{7AF5AD8E-2F64-4137-9BD0-BA1016D4774C}" sibTransId="{0631195D-307D-4439-91EA-ADB8411473CE}"/>
    <dgm:cxn modelId="{E49EDB73-0F6D-4DAA-9B1A-F77835EF7F19}" srcId="{6B18338E-485E-4482-A5BB-6A80CF36931D}" destId="{50E1AF8D-CA67-4088-B54E-CBD7A81242F6}" srcOrd="1" destOrd="0" parTransId="{A44BF6A8-3078-487A-A315-73EBC677614B}" sibTransId="{EAFC0855-B0B8-4528-93DB-95489B3CDE7A}"/>
    <dgm:cxn modelId="{DECD0A59-37C3-4183-9431-7BC2BF122E4A}" type="presOf" srcId="{D54CC93E-75EB-47E8-A73B-1794D37B00EB}" destId="{585F19A9-2A7B-4FD8-B972-6E9F041CFE7E}" srcOrd="0" destOrd="0" presId="urn:microsoft.com/office/officeart/2005/8/layout/vList5"/>
    <dgm:cxn modelId="{7591A27E-9D23-454B-9DA9-1E8630F7E9A3}" type="presOf" srcId="{C69669CB-D90C-42A5-9A60-56618B911955}" destId="{0BC880F0-E04E-495E-ADD9-08ACDE2D5A1C}" srcOrd="0" destOrd="0" presId="urn:microsoft.com/office/officeart/2005/8/layout/vList5"/>
    <dgm:cxn modelId="{62991481-09E9-476C-BEE4-5434A0B7974C}" type="presOf" srcId="{238BA1E6-0AC5-4AA1-B223-E66B10340133}" destId="{0BC880F0-E04E-495E-ADD9-08ACDE2D5A1C}" srcOrd="0" destOrd="1" presId="urn:microsoft.com/office/officeart/2005/8/layout/vList5"/>
    <dgm:cxn modelId="{9937448C-DAF3-4144-9176-1D2C7DB13B38}" srcId="{D54CC93E-75EB-47E8-A73B-1794D37B00EB}" destId="{6B18338E-485E-4482-A5BB-6A80CF36931D}" srcOrd="1" destOrd="0" parTransId="{5FE06347-0DC5-42ED-A72C-21379564CE8F}" sibTransId="{9FB03759-8826-4807-B591-FA9663AFD495}"/>
    <dgm:cxn modelId="{BCBDC1B0-AB11-4668-9565-FE014C4B6DDA}" srcId="{6B18338E-485E-4482-A5BB-6A80CF36931D}" destId="{BD6D3252-217D-4A72-B66A-323A524631A9}" srcOrd="0" destOrd="0" parTransId="{FA0C7E89-B2D0-40E5-A5BB-11BACD01E201}" sibTransId="{6EA54424-F563-48C8-914E-20051682B041}"/>
    <dgm:cxn modelId="{31C55FB4-B9AA-444E-9119-B49E0A62493C}" srcId="{A103380E-1E8F-4424-B8BF-DDE2AF76D003}" destId="{238BA1E6-0AC5-4AA1-B223-E66B10340133}" srcOrd="1" destOrd="0" parTransId="{CC442949-F888-4E4F-9C70-FD81416841A8}" sibTransId="{A6C54B04-90CF-44B2-8B9E-381C51F9C502}"/>
    <dgm:cxn modelId="{E31E79C8-2626-49D3-864B-C928312C2DF1}" type="presOf" srcId="{A103380E-1E8F-4424-B8BF-DDE2AF76D003}" destId="{C31EBA76-32C3-4E70-ADF8-73850D4D5F29}" srcOrd="0" destOrd="0" presId="urn:microsoft.com/office/officeart/2005/8/layout/vList5"/>
    <dgm:cxn modelId="{A6BA98C8-839C-49FA-B85C-76DAE9D414AC}" type="presOf" srcId="{EEA07B47-19DE-499E-B7BC-707B2DC433EF}" destId="{1A14A975-C8F7-435E-A6B0-3B554148999D}" srcOrd="0" destOrd="0" presId="urn:microsoft.com/office/officeart/2005/8/layout/vList5"/>
    <dgm:cxn modelId="{CD3358E8-5E8D-4651-B514-107B815BA5F0}" type="presOf" srcId="{1DB35A56-1EE3-46A2-801E-EAF624A0B219}" destId="{4D6BA984-8D60-4E21-BCF5-ADC513EE6ED3}" srcOrd="0" destOrd="1" presId="urn:microsoft.com/office/officeart/2005/8/layout/vList5"/>
    <dgm:cxn modelId="{F321C8ED-F8D8-4A67-9AA9-F129538C1192}" srcId="{A103380E-1E8F-4424-B8BF-DDE2AF76D003}" destId="{C69669CB-D90C-42A5-9A60-56618B911955}" srcOrd="0" destOrd="0" parTransId="{EA199190-6F76-4D3C-8B11-984582047EB6}" sibTransId="{2B179FAC-4129-4D62-A39A-674F1B3463B0}"/>
    <dgm:cxn modelId="{D73E34EE-D498-45D0-B711-53ED82CA99AB}" type="presOf" srcId="{CFA5FF2F-3424-4F9F-9B2B-170FF3678BB0}" destId="{4D6BA984-8D60-4E21-BCF5-ADC513EE6ED3}" srcOrd="0" destOrd="0" presId="urn:microsoft.com/office/officeart/2005/8/layout/vList5"/>
    <dgm:cxn modelId="{97E90AF0-943C-4753-B37C-98BFEADB90C2}" srcId="{D54CC93E-75EB-47E8-A73B-1794D37B00EB}" destId="{EEA07B47-19DE-499E-B7BC-707B2DC433EF}" srcOrd="0" destOrd="0" parTransId="{361C079E-06B5-4F18-8294-52260F36D5AE}" sibTransId="{5A4BE92A-23EF-43A9-AB54-06EC1CCB32A7}"/>
    <dgm:cxn modelId="{1D9641F1-4F52-4657-BFD3-08263B700058}" srcId="{EEA07B47-19DE-499E-B7BC-707B2DC433EF}" destId="{1DB35A56-1EE3-46A2-801E-EAF624A0B219}" srcOrd="1" destOrd="0" parTransId="{FAAA40DE-0A73-463C-89B8-190D77AFF971}" sibTransId="{2C960785-7D09-424D-8A39-A52423795BA4}"/>
    <dgm:cxn modelId="{89111AF6-3CFE-40DE-9480-633919A1906F}" type="presOf" srcId="{6B18338E-485E-4482-A5BB-6A80CF36931D}" destId="{D0D58CDA-E5F0-4DA7-9569-20CE24D2DD3D}" srcOrd="0" destOrd="0" presId="urn:microsoft.com/office/officeart/2005/8/layout/vList5"/>
    <dgm:cxn modelId="{C051A5EF-0750-4BC2-B905-3853FC226366}" type="presParOf" srcId="{585F19A9-2A7B-4FD8-B972-6E9F041CFE7E}" destId="{CD03BDB7-F5D1-45FA-9356-C1879BB7A668}" srcOrd="0" destOrd="0" presId="urn:microsoft.com/office/officeart/2005/8/layout/vList5"/>
    <dgm:cxn modelId="{0AA9694C-4955-4661-BF9A-E038AF3F82C9}" type="presParOf" srcId="{CD03BDB7-F5D1-45FA-9356-C1879BB7A668}" destId="{1A14A975-C8F7-435E-A6B0-3B554148999D}" srcOrd="0" destOrd="0" presId="urn:microsoft.com/office/officeart/2005/8/layout/vList5"/>
    <dgm:cxn modelId="{F3E09621-CCE9-4F0B-BE6F-15BBEC58A9B8}" type="presParOf" srcId="{CD03BDB7-F5D1-45FA-9356-C1879BB7A668}" destId="{4D6BA984-8D60-4E21-BCF5-ADC513EE6ED3}" srcOrd="1" destOrd="0" presId="urn:microsoft.com/office/officeart/2005/8/layout/vList5"/>
    <dgm:cxn modelId="{E781FE57-87DA-4230-BEB7-488B2FBA7721}" type="presParOf" srcId="{585F19A9-2A7B-4FD8-B972-6E9F041CFE7E}" destId="{4FD2D0FF-F976-4E88-ACDB-10F8FBD070E4}" srcOrd="1" destOrd="0" presId="urn:microsoft.com/office/officeart/2005/8/layout/vList5"/>
    <dgm:cxn modelId="{032D0283-AFEA-4562-84F4-96E8C6C4D0BD}" type="presParOf" srcId="{585F19A9-2A7B-4FD8-B972-6E9F041CFE7E}" destId="{374AD0E3-BB89-4F4D-8511-BA1D13CAFBEC}" srcOrd="2" destOrd="0" presId="urn:microsoft.com/office/officeart/2005/8/layout/vList5"/>
    <dgm:cxn modelId="{2BC4C32A-50CD-4277-9A21-58784475CA77}" type="presParOf" srcId="{374AD0E3-BB89-4F4D-8511-BA1D13CAFBEC}" destId="{D0D58CDA-E5F0-4DA7-9569-20CE24D2DD3D}" srcOrd="0" destOrd="0" presId="urn:microsoft.com/office/officeart/2005/8/layout/vList5"/>
    <dgm:cxn modelId="{3E545253-21A3-4013-B437-CAA147FE8ADA}" type="presParOf" srcId="{374AD0E3-BB89-4F4D-8511-BA1D13CAFBEC}" destId="{CF85D12A-886B-4A9F-9C56-91724BA3BBC0}" srcOrd="1" destOrd="0" presId="urn:microsoft.com/office/officeart/2005/8/layout/vList5"/>
    <dgm:cxn modelId="{24DAE886-B14A-410C-A4FD-ACF2218EE14B}" type="presParOf" srcId="{585F19A9-2A7B-4FD8-B972-6E9F041CFE7E}" destId="{070D92BF-BBD4-4DE2-BB13-C7C504435D21}" srcOrd="3" destOrd="0" presId="urn:microsoft.com/office/officeart/2005/8/layout/vList5"/>
    <dgm:cxn modelId="{90C5D3D3-437F-417D-9E27-D0FB0C1D65FD}" type="presParOf" srcId="{585F19A9-2A7B-4FD8-B972-6E9F041CFE7E}" destId="{04639598-F0B7-4BCC-88B7-4E1B9197E47B}" srcOrd="4" destOrd="0" presId="urn:microsoft.com/office/officeart/2005/8/layout/vList5"/>
    <dgm:cxn modelId="{48DD74BA-BBEB-4007-A49A-1F3354AB3CDB}" type="presParOf" srcId="{04639598-F0B7-4BCC-88B7-4E1B9197E47B}" destId="{C31EBA76-32C3-4E70-ADF8-73850D4D5F29}" srcOrd="0" destOrd="0" presId="urn:microsoft.com/office/officeart/2005/8/layout/vList5"/>
    <dgm:cxn modelId="{ED9EDBB1-040F-42F3-B577-462D1C4342D9}" type="presParOf" srcId="{04639598-F0B7-4BCC-88B7-4E1B9197E47B}" destId="{0BC880F0-E04E-495E-ADD9-08ACDE2D5A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4CC93E-75EB-47E8-A73B-1794D37B00E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EA07B47-19DE-499E-B7BC-707B2DC433EF}">
      <dgm:prSet phldrT="[Text]" custT="1"/>
      <dgm:spPr/>
      <dgm:t>
        <a:bodyPr/>
        <a:lstStyle/>
        <a:p>
          <a:r>
            <a:rPr lang="en-US" sz="1800"/>
            <a:t>-47,732</a:t>
          </a:r>
        </a:p>
      </dgm:t>
    </dgm:pt>
    <dgm:pt modelId="{361C079E-06B5-4F18-8294-52260F36D5AE}" type="parTrans" cxnId="{97E90AF0-943C-4753-B37C-98BFEADB90C2}">
      <dgm:prSet/>
      <dgm:spPr/>
      <dgm:t>
        <a:bodyPr/>
        <a:lstStyle/>
        <a:p>
          <a:endParaRPr lang="en-US"/>
        </a:p>
      </dgm:t>
    </dgm:pt>
    <dgm:pt modelId="{5A4BE92A-23EF-43A9-AB54-06EC1CCB32A7}" type="sibTrans" cxnId="{97E90AF0-943C-4753-B37C-98BFEADB90C2}">
      <dgm:prSet/>
      <dgm:spPr/>
      <dgm:t>
        <a:bodyPr/>
        <a:lstStyle/>
        <a:p>
          <a:endParaRPr lang="en-US"/>
        </a:p>
      </dgm:t>
    </dgm:pt>
    <dgm:pt modelId="{CFA5FF2F-3424-4F9F-9B2B-170FF3678BB0}">
      <dgm:prSet phldrT="[Text]" custT="1"/>
      <dgm:spPr/>
      <dgm:t>
        <a:bodyPr/>
        <a:lstStyle/>
        <a:p>
          <a:r>
            <a:rPr lang="en-US" sz="1600"/>
            <a:t>Metro</a:t>
          </a:r>
        </a:p>
      </dgm:t>
    </dgm:pt>
    <dgm:pt modelId="{F39ECB7F-1D23-43EF-BF88-1FF2DF625D73}" type="parTrans" cxnId="{70AAEB1B-7316-462D-A29D-0173DBA37F61}">
      <dgm:prSet/>
      <dgm:spPr/>
      <dgm:t>
        <a:bodyPr/>
        <a:lstStyle/>
        <a:p>
          <a:endParaRPr lang="en-US"/>
        </a:p>
      </dgm:t>
    </dgm:pt>
    <dgm:pt modelId="{027D3181-7306-4C8F-B3E2-52570DDA4759}" type="sibTrans" cxnId="{70AAEB1B-7316-462D-A29D-0173DBA37F61}">
      <dgm:prSet/>
      <dgm:spPr/>
      <dgm:t>
        <a:bodyPr/>
        <a:lstStyle/>
        <a:p>
          <a:endParaRPr lang="en-US"/>
        </a:p>
      </dgm:t>
    </dgm:pt>
    <dgm:pt modelId="{6B18338E-485E-4482-A5BB-6A80CF36931D}">
      <dgm:prSet phldrT="[Text]" custT="1"/>
      <dgm:spPr/>
      <dgm:t>
        <a:bodyPr/>
        <a:lstStyle/>
        <a:p>
          <a:r>
            <a:rPr lang="en-US" sz="1800"/>
            <a:t>-41,796</a:t>
          </a:r>
        </a:p>
      </dgm:t>
    </dgm:pt>
    <dgm:pt modelId="{5FE06347-0DC5-42ED-A72C-21379564CE8F}" type="parTrans" cxnId="{9937448C-DAF3-4144-9176-1D2C7DB13B38}">
      <dgm:prSet/>
      <dgm:spPr/>
      <dgm:t>
        <a:bodyPr/>
        <a:lstStyle/>
        <a:p>
          <a:endParaRPr lang="en-US"/>
        </a:p>
      </dgm:t>
    </dgm:pt>
    <dgm:pt modelId="{9FB03759-8826-4807-B591-FA9663AFD495}" type="sibTrans" cxnId="{9937448C-DAF3-4144-9176-1D2C7DB13B38}">
      <dgm:prSet/>
      <dgm:spPr/>
      <dgm:t>
        <a:bodyPr/>
        <a:lstStyle/>
        <a:p>
          <a:endParaRPr lang="en-US"/>
        </a:p>
      </dgm:t>
    </dgm:pt>
    <dgm:pt modelId="{BD6D3252-217D-4A72-B66A-323A524631A9}">
      <dgm:prSet phldrT="[Text]" custT="1"/>
      <dgm:spPr/>
      <dgm:t>
        <a:bodyPr/>
        <a:lstStyle/>
        <a:p>
          <a:r>
            <a:rPr lang="en-US" sz="1600"/>
            <a:t>Greater MN</a:t>
          </a:r>
        </a:p>
      </dgm:t>
    </dgm:pt>
    <dgm:pt modelId="{FA0C7E89-B2D0-40E5-A5BB-11BACD01E201}" type="parTrans" cxnId="{BCBDC1B0-AB11-4668-9565-FE014C4B6DDA}">
      <dgm:prSet/>
      <dgm:spPr/>
      <dgm:t>
        <a:bodyPr/>
        <a:lstStyle/>
        <a:p>
          <a:endParaRPr lang="en-US"/>
        </a:p>
      </dgm:t>
    </dgm:pt>
    <dgm:pt modelId="{6EA54424-F563-48C8-914E-20051682B041}" type="sibTrans" cxnId="{BCBDC1B0-AB11-4668-9565-FE014C4B6DDA}">
      <dgm:prSet/>
      <dgm:spPr/>
      <dgm:t>
        <a:bodyPr/>
        <a:lstStyle/>
        <a:p>
          <a:endParaRPr lang="en-US"/>
        </a:p>
      </dgm:t>
    </dgm:pt>
    <dgm:pt modelId="{A103380E-1E8F-4424-B8BF-DDE2AF76D003}">
      <dgm:prSet phldrT="[Text]" custT="1"/>
      <dgm:spPr/>
      <dgm:t>
        <a:bodyPr/>
        <a:lstStyle/>
        <a:p>
          <a:r>
            <a:rPr lang="en-US" sz="1800"/>
            <a:t>-89,528</a:t>
          </a:r>
        </a:p>
      </dgm:t>
    </dgm:pt>
    <dgm:pt modelId="{7AF5AD8E-2F64-4137-9BD0-BA1016D4774C}" type="parTrans" cxnId="{DBD2464F-7064-48FE-BE39-757C2570D4C3}">
      <dgm:prSet/>
      <dgm:spPr/>
      <dgm:t>
        <a:bodyPr/>
        <a:lstStyle/>
        <a:p>
          <a:endParaRPr lang="en-US"/>
        </a:p>
      </dgm:t>
    </dgm:pt>
    <dgm:pt modelId="{0631195D-307D-4439-91EA-ADB8411473CE}" type="sibTrans" cxnId="{DBD2464F-7064-48FE-BE39-757C2570D4C3}">
      <dgm:prSet/>
      <dgm:spPr/>
      <dgm:t>
        <a:bodyPr/>
        <a:lstStyle/>
        <a:p>
          <a:endParaRPr lang="en-US"/>
        </a:p>
      </dgm:t>
    </dgm:pt>
    <dgm:pt modelId="{C69669CB-D90C-42A5-9A60-56618B911955}">
      <dgm:prSet phldrT="[Text]" custT="1"/>
      <dgm:spPr/>
      <dgm:t>
        <a:bodyPr/>
        <a:lstStyle/>
        <a:p>
          <a:r>
            <a:rPr lang="en-US" sz="1600"/>
            <a:t>Entire MN</a:t>
          </a:r>
        </a:p>
      </dgm:t>
    </dgm:pt>
    <dgm:pt modelId="{EA199190-6F76-4D3C-8B11-984582047EB6}" type="parTrans" cxnId="{F321C8ED-F8D8-4A67-9AA9-F129538C1192}">
      <dgm:prSet/>
      <dgm:spPr/>
      <dgm:t>
        <a:bodyPr/>
        <a:lstStyle/>
        <a:p>
          <a:endParaRPr lang="en-US"/>
        </a:p>
      </dgm:t>
    </dgm:pt>
    <dgm:pt modelId="{2B179FAC-4129-4D62-A39A-674F1B3463B0}" type="sibTrans" cxnId="{F321C8ED-F8D8-4A67-9AA9-F129538C1192}">
      <dgm:prSet/>
      <dgm:spPr/>
      <dgm:t>
        <a:bodyPr/>
        <a:lstStyle/>
        <a:p>
          <a:endParaRPr lang="en-US"/>
        </a:p>
      </dgm:t>
    </dgm:pt>
    <dgm:pt modelId="{2487A057-B22B-4FD5-8EA6-7F285CBA38FC}">
      <dgm:prSet custT="1"/>
      <dgm:spPr/>
      <dgm:t>
        <a:bodyPr/>
        <a:lstStyle/>
        <a:p>
          <a:r>
            <a:rPr lang="en-US" sz="1600"/>
            <a:t>Region 11</a:t>
          </a:r>
        </a:p>
      </dgm:t>
    </dgm:pt>
    <dgm:pt modelId="{24506477-EE79-41BB-BD92-0B33F7D48448}" type="parTrans" cxnId="{B471E7AF-3C72-4CE0-9A52-81AF9BFFEAF6}">
      <dgm:prSet/>
      <dgm:spPr/>
      <dgm:t>
        <a:bodyPr/>
        <a:lstStyle/>
        <a:p>
          <a:endParaRPr lang="en-US"/>
        </a:p>
      </dgm:t>
    </dgm:pt>
    <dgm:pt modelId="{6F6F40EE-BC25-4B89-ABC6-CF8897AE5623}" type="sibTrans" cxnId="{B471E7AF-3C72-4CE0-9A52-81AF9BFFEAF6}">
      <dgm:prSet/>
      <dgm:spPr/>
      <dgm:t>
        <a:bodyPr/>
        <a:lstStyle/>
        <a:p>
          <a:endParaRPr lang="en-US"/>
        </a:p>
      </dgm:t>
    </dgm:pt>
    <dgm:pt modelId="{585F19A9-2A7B-4FD8-B972-6E9F041CFE7E}" type="pres">
      <dgm:prSet presAssocID="{D54CC93E-75EB-47E8-A73B-1794D37B00EB}" presName="Name0" presStyleCnt="0">
        <dgm:presLayoutVars>
          <dgm:dir/>
          <dgm:animLvl val="lvl"/>
          <dgm:resizeHandles val="exact"/>
        </dgm:presLayoutVars>
      </dgm:prSet>
      <dgm:spPr/>
    </dgm:pt>
    <dgm:pt modelId="{CD03BDB7-F5D1-45FA-9356-C1879BB7A668}" type="pres">
      <dgm:prSet presAssocID="{EEA07B47-19DE-499E-B7BC-707B2DC433EF}" presName="linNode" presStyleCnt="0"/>
      <dgm:spPr/>
    </dgm:pt>
    <dgm:pt modelId="{1A14A975-C8F7-435E-A6B0-3B554148999D}" type="pres">
      <dgm:prSet presAssocID="{EEA07B47-19DE-499E-B7BC-707B2DC433EF}" presName="parentText" presStyleLbl="node1" presStyleIdx="0" presStyleCnt="3">
        <dgm:presLayoutVars>
          <dgm:chMax val="1"/>
          <dgm:bulletEnabled val="1"/>
        </dgm:presLayoutVars>
      </dgm:prSet>
      <dgm:spPr/>
    </dgm:pt>
    <dgm:pt modelId="{4D6BA984-8D60-4E21-BCF5-ADC513EE6ED3}" type="pres">
      <dgm:prSet presAssocID="{EEA07B47-19DE-499E-B7BC-707B2DC433EF}" presName="descendantText" presStyleLbl="alignAccFollowNode1" presStyleIdx="0" presStyleCnt="3">
        <dgm:presLayoutVars>
          <dgm:bulletEnabled val="1"/>
        </dgm:presLayoutVars>
      </dgm:prSet>
      <dgm:spPr/>
    </dgm:pt>
    <dgm:pt modelId="{4FD2D0FF-F976-4E88-ACDB-10F8FBD070E4}" type="pres">
      <dgm:prSet presAssocID="{5A4BE92A-23EF-43A9-AB54-06EC1CCB32A7}" presName="sp" presStyleCnt="0"/>
      <dgm:spPr/>
    </dgm:pt>
    <dgm:pt modelId="{374AD0E3-BB89-4F4D-8511-BA1D13CAFBEC}" type="pres">
      <dgm:prSet presAssocID="{6B18338E-485E-4482-A5BB-6A80CF36931D}" presName="linNode" presStyleCnt="0"/>
      <dgm:spPr/>
    </dgm:pt>
    <dgm:pt modelId="{D0D58CDA-E5F0-4DA7-9569-20CE24D2DD3D}" type="pres">
      <dgm:prSet presAssocID="{6B18338E-485E-4482-A5BB-6A80CF36931D}" presName="parentText" presStyleLbl="node1" presStyleIdx="1" presStyleCnt="3">
        <dgm:presLayoutVars>
          <dgm:chMax val="1"/>
          <dgm:bulletEnabled val="1"/>
        </dgm:presLayoutVars>
      </dgm:prSet>
      <dgm:spPr/>
    </dgm:pt>
    <dgm:pt modelId="{CF85D12A-886B-4A9F-9C56-91724BA3BBC0}" type="pres">
      <dgm:prSet presAssocID="{6B18338E-485E-4482-A5BB-6A80CF36931D}" presName="descendantText" presStyleLbl="alignAccFollowNode1" presStyleIdx="1" presStyleCnt="3">
        <dgm:presLayoutVars>
          <dgm:bulletEnabled val="1"/>
        </dgm:presLayoutVars>
      </dgm:prSet>
      <dgm:spPr/>
    </dgm:pt>
    <dgm:pt modelId="{070D92BF-BBD4-4DE2-BB13-C7C504435D21}" type="pres">
      <dgm:prSet presAssocID="{9FB03759-8826-4807-B591-FA9663AFD495}" presName="sp" presStyleCnt="0"/>
      <dgm:spPr/>
    </dgm:pt>
    <dgm:pt modelId="{04639598-F0B7-4BCC-88B7-4E1B9197E47B}" type="pres">
      <dgm:prSet presAssocID="{A103380E-1E8F-4424-B8BF-DDE2AF76D003}" presName="linNode" presStyleCnt="0"/>
      <dgm:spPr/>
    </dgm:pt>
    <dgm:pt modelId="{C31EBA76-32C3-4E70-ADF8-73850D4D5F29}" type="pres">
      <dgm:prSet presAssocID="{A103380E-1E8F-4424-B8BF-DDE2AF76D003}" presName="parentText" presStyleLbl="node1" presStyleIdx="2" presStyleCnt="3">
        <dgm:presLayoutVars>
          <dgm:chMax val="1"/>
          <dgm:bulletEnabled val="1"/>
        </dgm:presLayoutVars>
      </dgm:prSet>
      <dgm:spPr/>
    </dgm:pt>
    <dgm:pt modelId="{0BC880F0-E04E-495E-ADD9-08ACDE2D5A1C}" type="pres">
      <dgm:prSet presAssocID="{A103380E-1E8F-4424-B8BF-DDE2AF76D003}" presName="descendantText" presStyleLbl="alignAccFollowNode1" presStyleIdx="2" presStyleCnt="3">
        <dgm:presLayoutVars>
          <dgm:bulletEnabled val="1"/>
        </dgm:presLayoutVars>
      </dgm:prSet>
      <dgm:spPr/>
    </dgm:pt>
  </dgm:ptLst>
  <dgm:cxnLst>
    <dgm:cxn modelId="{70AAEB1B-7316-462D-A29D-0173DBA37F61}" srcId="{EEA07B47-19DE-499E-B7BC-707B2DC433EF}" destId="{CFA5FF2F-3424-4F9F-9B2B-170FF3678BB0}" srcOrd="0" destOrd="0" parTransId="{F39ECB7F-1D23-43EF-BF88-1FF2DF625D73}" sibTransId="{027D3181-7306-4C8F-B3E2-52570DDA4759}"/>
    <dgm:cxn modelId="{E1E7D61C-4A09-4283-8AF3-FF6CE6B67C22}" type="presOf" srcId="{BD6D3252-217D-4A72-B66A-323A524631A9}" destId="{CF85D12A-886B-4A9F-9C56-91724BA3BBC0}" srcOrd="0" destOrd="0" presId="urn:microsoft.com/office/officeart/2005/8/layout/vList5"/>
    <dgm:cxn modelId="{16E3F341-78C3-47F2-85CD-FF0477070F32}" type="presOf" srcId="{2487A057-B22B-4FD5-8EA6-7F285CBA38FC}" destId="{4D6BA984-8D60-4E21-BCF5-ADC513EE6ED3}" srcOrd="0" destOrd="1" presId="urn:microsoft.com/office/officeart/2005/8/layout/vList5"/>
    <dgm:cxn modelId="{DBD2464F-7064-48FE-BE39-757C2570D4C3}" srcId="{D54CC93E-75EB-47E8-A73B-1794D37B00EB}" destId="{A103380E-1E8F-4424-B8BF-DDE2AF76D003}" srcOrd="2" destOrd="0" parTransId="{7AF5AD8E-2F64-4137-9BD0-BA1016D4774C}" sibTransId="{0631195D-307D-4439-91EA-ADB8411473CE}"/>
    <dgm:cxn modelId="{DECD0A59-37C3-4183-9431-7BC2BF122E4A}" type="presOf" srcId="{D54CC93E-75EB-47E8-A73B-1794D37B00EB}" destId="{585F19A9-2A7B-4FD8-B972-6E9F041CFE7E}" srcOrd="0" destOrd="0" presId="urn:microsoft.com/office/officeart/2005/8/layout/vList5"/>
    <dgm:cxn modelId="{7591A27E-9D23-454B-9DA9-1E8630F7E9A3}" type="presOf" srcId="{C69669CB-D90C-42A5-9A60-56618B911955}" destId="{0BC880F0-E04E-495E-ADD9-08ACDE2D5A1C}" srcOrd="0" destOrd="0" presId="urn:microsoft.com/office/officeart/2005/8/layout/vList5"/>
    <dgm:cxn modelId="{9937448C-DAF3-4144-9176-1D2C7DB13B38}" srcId="{D54CC93E-75EB-47E8-A73B-1794D37B00EB}" destId="{6B18338E-485E-4482-A5BB-6A80CF36931D}" srcOrd="1" destOrd="0" parTransId="{5FE06347-0DC5-42ED-A72C-21379564CE8F}" sibTransId="{9FB03759-8826-4807-B591-FA9663AFD495}"/>
    <dgm:cxn modelId="{B471E7AF-3C72-4CE0-9A52-81AF9BFFEAF6}" srcId="{EEA07B47-19DE-499E-B7BC-707B2DC433EF}" destId="{2487A057-B22B-4FD5-8EA6-7F285CBA38FC}" srcOrd="1" destOrd="0" parTransId="{24506477-EE79-41BB-BD92-0B33F7D48448}" sibTransId="{6F6F40EE-BC25-4B89-ABC6-CF8897AE5623}"/>
    <dgm:cxn modelId="{BCBDC1B0-AB11-4668-9565-FE014C4B6DDA}" srcId="{6B18338E-485E-4482-A5BB-6A80CF36931D}" destId="{BD6D3252-217D-4A72-B66A-323A524631A9}" srcOrd="0" destOrd="0" parTransId="{FA0C7E89-B2D0-40E5-A5BB-11BACD01E201}" sibTransId="{6EA54424-F563-48C8-914E-20051682B041}"/>
    <dgm:cxn modelId="{E31E79C8-2626-49D3-864B-C928312C2DF1}" type="presOf" srcId="{A103380E-1E8F-4424-B8BF-DDE2AF76D003}" destId="{C31EBA76-32C3-4E70-ADF8-73850D4D5F29}" srcOrd="0" destOrd="0" presId="urn:microsoft.com/office/officeart/2005/8/layout/vList5"/>
    <dgm:cxn modelId="{A6BA98C8-839C-49FA-B85C-76DAE9D414AC}" type="presOf" srcId="{EEA07B47-19DE-499E-B7BC-707B2DC433EF}" destId="{1A14A975-C8F7-435E-A6B0-3B554148999D}" srcOrd="0" destOrd="0" presId="urn:microsoft.com/office/officeart/2005/8/layout/vList5"/>
    <dgm:cxn modelId="{F321C8ED-F8D8-4A67-9AA9-F129538C1192}" srcId="{A103380E-1E8F-4424-B8BF-DDE2AF76D003}" destId="{C69669CB-D90C-42A5-9A60-56618B911955}" srcOrd="0" destOrd="0" parTransId="{EA199190-6F76-4D3C-8B11-984582047EB6}" sibTransId="{2B179FAC-4129-4D62-A39A-674F1B3463B0}"/>
    <dgm:cxn modelId="{D73E34EE-D498-45D0-B711-53ED82CA99AB}" type="presOf" srcId="{CFA5FF2F-3424-4F9F-9B2B-170FF3678BB0}" destId="{4D6BA984-8D60-4E21-BCF5-ADC513EE6ED3}" srcOrd="0" destOrd="0" presId="urn:microsoft.com/office/officeart/2005/8/layout/vList5"/>
    <dgm:cxn modelId="{97E90AF0-943C-4753-B37C-98BFEADB90C2}" srcId="{D54CC93E-75EB-47E8-A73B-1794D37B00EB}" destId="{EEA07B47-19DE-499E-B7BC-707B2DC433EF}" srcOrd="0" destOrd="0" parTransId="{361C079E-06B5-4F18-8294-52260F36D5AE}" sibTransId="{5A4BE92A-23EF-43A9-AB54-06EC1CCB32A7}"/>
    <dgm:cxn modelId="{89111AF6-3CFE-40DE-9480-633919A1906F}" type="presOf" srcId="{6B18338E-485E-4482-A5BB-6A80CF36931D}" destId="{D0D58CDA-E5F0-4DA7-9569-20CE24D2DD3D}" srcOrd="0" destOrd="0" presId="urn:microsoft.com/office/officeart/2005/8/layout/vList5"/>
    <dgm:cxn modelId="{C051A5EF-0750-4BC2-B905-3853FC226366}" type="presParOf" srcId="{585F19A9-2A7B-4FD8-B972-6E9F041CFE7E}" destId="{CD03BDB7-F5D1-45FA-9356-C1879BB7A668}" srcOrd="0" destOrd="0" presId="urn:microsoft.com/office/officeart/2005/8/layout/vList5"/>
    <dgm:cxn modelId="{0AA9694C-4955-4661-BF9A-E038AF3F82C9}" type="presParOf" srcId="{CD03BDB7-F5D1-45FA-9356-C1879BB7A668}" destId="{1A14A975-C8F7-435E-A6B0-3B554148999D}" srcOrd="0" destOrd="0" presId="urn:microsoft.com/office/officeart/2005/8/layout/vList5"/>
    <dgm:cxn modelId="{F3E09621-CCE9-4F0B-BE6F-15BBEC58A9B8}" type="presParOf" srcId="{CD03BDB7-F5D1-45FA-9356-C1879BB7A668}" destId="{4D6BA984-8D60-4E21-BCF5-ADC513EE6ED3}" srcOrd="1" destOrd="0" presId="urn:microsoft.com/office/officeart/2005/8/layout/vList5"/>
    <dgm:cxn modelId="{E781FE57-87DA-4230-BEB7-488B2FBA7721}" type="presParOf" srcId="{585F19A9-2A7B-4FD8-B972-6E9F041CFE7E}" destId="{4FD2D0FF-F976-4E88-ACDB-10F8FBD070E4}" srcOrd="1" destOrd="0" presId="urn:microsoft.com/office/officeart/2005/8/layout/vList5"/>
    <dgm:cxn modelId="{032D0283-AFEA-4562-84F4-96E8C6C4D0BD}" type="presParOf" srcId="{585F19A9-2A7B-4FD8-B972-6E9F041CFE7E}" destId="{374AD0E3-BB89-4F4D-8511-BA1D13CAFBEC}" srcOrd="2" destOrd="0" presId="urn:microsoft.com/office/officeart/2005/8/layout/vList5"/>
    <dgm:cxn modelId="{2BC4C32A-50CD-4277-9A21-58784475CA77}" type="presParOf" srcId="{374AD0E3-BB89-4F4D-8511-BA1D13CAFBEC}" destId="{D0D58CDA-E5F0-4DA7-9569-20CE24D2DD3D}" srcOrd="0" destOrd="0" presId="urn:microsoft.com/office/officeart/2005/8/layout/vList5"/>
    <dgm:cxn modelId="{3E545253-21A3-4013-B437-CAA147FE8ADA}" type="presParOf" srcId="{374AD0E3-BB89-4F4D-8511-BA1D13CAFBEC}" destId="{CF85D12A-886B-4A9F-9C56-91724BA3BBC0}" srcOrd="1" destOrd="0" presId="urn:microsoft.com/office/officeart/2005/8/layout/vList5"/>
    <dgm:cxn modelId="{24DAE886-B14A-410C-A4FD-ACF2218EE14B}" type="presParOf" srcId="{585F19A9-2A7B-4FD8-B972-6E9F041CFE7E}" destId="{070D92BF-BBD4-4DE2-BB13-C7C504435D21}" srcOrd="3" destOrd="0" presId="urn:microsoft.com/office/officeart/2005/8/layout/vList5"/>
    <dgm:cxn modelId="{90C5D3D3-437F-417D-9E27-D0FB0C1D65FD}" type="presParOf" srcId="{585F19A9-2A7B-4FD8-B972-6E9F041CFE7E}" destId="{04639598-F0B7-4BCC-88B7-4E1B9197E47B}" srcOrd="4" destOrd="0" presId="urn:microsoft.com/office/officeart/2005/8/layout/vList5"/>
    <dgm:cxn modelId="{48DD74BA-BBEB-4007-A49A-1F3354AB3CDB}" type="presParOf" srcId="{04639598-F0B7-4BCC-88B7-4E1B9197E47B}" destId="{C31EBA76-32C3-4E70-ADF8-73850D4D5F29}" srcOrd="0" destOrd="0" presId="urn:microsoft.com/office/officeart/2005/8/layout/vList5"/>
    <dgm:cxn modelId="{ED9EDBB1-040F-42F3-B577-462D1C4342D9}" type="presParOf" srcId="{04639598-F0B7-4BCC-88B7-4E1B9197E47B}" destId="{0BC880F0-E04E-495E-ADD9-08ACDE2D5A1C}"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4CC93E-75EB-47E8-A73B-1794D37B00E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EA07B47-19DE-499E-B7BC-707B2DC433EF}">
      <dgm:prSet phldrT="[Text]" custT="1"/>
      <dgm:spPr/>
      <dgm:t>
        <a:bodyPr/>
        <a:lstStyle/>
        <a:p>
          <a:r>
            <a:rPr lang="en-US" sz="1800"/>
            <a:t>-4,537</a:t>
          </a:r>
        </a:p>
      </dgm:t>
    </dgm:pt>
    <dgm:pt modelId="{361C079E-06B5-4F18-8294-52260F36D5AE}" type="parTrans" cxnId="{97E90AF0-943C-4753-B37C-98BFEADB90C2}">
      <dgm:prSet/>
      <dgm:spPr/>
      <dgm:t>
        <a:bodyPr/>
        <a:lstStyle/>
        <a:p>
          <a:endParaRPr lang="en-US"/>
        </a:p>
      </dgm:t>
    </dgm:pt>
    <dgm:pt modelId="{5A4BE92A-23EF-43A9-AB54-06EC1CCB32A7}" type="sibTrans" cxnId="{97E90AF0-943C-4753-B37C-98BFEADB90C2}">
      <dgm:prSet/>
      <dgm:spPr/>
      <dgm:t>
        <a:bodyPr/>
        <a:lstStyle/>
        <a:p>
          <a:endParaRPr lang="en-US"/>
        </a:p>
      </dgm:t>
    </dgm:pt>
    <dgm:pt modelId="{CFA5FF2F-3424-4F9F-9B2B-170FF3678BB0}">
      <dgm:prSet phldrT="[Text]" custT="1"/>
      <dgm:spPr/>
      <dgm:t>
        <a:bodyPr/>
        <a:lstStyle/>
        <a:p>
          <a:r>
            <a:rPr lang="en-US" sz="1600"/>
            <a:t>West Central</a:t>
          </a:r>
        </a:p>
      </dgm:t>
    </dgm:pt>
    <dgm:pt modelId="{F39ECB7F-1D23-43EF-BF88-1FF2DF625D73}" type="parTrans" cxnId="{70AAEB1B-7316-462D-A29D-0173DBA37F61}">
      <dgm:prSet/>
      <dgm:spPr/>
      <dgm:t>
        <a:bodyPr/>
        <a:lstStyle/>
        <a:p>
          <a:endParaRPr lang="en-US"/>
        </a:p>
      </dgm:t>
    </dgm:pt>
    <dgm:pt modelId="{027D3181-7306-4C8F-B3E2-52570DDA4759}" type="sibTrans" cxnId="{70AAEB1B-7316-462D-A29D-0173DBA37F61}">
      <dgm:prSet/>
      <dgm:spPr/>
      <dgm:t>
        <a:bodyPr/>
        <a:lstStyle/>
        <a:p>
          <a:endParaRPr lang="en-US"/>
        </a:p>
      </dgm:t>
    </dgm:pt>
    <dgm:pt modelId="{6B18338E-485E-4482-A5BB-6A80CF36931D}">
      <dgm:prSet phldrT="[Text]" custT="1"/>
      <dgm:spPr/>
      <dgm:t>
        <a:bodyPr/>
        <a:lstStyle/>
        <a:p>
          <a:r>
            <a:rPr lang="en-US" sz="1800"/>
            <a:t>-2,797</a:t>
          </a:r>
        </a:p>
      </dgm:t>
    </dgm:pt>
    <dgm:pt modelId="{5FE06347-0DC5-42ED-A72C-21379564CE8F}" type="parTrans" cxnId="{9937448C-DAF3-4144-9176-1D2C7DB13B38}">
      <dgm:prSet/>
      <dgm:spPr/>
      <dgm:t>
        <a:bodyPr/>
        <a:lstStyle/>
        <a:p>
          <a:endParaRPr lang="en-US"/>
        </a:p>
      </dgm:t>
    </dgm:pt>
    <dgm:pt modelId="{9FB03759-8826-4807-B591-FA9663AFD495}" type="sibTrans" cxnId="{9937448C-DAF3-4144-9176-1D2C7DB13B38}">
      <dgm:prSet/>
      <dgm:spPr/>
      <dgm:t>
        <a:bodyPr/>
        <a:lstStyle/>
        <a:p>
          <a:endParaRPr lang="en-US"/>
        </a:p>
      </dgm:t>
    </dgm:pt>
    <dgm:pt modelId="{BD6D3252-217D-4A72-B66A-323A524631A9}">
      <dgm:prSet phldrT="[Text]" custT="1"/>
      <dgm:spPr/>
      <dgm:t>
        <a:bodyPr/>
        <a:lstStyle/>
        <a:p>
          <a:r>
            <a:rPr lang="en-US" sz="1600"/>
            <a:t>Northwest</a:t>
          </a:r>
        </a:p>
      </dgm:t>
    </dgm:pt>
    <dgm:pt modelId="{FA0C7E89-B2D0-40E5-A5BB-11BACD01E201}" type="parTrans" cxnId="{BCBDC1B0-AB11-4668-9565-FE014C4B6DDA}">
      <dgm:prSet/>
      <dgm:spPr/>
      <dgm:t>
        <a:bodyPr/>
        <a:lstStyle/>
        <a:p>
          <a:endParaRPr lang="en-US"/>
        </a:p>
      </dgm:t>
    </dgm:pt>
    <dgm:pt modelId="{6EA54424-F563-48C8-914E-20051682B041}" type="sibTrans" cxnId="{BCBDC1B0-AB11-4668-9565-FE014C4B6DDA}">
      <dgm:prSet/>
      <dgm:spPr/>
      <dgm:t>
        <a:bodyPr/>
        <a:lstStyle/>
        <a:p>
          <a:endParaRPr lang="en-US"/>
        </a:p>
      </dgm:t>
    </dgm:pt>
    <dgm:pt modelId="{A103380E-1E8F-4424-B8BF-DDE2AF76D003}">
      <dgm:prSet phldrT="[Text]" custT="1"/>
      <dgm:spPr/>
      <dgm:t>
        <a:bodyPr/>
        <a:lstStyle/>
        <a:p>
          <a:r>
            <a:rPr lang="en-US" sz="1800"/>
            <a:t>-4,098</a:t>
          </a:r>
        </a:p>
      </dgm:t>
    </dgm:pt>
    <dgm:pt modelId="{7AF5AD8E-2F64-4137-9BD0-BA1016D4774C}" type="parTrans" cxnId="{DBD2464F-7064-48FE-BE39-757C2570D4C3}">
      <dgm:prSet/>
      <dgm:spPr/>
      <dgm:t>
        <a:bodyPr/>
        <a:lstStyle/>
        <a:p>
          <a:endParaRPr lang="en-US"/>
        </a:p>
      </dgm:t>
    </dgm:pt>
    <dgm:pt modelId="{0631195D-307D-4439-91EA-ADB8411473CE}" type="sibTrans" cxnId="{DBD2464F-7064-48FE-BE39-757C2570D4C3}">
      <dgm:prSet/>
      <dgm:spPr/>
      <dgm:t>
        <a:bodyPr/>
        <a:lstStyle/>
        <a:p>
          <a:endParaRPr lang="en-US"/>
        </a:p>
      </dgm:t>
    </dgm:pt>
    <dgm:pt modelId="{C69669CB-D90C-42A5-9A60-56618B911955}">
      <dgm:prSet phldrT="[Text]" custT="1"/>
      <dgm:spPr/>
      <dgm:t>
        <a:bodyPr/>
        <a:lstStyle/>
        <a:p>
          <a:r>
            <a:rPr lang="en-US" sz="1600"/>
            <a:t>Northeast</a:t>
          </a:r>
        </a:p>
      </dgm:t>
    </dgm:pt>
    <dgm:pt modelId="{EA199190-6F76-4D3C-8B11-984582047EB6}" type="parTrans" cxnId="{F321C8ED-F8D8-4A67-9AA9-F129538C1192}">
      <dgm:prSet/>
      <dgm:spPr/>
      <dgm:t>
        <a:bodyPr/>
        <a:lstStyle/>
        <a:p>
          <a:endParaRPr lang="en-US"/>
        </a:p>
      </dgm:t>
    </dgm:pt>
    <dgm:pt modelId="{2B179FAC-4129-4D62-A39A-674F1B3463B0}" type="sibTrans" cxnId="{F321C8ED-F8D8-4A67-9AA9-F129538C1192}">
      <dgm:prSet/>
      <dgm:spPr/>
      <dgm:t>
        <a:bodyPr/>
        <a:lstStyle/>
        <a:p>
          <a:endParaRPr lang="en-US"/>
        </a:p>
      </dgm:t>
    </dgm:pt>
    <dgm:pt modelId="{635213B4-7881-4187-B4D3-B1A62D4B0E32}">
      <dgm:prSet custT="1"/>
      <dgm:spPr/>
      <dgm:t>
        <a:bodyPr/>
        <a:lstStyle/>
        <a:p>
          <a:r>
            <a:rPr lang="en-US" sz="1600"/>
            <a:t>Region 4</a:t>
          </a:r>
        </a:p>
      </dgm:t>
    </dgm:pt>
    <dgm:pt modelId="{28A97B93-892D-4518-AA3A-F8B4C2C2C2BC}" type="parTrans" cxnId="{42E2C951-D93F-4E27-8722-00C57C1A44B9}">
      <dgm:prSet/>
      <dgm:spPr/>
      <dgm:t>
        <a:bodyPr/>
        <a:lstStyle/>
        <a:p>
          <a:endParaRPr lang="en-US"/>
        </a:p>
      </dgm:t>
    </dgm:pt>
    <dgm:pt modelId="{F1A08616-CAA5-4427-A8C8-EC18DA7AD15D}" type="sibTrans" cxnId="{42E2C951-D93F-4E27-8722-00C57C1A44B9}">
      <dgm:prSet/>
      <dgm:spPr/>
      <dgm:t>
        <a:bodyPr/>
        <a:lstStyle/>
        <a:p>
          <a:endParaRPr lang="en-US"/>
        </a:p>
      </dgm:t>
    </dgm:pt>
    <dgm:pt modelId="{F9BA1FF0-349F-4E71-9A03-C6E8F0F665B2}">
      <dgm:prSet custT="1"/>
      <dgm:spPr/>
      <dgm:t>
        <a:bodyPr/>
        <a:lstStyle/>
        <a:p>
          <a:r>
            <a:rPr lang="en-US" sz="1600"/>
            <a:t>Region 1 &amp; 2</a:t>
          </a:r>
        </a:p>
      </dgm:t>
    </dgm:pt>
    <dgm:pt modelId="{A965E149-CA1C-4FD7-9C46-86745CF17509}" type="parTrans" cxnId="{F2F6E746-728D-42E3-BC0A-FC9982BD2C10}">
      <dgm:prSet/>
      <dgm:spPr/>
      <dgm:t>
        <a:bodyPr/>
        <a:lstStyle/>
        <a:p>
          <a:endParaRPr lang="en-US"/>
        </a:p>
      </dgm:t>
    </dgm:pt>
    <dgm:pt modelId="{F2A1A61D-5102-4913-8451-604B46CCE274}" type="sibTrans" cxnId="{F2F6E746-728D-42E3-BC0A-FC9982BD2C10}">
      <dgm:prSet/>
      <dgm:spPr/>
      <dgm:t>
        <a:bodyPr/>
        <a:lstStyle/>
        <a:p>
          <a:endParaRPr lang="en-US"/>
        </a:p>
      </dgm:t>
    </dgm:pt>
    <dgm:pt modelId="{88375E21-4E81-4E01-B61E-D13BE4187D14}">
      <dgm:prSet custT="1"/>
      <dgm:spPr/>
      <dgm:t>
        <a:bodyPr/>
        <a:lstStyle/>
        <a:p>
          <a:r>
            <a:rPr lang="en-US" sz="1600"/>
            <a:t>Region 3</a:t>
          </a:r>
        </a:p>
      </dgm:t>
    </dgm:pt>
    <dgm:pt modelId="{FE0865E9-57D8-491C-A6DE-F5A6A602F6EC}" type="parTrans" cxnId="{255F5A47-A561-479D-BECD-5A16A885425B}">
      <dgm:prSet/>
      <dgm:spPr/>
      <dgm:t>
        <a:bodyPr/>
        <a:lstStyle/>
        <a:p>
          <a:endParaRPr lang="en-US"/>
        </a:p>
      </dgm:t>
    </dgm:pt>
    <dgm:pt modelId="{1AE2E0D7-2FB7-4287-B674-F33222075B1A}" type="sibTrans" cxnId="{255F5A47-A561-479D-BECD-5A16A885425B}">
      <dgm:prSet/>
      <dgm:spPr/>
      <dgm:t>
        <a:bodyPr/>
        <a:lstStyle/>
        <a:p>
          <a:endParaRPr lang="en-US"/>
        </a:p>
      </dgm:t>
    </dgm:pt>
    <dgm:pt modelId="{585F19A9-2A7B-4FD8-B972-6E9F041CFE7E}" type="pres">
      <dgm:prSet presAssocID="{D54CC93E-75EB-47E8-A73B-1794D37B00EB}" presName="Name0" presStyleCnt="0">
        <dgm:presLayoutVars>
          <dgm:dir/>
          <dgm:animLvl val="lvl"/>
          <dgm:resizeHandles val="exact"/>
        </dgm:presLayoutVars>
      </dgm:prSet>
      <dgm:spPr/>
    </dgm:pt>
    <dgm:pt modelId="{CD03BDB7-F5D1-45FA-9356-C1879BB7A668}" type="pres">
      <dgm:prSet presAssocID="{EEA07B47-19DE-499E-B7BC-707B2DC433EF}" presName="linNode" presStyleCnt="0"/>
      <dgm:spPr/>
    </dgm:pt>
    <dgm:pt modelId="{1A14A975-C8F7-435E-A6B0-3B554148999D}" type="pres">
      <dgm:prSet presAssocID="{EEA07B47-19DE-499E-B7BC-707B2DC433EF}" presName="parentText" presStyleLbl="node1" presStyleIdx="0" presStyleCnt="3" custScaleX="92188">
        <dgm:presLayoutVars>
          <dgm:chMax val="1"/>
          <dgm:bulletEnabled val="1"/>
        </dgm:presLayoutVars>
      </dgm:prSet>
      <dgm:spPr/>
    </dgm:pt>
    <dgm:pt modelId="{4D6BA984-8D60-4E21-BCF5-ADC513EE6ED3}" type="pres">
      <dgm:prSet presAssocID="{EEA07B47-19DE-499E-B7BC-707B2DC433EF}" presName="descendantText" presStyleLbl="alignAccFollowNode1" presStyleIdx="0" presStyleCnt="3">
        <dgm:presLayoutVars>
          <dgm:bulletEnabled val="1"/>
        </dgm:presLayoutVars>
      </dgm:prSet>
      <dgm:spPr/>
    </dgm:pt>
    <dgm:pt modelId="{4FD2D0FF-F976-4E88-ACDB-10F8FBD070E4}" type="pres">
      <dgm:prSet presAssocID="{5A4BE92A-23EF-43A9-AB54-06EC1CCB32A7}" presName="sp" presStyleCnt="0"/>
      <dgm:spPr/>
    </dgm:pt>
    <dgm:pt modelId="{374AD0E3-BB89-4F4D-8511-BA1D13CAFBEC}" type="pres">
      <dgm:prSet presAssocID="{6B18338E-485E-4482-A5BB-6A80CF36931D}" presName="linNode" presStyleCnt="0"/>
      <dgm:spPr/>
    </dgm:pt>
    <dgm:pt modelId="{D0D58CDA-E5F0-4DA7-9569-20CE24D2DD3D}" type="pres">
      <dgm:prSet presAssocID="{6B18338E-485E-4482-A5BB-6A80CF36931D}" presName="parentText" presStyleLbl="node1" presStyleIdx="1" presStyleCnt="3" custScaleX="92188">
        <dgm:presLayoutVars>
          <dgm:chMax val="1"/>
          <dgm:bulletEnabled val="1"/>
        </dgm:presLayoutVars>
      </dgm:prSet>
      <dgm:spPr/>
    </dgm:pt>
    <dgm:pt modelId="{CF85D12A-886B-4A9F-9C56-91724BA3BBC0}" type="pres">
      <dgm:prSet presAssocID="{6B18338E-485E-4482-A5BB-6A80CF36931D}" presName="descendantText" presStyleLbl="alignAccFollowNode1" presStyleIdx="1" presStyleCnt="3">
        <dgm:presLayoutVars>
          <dgm:bulletEnabled val="1"/>
        </dgm:presLayoutVars>
      </dgm:prSet>
      <dgm:spPr/>
    </dgm:pt>
    <dgm:pt modelId="{070D92BF-BBD4-4DE2-BB13-C7C504435D21}" type="pres">
      <dgm:prSet presAssocID="{9FB03759-8826-4807-B591-FA9663AFD495}" presName="sp" presStyleCnt="0"/>
      <dgm:spPr/>
    </dgm:pt>
    <dgm:pt modelId="{04639598-F0B7-4BCC-88B7-4E1B9197E47B}" type="pres">
      <dgm:prSet presAssocID="{A103380E-1E8F-4424-B8BF-DDE2AF76D003}" presName="linNode" presStyleCnt="0"/>
      <dgm:spPr/>
    </dgm:pt>
    <dgm:pt modelId="{C31EBA76-32C3-4E70-ADF8-73850D4D5F29}" type="pres">
      <dgm:prSet presAssocID="{A103380E-1E8F-4424-B8BF-DDE2AF76D003}" presName="parentText" presStyleLbl="node1" presStyleIdx="2" presStyleCnt="3" custScaleX="92188">
        <dgm:presLayoutVars>
          <dgm:chMax val="1"/>
          <dgm:bulletEnabled val="1"/>
        </dgm:presLayoutVars>
      </dgm:prSet>
      <dgm:spPr/>
    </dgm:pt>
    <dgm:pt modelId="{0BC880F0-E04E-495E-ADD9-08ACDE2D5A1C}" type="pres">
      <dgm:prSet presAssocID="{A103380E-1E8F-4424-B8BF-DDE2AF76D003}" presName="descendantText" presStyleLbl="alignAccFollowNode1" presStyleIdx="2" presStyleCnt="3">
        <dgm:presLayoutVars>
          <dgm:bulletEnabled val="1"/>
        </dgm:presLayoutVars>
      </dgm:prSet>
      <dgm:spPr/>
    </dgm:pt>
  </dgm:ptLst>
  <dgm:cxnLst>
    <dgm:cxn modelId="{4CE5D708-6DEB-4FD6-945D-4E0895B79463}" type="presOf" srcId="{F9BA1FF0-349F-4E71-9A03-C6E8F0F665B2}" destId="{CF85D12A-886B-4A9F-9C56-91724BA3BBC0}" srcOrd="0" destOrd="1" presId="urn:microsoft.com/office/officeart/2005/8/layout/vList5"/>
    <dgm:cxn modelId="{70AAEB1B-7316-462D-A29D-0173DBA37F61}" srcId="{EEA07B47-19DE-499E-B7BC-707B2DC433EF}" destId="{CFA5FF2F-3424-4F9F-9B2B-170FF3678BB0}" srcOrd="0" destOrd="0" parTransId="{F39ECB7F-1D23-43EF-BF88-1FF2DF625D73}" sibTransId="{027D3181-7306-4C8F-B3E2-52570DDA4759}"/>
    <dgm:cxn modelId="{E1E7D61C-4A09-4283-8AF3-FF6CE6B67C22}" type="presOf" srcId="{BD6D3252-217D-4A72-B66A-323A524631A9}" destId="{CF85D12A-886B-4A9F-9C56-91724BA3BBC0}" srcOrd="0" destOrd="0" presId="urn:microsoft.com/office/officeart/2005/8/layout/vList5"/>
    <dgm:cxn modelId="{F2F6E746-728D-42E3-BC0A-FC9982BD2C10}" srcId="{6B18338E-485E-4482-A5BB-6A80CF36931D}" destId="{F9BA1FF0-349F-4E71-9A03-C6E8F0F665B2}" srcOrd="1" destOrd="0" parTransId="{A965E149-CA1C-4FD7-9C46-86745CF17509}" sibTransId="{F2A1A61D-5102-4913-8451-604B46CCE274}"/>
    <dgm:cxn modelId="{255F5A47-A561-479D-BECD-5A16A885425B}" srcId="{A103380E-1E8F-4424-B8BF-DDE2AF76D003}" destId="{88375E21-4E81-4E01-B61E-D13BE4187D14}" srcOrd="1" destOrd="0" parTransId="{FE0865E9-57D8-491C-A6DE-F5A6A602F6EC}" sibTransId="{1AE2E0D7-2FB7-4287-B674-F33222075B1A}"/>
    <dgm:cxn modelId="{DBD2464F-7064-48FE-BE39-757C2570D4C3}" srcId="{D54CC93E-75EB-47E8-A73B-1794D37B00EB}" destId="{A103380E-1E8F-4424-B8BF-DDE2AF76D003}" srcOrd="2" destOrd="0" parTransId="{7AF5AD8E-2F64-4137-9BD0-BA1016D4774C}" sibTransId="{0631195D-307D-4439-91EA-ADB8411473CE}"/>
    <dgm:cxn modelId="{42E2C951-D93F-4E27-8722-00C57C1A44B9}" srcId="{EEA07B47-19DE-499E-B7BC-707B2DC433EF}" destId="{635213B4-7881-4187-B4D3-B1A62D4B0E32}" srcOrd="1" destOrd="0" parTransId="{28A97B93-892D-4518-AA3A-F8B4C2C2C2BC}" sibTransId="{F1A08616-CAA5-4427-A8C8-EC18DA7AD15D}"/>
    <dgm:cxn modelId="{DECD0A59-37C3-4183-9431-7BC2BF122E4A}" type="presOf" srcId="{D54CC93E-75EB-47E8-A73B-1794D37B00EB}" destId="{585F19A9-2A7B-4FD8-B972-6E9F041CFE7E}" srcOrd="0" destOrd="0" presId="urn:microsoft.com/office/officeart/2005/8/layout/vList5"/>
    <dgm:cxn modelId="{7591A27E-9D23-454B-9DA9-1E8630F7E9A3}" type="presOf" srcId="{C69669CB-D90C-42A5-9A60-56618B911955}" destId="{0BC880F0-E04E-495E-ADD9-08ACDE2D5A1C}" srcOrd="0" destOrd="0" presId="urn:microsoft.com/office/officeart/2005/8/layout/vList5"/>
    <dgm:cxn modelId="{9937448C-DAF3-4144-9176-1D2C7DB13B38}" srcId="{D54CC93E-75EB-47E8-A73B-1794D37B00EB}" destId="{6B18338E-485E-4482-A5BB-6A80CF36931D}" srcOrd="1" destOrd="0" parTransId="{5FE06347-0DC5-42ED-A72C-21379564CE8F}" sibTransId="{9FB03759-8826-4807-B591-FA9663AFD495}"/>
    <dgm:cxn modelId="{BCBDC1B0-AB11-4668-9565-FE014C4B6DDA}" srcId="{6B18338E-485E-4482-A5BB-6A80CF36931D}" destId="{BD6D3252-217D-4A72-B66A-323A524631A9}" srcOrd="0" destOrd="0" parTransId="{FA0C7E89-B2D0-40E5-A5BB-11BACD01E201}" sibTransId="{6EA54424-F563-48C8-914E-20051682B041}"/>
    <dgm:cxn modelId="{E31E79C8-2626-49D3-864B-C928312C2DF1}" type="presOf" srcId="{A103380E-1E8F-4424-B8BF-DDE2AF76D003}" destId="{C31EBA76-32C3-4E70-ADF8-73850D4D5F29}" srcOrd="0" destOrd="0" presId="urn:microsoft.com/office/officeart/2005/8/layout/vList5"/>
    <dgm:cxn modelId="{A6BA98C8-839C-49FA-B85C-76DAE9D414AC}" type="presOf" srcId="{EEA07B47-19DE-499E-B7BC-707B2DC433EF}" destId="{1A14A975-C8F7-435E-A6B0-3B554148999D}" srcOrd="0" destOrd="0" presId="urn:microsoft.com/office/officeart/2005/8/layout/vList5"/>
    <dgm:cxn modelId="{13DB4FCF-E9E9-4820-89E7-5E41CFC1C5A4}" type="presOf" srcId="{635213B4-7881-4187-B4D3-B1A62D4B0E32}" destId="{4D6BA984-8D60-4E21-BCF5-ADC513EE6ED3}" srcOrd="0" destOrd="1" presId="urn:microsoft.com/office/officeart/2005/8/layout/vList5"/>
    <dgm:cxn modelId="{F321C8ED-F8D8-4A67-9AA9-F129538C1192}" srcId="{A103380E-1E8F-4424-B8BF-DDE2AF76D003}" destId="{C69669CB-D90C-42A5-9A60-56618B911955}" srcOrd="0" destOrd="0" parTransId="{EA199190-6F76-4D3C-8B11-984582047EB6}" sibTransId="{2B179FAC-4129-4D62-A39A-674F1B3463B0}"/>
    <dgm:cxn modelId="{D73E34EE-D498-45D0-B711-53ED82CA99AB}" type="presOf" srcId="{CFA5FF2F-3424-4F9F-9B2B-170FF3678BB0}" destId="{4D6BA984-8D60-4E21-BCF5-ADC513EE6ED3}" srcOrd="0" destOrd="0" presId="urn:microsoft.com/office/officeart/2005/8/layout/vList5"/>
    <dgm:cxn modelId="{97E90AF0-943C-4753-B37C-98BFEADB90C2}" srcId="{D54CC93E-75EB-47E8-A73B-1794D37B00EB}" destId="{EEA07B47-19DE-499E-B7BC-707B2DC433EF}" srcOrd="0" destOrd="0" parTransId="{361C079E-06B5-4F18-8294-52260F36D5AE}" sibTransId="{5A4BE92A-23EF-43A9-AB54-06EC1CCB32A7}"/>
    <dgm:cxn modelId="{89111AF6-3CFE-40DE-9480-633919A1906F}" type="presOf" srcId="{6B18338E-485E-4482-A5BB-6A80CF36931D}" destId="{D0D58CDA-E5F0-4DA7-9569-20CE24D2DD3D}" srcOrd="0" destOrd="0" presId="urn:microsoft.com/office/officeart/2005/8/layout/vList5"/>
    <dgm:cxn modelId="{3CFA43FF-673F-4884-80DA-4D6E700EB322}" type="presOf" srcId="{88375E21-4E81-4E01-B61E-D13BE4187D14}" destId="{0BC880F0-E04E-495E-ADD9-08ACDE2D5A1C}" srcOrd="0" destOrd="1" presId="urn:microsoft.com/office/officeart/2005/8/layout/vList5"/>
    <dgm:cxn modelId="{C051A5EF-0750-4BC2-B905-3853FC226366}" type="presParOf" srcId="{585F19A9-2A7B-4FD8-B972-6E9F041CFE7E}" destId="{CD03BDB7-F5D1-45FA-9356-C1879BB7A668}" srcOrd="0" destOrd="0" presId="urn:microsoft.com/office/officeart/2005/8/layout/vList5"/>
    <dgm:cxn modelId="{0AA9694C-4955-4661-BF9A-E038AF3F82C9}" type="presParOf" srcId="{CD03BDB7-F5D1-45FA-9356-C1879BB7A668}" destId="{1A14A975-C8F7-435E-A6B0-3B554148999D}" srcOrd="0" destOrd="0" presId="urn:microsoft.com/office/officeart/2005/8/layout/vList5"/>
    <dgm:cxn modelId="{F3E09621-CCE9-4F0B-BE6F-15BBEC58A9B8}" type="presParOf" srcId="{CD03BDB7-F5D1-45FA-9356-C1879BB7A668}" destId="{4D6BA984-8D60-4E21-BCF5-ADC513EE6ED3}" srcOrd="1" destOrd="0" presId="urn:microsoft.com/office/officeart/2005/8/layout/vList5"/>
    <dgm:cxn modelId="{E781FE57-87DA-4230-BEB7-488B2FBA7721}" type="presParOf" srcId="{585F19A9-2A7B-4FD8-B972-6E9F041CFE7E}" destId="{4FD2D0FF-F976-4E88-ACDB-10F8FBD070E4}" srcOrd="1" destOrd="0" presId="urn:microsoft.com/office/officeart/2005/8/layout/vList5"/>
    <dgm:cxn modelId="{032D0283-AFEA-4562-84F4-96E8C6C4D0BD}" type="presParOf" srcId="{585F19A9-2A7B-4FD8-B972-6E9F041CFE7E}" destId="{374AD0E3-BB89-4F4D-8511-BA1D13CAFBEC}" srcOrd="2" destOrd="0" presId="urn:microsoft.com/office/officeart/2005/8/layout/vList5"/>
    <dgm:cxn modelId="{2BC4C32A-50CD-4277-9A21-58784475CA77}" type="presParOf" srcId="{374AD0E3-BB89-4F4D-8511-BA1D13CAFBEC}" destId="{D0D58CDA-E5F0-4DA7-9569-20CE24D2DD3D}" srcOrd="0" destOrd="0" presId="urn:microsoft.com/office/officeart/2005/8/layout/vList5"/>
    <dgm:cxn modelId="{3E545253-21A3-4013-B437-CAA147FE8ADA}" type="presParOf" srcId="{374AD0E3-BB89-4F4D-8511-BA1D13CAFBEC}" destId="{CF85D12A-886B-4A9F-9C56-91724BA3BBC0}" srcOrd="1" destOrd="0" presId="urn:microsoft.com/office/officeart/2005/8/layout/vList5"/>
    <dgm:cxn modelId="{24DAE886-B14A-410C-A4FD-ACF2218EE14B}" type="presParOf" srcId="{585F19A9-2A7B-4FD8-B972-6E9F041CFE7E}" destId="{070D92BF-BBD4-4DE2-BB13-C7C504435D21}" srcOrd="3" destOrd="0" presId="urn:microsoft.com/office/officeart/2005/8/layout/vList5"/>
    <dgm:cxn modelId="{90C5D3D3-437F-417D-9E27-D0FB0C1D65FD}" type="presParOf" srcId="{585F19A9-2A7B-4FD8-B972-6E9F041CFE7E}" destId="{04639598-F0B7-4BCC-88B7-4E1B9197E47B}" srcOrd="4" destOrd="0" presId="urn:microsoft.com/office/officeart/2005/8/layout/vList5"/>
    <dgm:cxn modelId="{48DD74BA-BBEB-4007-A49A-1F3354AB3CDB}" type="presParOf" srcId="{04639598-F0B7-4BCC-88B7-4E1B9197E47B}" destId="{C31EBA76-32C3-4E70-ADF8-73850D4D5F29}" srcOrd="0" destOrd="0" presId="urn:microsoft.com/office/officeart/2005/8/layout/vList5"/>
    <dgm:cxn modelId="{ED9EDBB1-040F-42F3-B577-462D1C4342D9}" type="presParOf" srcId="{04639598-F0B7-4BCC-88B7-4E1B9197E47B}" destId="{0BC880F0-E04E-495E-ADD9-08ACDE2D5A1C}"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9A4C3-F8BC-4A9D-B2B4-2FA7ECA8B8B8}">
      <dsp:nvSpPr>
        <dsp:cNvPr id="0" name=""/>
        <dsp:cNvSpPr/>
      </dsp:nvSpPr>
      <dsp:spPr>
        <a:xfrm>
          <a:off x="2799" y="214618"/>
          <a:ext cx="2729901" cy="576000"/>
        </a:xfrm>
        <a:prstGeom prst="rect">
          <a:avLst/>
        </a:prstGeom>
        <a:gradFill rotWithShape="0">
          <a:gsLst>
            <a:gs pos="0">
              <a:srgbClr val="4495A2">
                <a:hueOff val="0"/>
                <a:satOff val="0"/>
                <a:lumOff val="0"/>
                <a:alphaOff val="0"/>
                <a:satMod val="103000"/>
                <a:lumMod val="102000"/>
                <a:tint val="94000"/>
              </a:srgbClr>
            </a:gs>
            <a:gs pos="50000">
              <a:srgbClr val="4495A2">
                <a:hueOff val="0"/>
                <a:satOff val="0"/>
                <a:lumOff val="0"/>
                <a:alphaOff val="0"/>
                <a:satMod val="110000"/>
                <a:lumMod val="100000"/>
                <a:shade val="100000"/>
              </a:srgbClr>
            </a:gs>
            <a:gs pos="100000">
              <a:srgbClr val="4495A2">
                <a:hueOff val="0"/>
                <a:satOff val="0"/>
                <a:lumOff val="0"/>
                <a:alphaOff val="0"/>
                <a:lumMod val="99000"/>
                <a:satMod val="120000"/>
                <a:shade val="78000"/>
              </a:srgbClr>
            </a:gs>
          </a:gsLst>
          <a:lin ang="5400000" scaled="0"/>
        </a:gradFill>
        <a:ln w="6350" cap="flat" cmpd="sng" algn="ctr">
          <a:solidFill>
            <a:srgbClr val="4495A2"/>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Franklin Gothic Book"/>
              <a:ea typeface="+mn-ea"/>
              <a:cs typeface="+mn-cs"/>
            </a:rPr>
            <a:t>One Minnesota Plan</a:t>
          </a:r>
        </a:p>
      </dsp:txBody>
      <dsp:txXfrm>
        <a:off x="2799" y="214618"/>
        <a:ext cx="2729901" cy="576000"/>
      </dsp:txXfrm>
    </dsp:sp>
    <dsp:sp modelId="{CF60967E-8466-44F5-95BB-BA505C8D8A88}">
      <dsp:nvSpPr>
        <dsp:cNvPr id="0" name=""/>
        <dsp:cNvSpPr/>
      </dsp:nvSpPr>
      <dsp:spPr>
        <a:xfrm>
          <a:off x="2799" y="790618"/>
          <a:ext cx="2729901" cy="3002343"/>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Interagency coordination required</a:t>
          </a:r>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Time intensive, near-term results focused</a:t>
          </a:r>
        </a:p>
        <a:p>
          <a:pPr marL="228600" lvl="1" indent="-228600" algn="l" defTabSz="889000">
            <a:lnSpc>
              <a:spcPct val="90000"/>
            </a:lnSpc>
            <a:spcBef>
              <a:spcPct val="0"/>
            </a:spcBef>
            <a:spcAft>
              <a:spcPct val="15000"/>
            </a:spcAft>
            <a:buChar char="•"/>
          </a:pPr>
          <a:r>
            <a:rPr lang="en-US" sz="2000" kern="1200" dirty="0">
              <a:solidFill>
                <a:srgbClr val="000000">
                  <a:hueOff val="0"/>
                  <a:satOff val="0"/>
                  <a:lumOff val="0"/>
                  <a:alphaOff val="0"/>
                </a:srgbClr>
              </a:solidFill>
              <a:latin typeface="Franklin Gothic Book"/>
              <a:ea typeface="+mn-ea"/>
              <a:cs typeface="+mn-cs"/>
            </a:rPr>
            <a:t>Example: Workforce Inventory Workgroup</a:t>
          </a:r>
        </a:p>
      </dsp:txBody>
      <dsp:txXfrm>
        <a:off x="2799" y="790618"/>
        <a:ext cx="2729901" cy="3002343"/>
      </dsp:txXfrm>
    </dsp:sp>
    <dsp:sp modelId="{55956145-99C0-4A7D-8820-739BAF95FD16}">
      <dsp:nvSpPr>
        <dsp:cNvPr id="0" name=""/>
        <dsp:cNvSpPr/>
      </dsp:nvSpPr>
      <dsp:spPr>
        <a:xfrm>
          <a:off x="3114888" y="214618"/>
          <a:ext cx="2729901" cy="576000"/>
        </a:xfrm>
        <a:prstGeom prst="rect">
          <a:avLst/>
        </a:prstGeom>
        <a:solidFill>
          <a:srgbClr val="F9D448"/>
        </a:solidFill>
        <a:ln w="6350" cap="flat" cmpd="sng" algn="ctr">
          <a:solidFill>
            <a:srgbClr val="FBE284"/>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FFFFF"/>
              </a:solidFill>
              <a:latin typeface="Franklin Gothic Book"/>
              <a:ea typeface="+mn-ea"/>
              <a:cs typeface="+mn-cs"/>
            </a:rPr>
            <a:t>IWA Committees</a:t>
          </a:r>
        </a:p>
      </dsp:txBody>
      <dsp:txXfrm>
        <a:off x="3114888" y="214618"/>
        <a:ext cx="2729901" cy="576000"/>
      </dsp:txXfrm>
    </dsp:sp>
    <dsp:sp modelId="{0315AE83-CDEE-4A7B-99D6-AB2557BC02EF}">
      <dsp:nvSpPr>
        <dsp:cNvPr id="0" name=""/>
        <dsp:cNvSpPr/>
      </dsp:nvSpPr>
      <dsp:spPr>
        <a:xfrm>
          <a:off x="3114888" y="790618"/>
          <a:ext cx="2729901" cy="3002343"/>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Interagency coordination required</a:t>
          </a:r>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Less time intensive, near- or long-term outcomes</a:t>
          </a:r>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Example: Thriving Workforce Budget Workgroup</a:t>
          </a:r>
        </a:p>
      </dsp:txBody>
      <dsp:txXfrm>
        <a:off x="3114888" y="790618"/>
        <a:ext cx="2729901" cy="3002343"/>
      </dsp:txXfrm>
    </dsp:sp>
    <dsp:sp modelId="{BBA14772-2AD5-4925-B5B5-185BE4A0C0E8}">
      <dsp:nvSpPr>
        <dsp:cNvPr id="0" name=""/>
        <dsp:cNvSpPr/>
      </dsp:nvSpPr>
      <dsp:spPr>
        <a:xfrm>
          <a:off x="6226976" y="214618"/>
          <a:ext cx="2729901" cy="576000"/>
        </a:xfrm>
        <a:prstGeom prst="rect">
          <a:avLst/>
        </a:prstGeom>
        <a:solidFill>
          <a:srgbClr val="7CA655"/>
        </a:solidFill>
        <a:ln w="6350" cap="flat" cmpd="sng" algn="ctr">
          <a:solidFill>
            <a:srgbClr val="7CA655"/>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FFFFFF"/>
              </a:solidFill>
              <a:latin typeface="Franklin Gothic Book"/>
              <a:ea typeface="+mn-ea"/>
              <a:cs typeface="+mn-cs"/>
            </a:rPr>
            <a:t>GWDB Committees</a:t>
          </a:r>
        </a:p>
      </dsp:txBody>
      <dsp:txXfrm>
        <a:off x="6226976" y="214618"/>
        <a:ext cx="2729901" cy="576000"/>
      </dsp:txXfrm>
    </dsp:sp>
    <dsp:sp modelId="{7D864573-8E3D-46E2-8AB4-DE8DC57CB072}">
      <dsp:nvSpPr>
        <dsp:cNvPr id="0" name=""/>
        <dsp:cNvSpPr/>
      </dsp:nvSpPr>
      <dsp:spPr>
        <a:xfrm>
          <a:off x="6226976" y="790618"/>
          <a:ext cx="2729901" cy="3002343"/>
        </a:xfrm>
        <a:prstGeom prst="rect">
          <a:avLst/>
        </a:prstGeom>
        <a:solidFill>
          <a:srgbClr val="4495A2">
            <a:alpha val="90000"/>
            <a:tint val="40000"/>
            <a:hueOff val="0"/>
            <a:satOff val="0"/>
            <a:lumOff val="0"/>
            <a:alphaOff val="0"/>
          </a:srgbClr>
        </a:solidFill>
        <a:ln w="6350" cap="flat" cmpd="sng" algn="ctr">
          <a:solidFill>
            <a:srgbClr val="4495A2">
              <a:alpha val="90000"/>
              <a:tint val="4000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Interagency and external partners required</a:t>
          </a:r>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Specific area of focus, coalition building importance</a:t>
          </a:r>
        </a:p>
        <a:p>
          <a:pPr marL="228600" lvl="1" indent="-228600" algn="l" defTabSz="889000">
            <a:lnSpc>
              <a:spcPct val="90000"/>
            </a:lnSpc>
            <a:spcBef>
              <a:spcPct val="0"/>
            </a:spcBef>
            <a:spcAft>
              <a:spcPct val="15000"/>
            </a:spcAft>
            <a:buChar char="•"/>
          </a:pPr>
          <a:r>
            <a:rPr lang="en-US" sz="2000" kern="1200">
              <a:solidFill>
                <a:srgbClr val="000000">
                  <a:hueOff val="0"/>
                  <a:satOff val="0"/>
                  <a:lumOff val="0"/>
                  <a:alphaOff val="0"/>
                </a:srgbClr>
              </a:solidFill>
              <a:latin typeface="Franklin Gothic Book"/>
              <a:ea typeface="+mn-ea"/>
              <a:cs typeface="+mn-cs"/>
            </a:rPr>
            <a:t>Example: GWDB Education Committee focused on educator pipeline</a:t>
          </a:r>
        </a:p>
      </dsp:txBody>
      <dsp:txXfrm>
        <a:off x="6226976" y="790618"/>
        <a:ext cx="2729901" cy="3002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41400-8E64-4225-B223-270131FA7B64}">
      <dsp:nvSpPr>
        <dsp:cNvPr id="0" name=""/>
        <dsp:cNvSpPr/>
      </dsp:nvSpPr>
      <dsp:spPr>
        <a:xfrm>
          <a:off x="678" y="315451"/>
          <a:ext cx="2299288" cy="1060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rtl="0">
            <a:lnSpc>
              <a:spcPct val="90000"/>
            </a:lnSpc>
            <a:spcBef>
              <a:spcPct val="0"/>
            </a:spcBef>
            <a:spcAft>
              <a:spcPct val="35000"/>
            </a:spcAft>
            <a:buNone/>
          </a:pPr>
          <a:r>
            <a:rPr lang="en-US" sz="1800" b="1" kern="1200">
              <a:latin typeface="Calibri"/>
            </a:rPr>
            <a:t>Skill Development</a:t>
          </a:r>
          <a:endParaRPr lang="en-US" sz="1800" b="1" kern="1200"/>
        </a:p>
      </dsp:txBody>
      <dsp:txXfrm>
        <a:off x="678" y="315451"/>
        <a:ext cx="2299288" cy="707246"/>
      </dsp:txXfrm>
    </dsp:sp>
    <dsp:sp modelId="{B7B11F67-BCCA-4076-AB30-CD07D25BD3E5}">
      <dsp:nvSpPr>
        <dsp:cNvPr id="0" name=""/>
        <dsp:cNvSpPr/>
      </dsp:nvSpPr>
      <dsp:spPr>
        <a:xfrm>
          <a:off x="544244" y="1022698"/>
          <a:ext cx="205324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Program Partnership Identification &amp; Curriculum Review</a:t>
          </a:r>
        </a:p>
        <a:p>
          <a:pPr marL="114300" lvl="1" indent="-114300" algn="l" defTabSz="666750">
            <a:lnSpc>
              <a:spcPct val="90000"/>
            </a:lnSpc>
            <a:spcBef>
              <a:spcPct val="0"/>
            </a:spcBef>
            <a:spcAft>
              <a:spcPct val="15000"/>
            </a:spcAft>
            <a:buChar char="•"/>
          </a:pPr>
          <a:r>
            <a:rPr lang="en-US" sz="1500" kern="1200"/>
            <a:t>Apprenticeships</a:t>
          </a:r>
        </a:p>
        <a:p>
          <a:pPr marL="114300" lvl="1" indent="-114300" algn="l" defTabSz="666750">
            <a:lnSpc>
              <a:spcPct val="90000"/>
            </a:lnSpc>
            <a:spcBef>
              <a:spcPct val="0"/>
            </a:spcBef>
            <a:spcAft>
              <a:spcPct val="15000"/>
            </a:spcAft>
            <a:buChar char="•"/>
          </a:pPr>
          <a:r>
            <a:rPr lang="en-US" sz="1500" kern="1200"/>
            <a:t>On-the-job Training</a:t>
          </a:r>
        </a:p>
        <a:p>
          <a:pPr marL="114300" lvl="1" indent="-114300" algn="l" defTabSz="666750">
            <a:lnSpc>
              <a:spcPct val="90000"/>
            </a:lnSpc>
            <a:spcBef>
              <a:spcPct val="0"/>
            </a:spcBef>
            <a:spcAft>
              <a:spcPct val="15000"/>
            </a:spcAft>
            <a:buChar char="•"/>
          </a:pPr>
          <a:r>
            <a:rPr lang="en-US" sz="1500" kern="1200"/>
            <a:t>Career Pathways</a:t>
          </a:r>
        </a:p>
        <a:p>
          <a:pPr marL="114300" lvl="1" indent="-114300" algn="l" defTabSz="666750">
            <a:lnSpc>
              <a:spcPct val="90000"/>
            </a:lnSpc>
            <a:spcBef>
              <a:spcPct val="0"/>
            </a:spcBef>
            <a:spcAft>
              <a:spcPct val="15000"/>
            </a:spcAft>
            <a:buChar char="•"/>
          </a:pPr>
          <a:r>
            <a:rPr lang="en-US" sz="1500" b="0" kern="1200">
              <a:latin typeface="Calibri"/>
            </a:rPr>
            <a:t>Internships</a:t>
          </a:r>
        </a:p>
      </dsp:txBody>
      <dsp:txXfrm>
        <a:off x="601182" y="1079636"/>
        <a:ext cx="1939372" cy="1830124"/>
      </dsp:txXfrm>
    </dsp:sp>
    <dsp:sp modelId="{C5C8D45D-7A29-4C06-AD61-2020054CCE4F}">
      <dsp:nvSpPr>
        <dsp:cNvPr id="0" name=""/>
        <dsp:cNvSpPr/>
      </dsp:nvSpPr>
      <dsp:spPr>
        <a:xfrm>
          <a:off x="2589404" y="413475"/>
          <a:ext cx="613605" cy="511199"/>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589404" y="515715"/>
        <a:ext cx="460245" cy="306719"/>
      </dsp:txXfrm>
    </dsp:sp>
    <dsp:sp modelId="{81E5BBEE-F6DB-4813-8ECF-84345B86A490}">
      <dsp:nvSpPr>
        <dsp:cNvPr id="0" name=""/>
        <dsp:cNvSpPr/>
      </dsp:nvSpPr>
      <dsp:spPr>
        <a:xfrm>
          <a:off x="3457713" y="315451"/>
          <a:ext cx="2053248" cy="1060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rtl="0">
            <a:lnSpc>
              <a:spcPct val="90000"/>
            </a:lnSpc>
            <a:spcBef>
              <a:spcPct val="0"/>
            </a:spcBef>
            <a:spcAft>
              <a:spcPct val="35000"/>
            </a:spcAft>
            <a:buNone/>
          </a:pPr>
          <a:r>
            <a:rPr lang="en-US" sz="1800" b="1" kern="1200">
              <a:latin typeface="Calibri"/>
            </a:rPr>
            <a:t>Pipeline Development</a:t>
          </a:r>
          <a:endParaRPr lang="en-US" sz="1800" b="1" kern="1200"/>
        </a:p>
      </dsp:txBody>
      <dsp:txXfrm>
        <a:off x="3457713" y="315451"/>
        <a:ext cx="2053248" cy="707246"/>
      </dsp:txXfrm>
    </dsp:sp>
    <dsp:sp modelId="{3AE61367-BA0C-4541-B7CE-E109E695A0E5}">
      <dsp:nvSpPr>
        <dsp:cNvPr id="0" name=""/>
        <dsp:cNvSpPr/>
      </dsp:nvSpPr>
      <dsp:spPr>
        <a:xfrm>
          <a:off x="3842552" y="1022698"/>
          <a:ext cx="205324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K-12 Partnerships</a:t>
          </a:r>
        </a:p>
        <a:p>
          <a:pPr marL="114300" lvl="1" indent="-114300" algn="l" defTabSz="666750">
            <a:lnSpc>
              <a:spcPct val="90000"/>
            </a:lnSpc>
            <a:spcBef>
              <a:spcPct val="0"/>
            </a:spcBef>
            <a:spcAft>
              <a:spcPct val="15000"/>
            </a:spcAft>
            <a:buChar char="•"/>
          </a:pPr>
          <a:r>
            <a:rPr lang="en-US" sz="1500" kern="1200"/>
            <a:t>Postsecondary students</a:t>
          </a:r>
        </a:p>
        <a:p>
          <a:pPr marL="114300" lvl="1" indent="-114300" algn="l" defTabSz="666750">
            <a:lnSpc>
              <a:spcPct val="90000"/>
            </a:lnSpc>
            <a:spcBef>
              <a:spcPct val="0"/>
            </a:spcBef>
            <a:spcAft>
              <a:spcPct val="15000"/>
            </a:spcAft>
            <a:buChar char="•"/>
          </a:pPr>
          <a:r>
            <a:rPr lang="en-US" sz="1500" kern="1200"/>
            <a:t>Targeted Demographics</a:t>
          </a:r>
        </a:p>
        <a:p>
          <a:pPr marL="114300" lvl="1" indent="-114300" algn="l" defTabSz="666750">
            <a:lnSpc>
              <a:spcPct val="90000"/>
            </a:lnSpc>
            <a:spcBef>
              <a:spcPct val="0"/>
            </a:spcBef>
            <a:spcAft>
              <a:spcPct val="15000"/>
            </a:spcAft>
            <a:buChar char="•"/>
          </a:pPr>
          <a:r>
            <a:rPr lang="en-US" sz="1500" kern="1200"/>
            <a:t>Career Changers</a:t>
          </a:r>
        </a:p>
      </dsp:txBody>
      <dsp:txXfrm>
        <a:off x="3899490" y="1079636"/>
        <a:ext cx="1939372" cy="1830124"/>
      </dsp:txXfrm>
    </dsp:sp>
    <dsp:sp modelId="{F52F8D6D-4AEA-4413-A5C4-24240DF4B7EF}">
      <dsp:nvSpPr>
        <dsp:cNvPr id="0" name=""/>
        <dsp:cNvSpPr/>
      </dsp:nvSpPr>
      <dsp:spPr>
        <a:xfrm>
          <a:off x="5813299" y="413475"/>
          <a:ext cx="640957" cy="511199"/>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813299" y="515715"/>
        <a:ext cx="487597" cy="306719"/>
      </dsp:txXfrm>
    </dsp:sp>
    <dsp:sp modelId="{BB8AAECA-174C-4DA2-8874-5BE5014D498A}">
      <dsp:nvSpPr>
        <dsp:cNvPr id="0" name=""/>
        <dsp:cNvSpPr/>
      </dsp:nvSpPr>
      <dsp:spPr>
        <a:xfrm>
          <a:off x="6720315" y="315451"/>
          <a:ext cx="2053248" cy="1060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b="1" kern="1200"/>
            <a:t>Workplace Development</a:t>
          </a:r>
        </a:p>
      </dsp:txBody>
      <dsp:txXfrm>
        <a:off x="6720315" y="315451"/>
        <a:ext cx="2053248" cy="707246"/>
      </dsp:txXfrm>
    </dsp:sp>
    <dsp:sp modelId="{63BE53EF-5E3C-4B80-A2CA-82D84DCE7A0E}">
      <dsp:nvSpPr>
        <dsp:cNvPr id="0" name=""/>
        <dsp:cNvSpPr/>
      </dsp:nvSpPr>
      <dsp:spPr>
        <a:xfrm>
          <a:off x="7141538" y="1101391"/>
          <a:ext cx="2053248" cy="194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Hiring Requirements,  Benefits &amp; Pay</a:t>
          </a:r>
        </a:p>
        <a:p>
          <a:pPr marL="114300" lvl="1" indent="-114300" algn="l" defTabSz="666750">
            <a:lnSpc>
              <a:spcPct val="90000"/>
            </a:lnSpc>
            <a:spcBef>
              <a:spcPct val="0"/>
            </a:spcBef>
            <a:spcAft>
              <a:spcPct val="15000"/>
            </a:spcAft>
            <a:buChar char="•"/>
          </a:pPr>
          <a:r>
            <a:rPr lang="en-US" sz="1500" kern="1200"/>
            <a:t>Organizational Culture &amp; DEIA</a:t>
          </a:r>
        </a:p>
        <a:p>
          <a:pPr marL="114300" lvl="1" indent="-114300" algn="l" defTabSz="666750">
            <a:lnSpc>
              <a:spcPct val="90000"/>
            </a:lnSpc>
            <a:spcBef>
              <a:spcPct val="0"/>
            </a:spcBef>
            <a:spcAft>
              <a:spcPct val="15000"/>
            </a:spcAft>
            <a:buChar char="•"/>
          </a:pPr>
          <a:r>
            <a:rPr lang="en-US" sz="1500" kern="1200"/>
            <a:t>Job Security &amp; Worker Voice</a:t>
          </a:r>
        </a:p>
      </dsp:txBody>
      <dsp:txXfrm>
        <a:off x="7198476" y="1158329"/>
        <a:ext cx="1939372" cy="18301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BA7AF-C27E-4C9F-8557-14CBC4AEAB08}">
      <dsp:nvSpPr>
        <dsp:cNvPr id="0" name=""/>
        <dsp:cNvSpPr/>
      </dsp:nvSpPr>
      <dsp:spPr>
        <a:xfrm>
          <a:off x="2089814" y="42264"/>
          <a:ext cx="2428933" cy="21977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488950">
            <a:lnSpc>
              <a:spcPct val="90000"/>
            </a:lnSpc>
            <a:spcBef>
              <a:spcPct val="0"/>
            </a:spcBef>
            <a:spcAft>
              <a:spcPct val="35000"/>
            </a:spcAft>
            <a:buNone/>
          </a:pPr>
          <a:r>
            <a:rPr lang="en-US" sz="1100" b="1" kern="1200"/>
            <a:t>Industry</a:t>
          </a:r>
        </a:p>
        <a:p>
          <a:pPr marL="57150" lvl="1" indent="-57150" algn="l" defTabSz="488950">
            <a:lnSpc>
              <a:spcPct val="90000"/>
            </a:lnSpc>
            <a:spcBef>
              <a:spcPct val="0"/>
            </a:spcBef>
            <a:spcAft>
              <a:spcPct val="15000"/>
            </a:spcAft>
            <a:buChar char="•"/>
          </a:pPr>
          <a:r>
            <a:rPr lang="en-US" sz="1100" kern="1200"/>
            <a:t>Define Job/Skills need &amp; outlook</a:t>
          </a:r>
        </a:p>
        <a:p>
          <a:pPr marL="57150" lvl="1" indent="-57150" algn="l" defTabSz="488950">
            <a:lnSpc>
              <a:spcPct val="90000"/>
            </a:lnSpc>
            <a:spcBef>
              <a:spcPct val="0"/>
            </a:spcBef>
            <a:spcAft>
              <a:spcPct val="15000"/>
            </a:spcAft>
            <a:buChar char="•"/>
          </a:pPr>
          <a:r>
            <a:rPr lang="en-US" sz="1100" kern="1200"/>
            <a:t>Remove Barriers</a:t>
          </a:r>
        </a:p>
        <a:p>
          <a:pPr marL="57150" lvl="1" indent="-57150" algn="l" defTabSz="488950">
            <a:lnSpc>
              <a:spcPct val="90000"/>
            </a:lnSpc>
            <a:spcBef>
              <a:spcPct val="0"/>
            </a:spcBef>
            <a:spcAft>
              <a:spcPct val="15000"/>
            </a:spcAft>
            <a:buChar char="•"/>
          </a:pPr>
          <a:r>
            <a:rPr lang="en-US" sz="1100" kern="1200"/>
            <a:t>Ongoing Outreach/Mentor/Marketing</a:t>
          </a:r>
        </a:p>
      </dsp:txBody>
      <dsp:txXfrm>
        <a:off x="2370076" y="338118"/>
        <a:ext cx="1868410" cy="697369"/>
      </dsp:txXfrm>
    </dsp:sp>
    <dsp:sp modelId="{951A37F0-E97B-4EB5-9164-6CF0BCC144B7}">
      <dsp:nvSpPr>
        <dsp:cNvPr id="0" name=""/>
        <dsp:cNvSpPr/>
      </dsp:nvSpPr>
      <dsp:spPr>
        <a:xfrm>
          <a:off x="3177486" y="1014356"/>
          <a:ext cx="2197771" cy="21977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488950">
            <a:lnSpc>
              <a:spcPct val="90000"/>
            </a:lnSpc>
            <a:spcBef>
              <a:spcPct val="0"/>
            </a:spcBef>
            <a:spcAft>
              <a:spcPct val="35000"/>
            </a:spcAft>
            <a:buNone/>
          </a:pPr>
          <a:r>
            <a:rPr lang="en-US" sz="1100" b="1" kern="1200"/>
            <a:t>Non-Profits</a:t>
          </a:r>
        </a:p>
        <a:p>
          <a:pPr marL="57150" lvl="1" indent="-57150" algn="l" defTabSz="488950">
            <a:lnSpc>
              <a:spcPct val="90000"/>
            </a:lnSpc>
            <a:spcBef>
              <a:spcPct val="0"/>
            </a:spcBef>
            <a:spcAft>
              <a:spcPct val="15000"/>
            </a:spcAft>
            <a:buChar char="•"/>
          </a:pPr>
          <a:r>
            <a:rPr lang="en-US" sz="1100" kern="1200"/>
            <a:t>Identify Populations</a:t>
          </a:r>
        </a:p>
        <a:p>
          <a:pPr marL="57150" lvl="1" indent="-57150" algn="l" defTabSz="488950">
            <a:lnSpc>
              <a:spcPct val="90000"/>
            </a:lnSpc>
            <a:spcBef>
              <a:spcPct val="0"/>
            </a:spcBef>
            <a:spcAft>
              <a:spcPct val="15000"/>
            </a:spcAft>
            <a:buChar char="•"/>
          </a:pPr>
          <a:r>
            <a:rPr lang="en-US" sz="1100" kern="1200"/>
            <a:t>Identify Barriers</a:t>
          </a:r>
        </a:p>
        <a:p>
          <a:pPr marL="57150" lvl="1" indent="-57150" algn="l" defTabSz="488950">
            <a:lnSpc>
              <a:spcPct val="90000"/>
            </a:lnSpc>
            <a:spcBef>
              <a:spcPct val="0"/>
            </a:spcBef>
            <a:spcAft>
              <a:spcPct val="15000"/>
            </a:spcAft>
            <a:buChar char="•"/>
          </a:pPr>
          <a:r>
            <a:rPr lang="en-US" sz="1100" kern="1200"/>
            <a:t>Provide Supports</a:t>
          </a:r>
        </a:p>
        <a:p>
          <a:pPr marL="57150" lvl="1" indent="-57150" algn="l" defTabSz="488950">
            <a:lnSpc>
              <a:spcPct val="90000"/>
            </a:lnSpc>
            <a:spcBef>
              <a:spcPct val="0"/>
            </a:spcBef>
            <a:spcAft>
              <a:spcPct val="15000"/>
            </a:spcAft>
            <a:buChar char="•"/>
          </a:pPr>
          <a:r>
            <a:rPr lang="en-US" sz="1100" kern="1200"/>
            <a:t>Inform Industry, Education</a:t>
          </a:r>
        </a:p>
      </dsp:txBody>
      <dsp:txXfrm>
        <a:off x="4360902" y="1267945"/>
        <a:ext cx="845296" cy="1690593"/>
      </dsp:txXfrm>
    </dsp:sp>
    <dsp:sp modelId="{CA2A580C-877D-4698-9241-A5CE5119FABE}">
      <dsp:nvSpPr>
        <dsp:cNvPr id="0" name=""/>
        <dsp:cNvSpPr/>
      </dsp:nvSpPr>
      <dsp:spPr>
        <a:xfrm>
          <a:off x="2205395" y="1986447"/>
          <a:ext cx="2197771" cy="21977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488950">
            <a:lnSpc>
              <a:spcPct val="90000"/>
            </a:lnSpc>
            <a:spcBef>
              <a:spcPct val="0"/>
            </a:spcBef>
            <a:spcAft>
              <a:spcPct val="35000"/>
            </a:spcAft>
            <a:buNone/>
          </a:pPr>
          <a:r>
            <a:rPr lang="en-US" sz="1100" b="1" kern="1200"/>
            <a:t>Post Secondary</a:t>
          </a:r>
        </a:p>
        <a:p>
          <a:pPr marL="57150" lvl="1" indent="-57150" algn="l" defTabSz="488950">
            <a:lnSpc>
              <a:spcPct val="90000"/>
            </a:lnSpc>
            <a:spcBef>
              <a:spcPct val="0"/>
            </a:spcBef>
            <a:spcAft>
              <a:spcPct val="15000"/>
            </a:spcAft>
            <a:buChar char="•"/>
          </a:pPr>
          <a:r>
            <a:rPr lang="en-US" sz="1100" kern="1200"/>
            <a:t>Respond to industry needs</a:t>
          </a:r>
        </a:p>
        <a:p>
          <a:pPr marL="57150" lvl="1" indent="-57150" algn="l" defTabSz="488950">
            <a:lnSpc>
              <a:spcPct val="90000"/>
            </a:lnSpc>
            <a:spcBef>
              <a:spcPct val="0"/>
            </a:spcBef>
            <a:spcAft>
              <a:spcPct val="15000"/>
            </a:spcAft>
            <a:buChar char="•"/>
          </a:pPr>
          <a:r>
            <a:rPr lang="en-US" sz="1100" kern="1200"/>
            <a:t>Remove Barriers</a:t>
          </a:r>
        </a:p>
        <a:p>
          <a:pPr marL="57150" lvl="1" indent="-57150" algn="l" defTabSz="488950">
            <a:lnSpc>
              <a:spcPct val="90000"/>
            </a:lnSpc>
            <a:spcBef>
              <a:spcPct val="0"/>
            </a:spcBef>
            <a:spcAft>
              <a:spcPct val="15000"/>
            </a:spcAft>
            <a:buChar char="•"/>
          </a:pPr>
          <a:r>
            <a:rPr lang="en-US" sz="1100" kern="1200"/>
            <a:t>Provide Supports</a:t>
          </a:r>
        </a:p>
      </dsp:txBody>
      <dsp:txXfrm>
        <a:off x="2458984" y="3190995"/>
        <a:ext cx="1690593" cy="697369"/>
      </dsp:txXfrm>
    </dsp:sp>
    <dsp:sp modelId="{61C8B5B4-77F8-4779-9CAE-18A5419A42F4}">
      <dsp:nvSpPr>
        <dsp:cNvPr id="0" name=""/>
        <dsp:cNvSpPr/>
      </dsp:nvSpPr>
      <dsp:spPr>
        <a:xfrm>
          <a:off x="1233304" y="1014356"/>
          <a:ext cx="2197771" cy="21977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488950">
            <a:lnSpc>
              <a:spcPct val="90000"/>
            </a:lnSpc>
            <a:spcBef>
              <a:spcPct val="0"/>
            </a:spcBef>
            <a:spcAft>
              <a:spcPct val="35000"/>
            </a:spcAft>
            <a:buNone/>
          </a:pPr>
          <a:r>
            <a:rPr lang="en-US" sz="1100" b="1" kern="1200"/>
            <a:t>Secondary</a:t>
          </a:r>
        </a:p>
        <a:p>
          <a:pPr marL="57150" lvl="1" indent="-57150" algn="l" defTabSz="488950">
            <a:lnSpc>
              <a:spcPct val="90000"/>
            </a:lnSpc>
            <a:spcBef>
              <a:spcPct val="0"/>
            </a:spcBef>
            <a:spcAft>
              <a:spcPct val="15000"/>
            </a:spcAft>
            <a:buChar char="•"/>
          </a:pPr>
          <a:r>
            <a:rPr lang="en-US" sz="1100" kern="1200"/>
            <a:t>Respond to Industry needs</a:t>
          </a:r>
        </a:p>
        <a:p>
          <a:pPr marL="57150" lvl="1" indent="-57150" algn="l" defTabSz="488950">
            <a:lnSpc>
              <a:spcPct val="90000"/>
            </a:lnSpc>
            <a:spcBef>
              <a:spcPct val="0"/>
            </a:spcBef>
            <a:spcAft>
              <a:spcPct val="15000"/>
            </a:spcAft>
            <a:buChar char="•"/>
          </a:pPr>
          <a:r>
            <a:rPr lang="en-US" sz="1100" kern="1200"/>
            <a:t>Identify barriers</a:t>
          </a:r>
        </a:p>
        <a:p>
          <a:pPr marL="57150" lvl="1" indent="-57150" algn="l" defTabSz="488950">
            <a:lnSpc>
              <a:spcPct val="90000"/>
            </a:lnSpc>
            <a:spcBef>
              <a:spcPct val="0"/>
            </a:spcBef>
            <a:spcAft>
              <a:spcPct val="15000"/>
            </a:spcAft>
            <a:buChar char="•"/>
          </a:pPr>
          <a:r>
            <a:rPr lang="en-US" sz="1100" kern="1200"/>
            <a:t>Provide supports</a:t>
          </a:r>
        </a:p>
        <a:p>
          <a:pPr marL="57150" lvl="1" indent="-57150" algn="l" defTabSz="488950">
            <a:lnSpc>
              <a:spcPct val="90000"/>
            </a:lnSpc>
            <a:spcBef>
              <a:spcPct val="0"/>
            </a:spcBef>
            <a:spcAft>
              <a:spcPct val="15000"/>
            </a:spcAft>
            <a:buChar char="•"/>
          </a:pPr>
          <a:endParaRPr lang="en-US" sz="800" kern="1200"/>
        </a:p>
      </dsp:txBody>
      <dsp:txXfrm>
        <a:off x="1402363" y="1267945"/>
        <a:ext cx="845296" cy="16905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A3D79-C7A2-4D6A-83C8-2DAC283DCAD0}">
      <dsp:nvSpPr>
        <dsp:cNvPr id="0" name=""/>
        <dsp:cNvSpPr/>
      </dsp:nvSpPr>
      <dsp:spPr>
        <a:xfrm>
          <a:off x="1622034" y="608521"/>
          <a:ext cx="4055863" cy="4055863"/>
        </a:xfrm>
        <a:prstGeom prst="blockArc">
          <a:avLst>
            <a:gd name="adj1" fmla="val 9000000"/>
            <a:gd name="adj2" fmla="val 16200000"/>
            <a:gd name="adj3" fmla="val 4642"/>
          </a:avLst>
        </a:prstGeom>
        <a:solidFill>
          <a:srgbClr val="2D3091"/>
        </a:solidFill>
        <a:ln>
          <a:noFill/>
        </a:ln>
        <a:effectLst/>
      </dsp:spPr>
      <dsp:style>
        <a:lnRef idx="0">
          <a:scrgbClr r="0" g="0" b="0"/>
        </a:lnRef>
        <a:fillRef idx="1">
          <a:scrgbClr r="0" g="0" b="0"/>
        </a:fillRef>
        <a:effectRef idx="0">
          <a:scrgbClr r="0" g="0" b="0"/>
        </a:effectRef>
        <a:fontRef idx="minor">
          <a:schemeClr val="lt1"/>
        </a:fontRef>
      </dsp:style>
    </dsp:sp>
    <dsp:sp modelId="{5E003C82-B057-43BE-9F4C-E747F3A70160}">
      <dsp:nvSpPr>
        <dsp:cNvPr id="0" name=""/>
        <dsp:cNvSpPr/>
      </dsp:nvSpPr>
      <dsp:spPr>
        <a:xfrm>
          <a:off x="1622034" y="608521"/>
          <a:ext cx="4055863" cy="4055863"/>
        </a:xfrm>
        <a:prstGeom prst="blockArc">
          <a:avLst>
            <a:gd name="adj1" fmla="val 1800000"/>
            <a:gd name="adj2" fmla="val 9000000"/>
            <a:gd name="adj3" fmla="val 4642"/>
          </a:avLst>
        </a:prstGeom>
        <a:solidFill>
          <a:srgbClr val="F7941C"/>
        </a:solidFill>
        <a:ln>
          <a:noFill/>
        </a:ln>
        <a:effectLst/>
      </dsp:spPr>
      <dsp:style>
        <a:lnRef idx="0">
          <a:scrgbClr r="0" g="0" b="0"/>
        </a:lnRef>
        <a:fillRef idx="1">
          <a:scrgbClr r="0" g="0" b="0"/>
        </a:fillRef>
        <a:effectRef idx="0">
          <a:scrgbClr r="0" g="0" b="0"/>
        </a:effectRef>
        <a:fontRef idx="minor">
          <a:schemeClr val="lt1"/>
        </a:fontRef>
      </dsp:style>
    </dsp:sp>
    <dsp:sp modelId="{739C6FA7-912A-45CA-8E3D-2A12C297EF3B}">
      <dsp:nvSpPr>
        <dsp:cNvPr id="0" name=""/>
        <dsp:cNvSpPr/>
      </dsp:nvSpPr>
      <dsp:spPr>
        <a:xfrm>
          <a:off x="1622034" y="608521"/>
          <a:ext cx="4055863" cy="4055863"/>
        </a:xfrm>
        <a:prstGeom prst="blockArc">
          <a:avLst>
            <a:gd name="adj1" fmla="val 16200000"/>
            <a:gd name="adj2" fmla="val 1800000"/>
            <a:gd name="adj3" fmla="val 4642"/>
          </a:avLst>
        </a:prstGeom>
        <a:solidFill>
          <a:srgbClr val="0A9446"/>
        </a:solidFill>
        <a:ln>
          <a:noFill/>
        </a:ln>
        <a:effectLst/>
      </dsp:spPr>
      <dsp:style>
        <a:lnRef idx="0">
          <a:scrgbClr r="0" g="0" b="0"/>
        </a:lnRef>
        <a:fillRef idx="1">
          <a:scrgbClr r="0" g="0" b="0"/>
        </a:fillRef>
        <a:effectRef idx="0">
          <a:scrgbClr r="0" g="0" b="0"/>
        </a:effectRef>
        <a:fontRef idx="minor">
          <a:schemeClr val="lt1"/>
        </a:fontRef>
      </dsp:style>
    </dsp:sp>
    <dsp:sp modelId="{674C4A7A-8704-4C3D-A5C0-9631BF25E3A4}">
      <dsp:nvSpPr>
        <dsp:cNvPr id="0" name=""/>
        <dsp:cNvSpPr/>
      </dsp:nvSpPr>
      <dsp:spPr>
        <a:xfrm>
          <a:off x="2716087" y="1702575"/>
          <a:ext cx="1867756" cy="1867756"/>
        </a:xfrm>
        <a:prstGeom prst="ellipse">
          <a:avLst/>
        </a:prstGeom>
        <a:solidFill>
          <a:srgbClr val="2AAB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Poppins" panose="00000500000000000000" pitchFamily="2" charset="0"/>
              <a:cs typeface="Poppins" panose="00000500000000000000" pitchFamily="2" charset="0"/>
            </a:rPr>
            <a:t>Community Vitality</a:t>
          </a:r>
        </a:p>
      </dsp:txBody>
      <dsp:txXfrm>
        <a:off x="2989614" y="1976102"/>
        <a:ext cx="1320702" cy="1320702"/>
      </dsp:txXfrm>
    </dsp:sp>
    <dsp:sp modelId="{E2F08530-E7D6-4D2C-AB5D-89F9FE2D2B57}">
      <dsp:nvSpPr>
        <dsp:cNvPr id="0" name=""/>
        <dsp:cNvSpPr/>
      </dsp:nvSpPr>
      <dsp:spPr>
        <a:xfrm>
          <a:off x="2996251" y="1873"/>
          <a:ext cx="1307429" cy="1307429"/>
        </a:xfrm>
        <a:prstGeom prst="ellipse">
          <a:avLst/>
        </a:prstGeom>
        <a:solidFill>
          <a:srgbClr val="0A9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Poppins" panose="00000500000000000000" pitchFamily="2" charset="0"/>
              <a:cs typeface="Poppins" panose="00000500000000000000" pitchFamily="2" charset="0"/>
            </a:rPr>
            <a:t>Working Parents</a:t>
          </a:r>
        </a:p>
      </dsp:txBody>
      <dsp:txXfrm>
        <a:off x="3187720" y="193342"/>
        <a:ext cx="924491" cy="924491"/>
      </dsp:txXfrm>
    </dsp:sp>
    <dsp:sp modelId="{BD254994-A8D9-4D05-ABFE-A59889C115CA}">
      <dsp:nvSpPr>
        <dsp:cNvPr id="0" name=""/>
        <dsp:cNvSpPr/>
      </dsp:nvSpPr>
      <dsp:spPr>
        <a:xfrm>
          <a:off x="4711730" y="2973170"/>
          <a:ext cx="1307429" cy="1307429"/>
        </a:xfrm>
        <a:prstGeom prst="ellipse">
          <a:avLst/>
        </a:prstGeom>
        <a:solidFill>
          <a:srgbClr val="F794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Poppins" panose="00000500000000000000" pitchFamily="2" charset="0"/>
              <a:cs typeface="Poppins" panose="00000500000000000000" pitchFamily="2" charset="0"/>
            </a:rPr>
            <a:t>Tomorrow’s Workforce</a:t>
          </a:r>
        </a:p>
      </dsp:txBody>
      <dsp:txXfrm>
        <a:off x="4903199" y="3164639"/>
        <a:ext cx="924491" cy="924491"/>
      </dsp:txXfrm>
    </dsp:sp>
    <dsp:sp modelId="{751CCF73-ABCB-4C25-AA75-4B68229EF958}">
      <dsp:nvSpPr>
        <dsp:cNvPr id="0" name=""/>
        <dsp:cNvSpPr/>
      </dsp:nvSpPr>
      <dsp:spPr>
        <a:xfrm>
          <a:off x="1280772" y="2973170"/>
          <a:ext cx="1307429" cy="1307429"/>
        </a:xfrm>
        <a:prstGeom prst="ellipse">
          <a:avLst/>
        </a:prstGeom>
        <a:solidFill>
          <a:srgbClr val="2D30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Poppins" panose="00000500000000000000" pitchFamily="2" charset="0"/>
              <a:cs typeface="Poppins" panose="00000500000000000000" pitchFamily="2" charset="0"/>
            </a:rPr>
            <a:t>Return on Investment</a:t>
          </a:r>
        </a:p>
      </dsp:txBody>
      <dsp:txXfrm>
        <a:off x="1472241" y="3164639"/>
        <a:ext cx="924491" cy="9244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BA984-8D60-4E21-BCF5-ADC513EE6ED3}">
      <dsp:nvSpPr>
        <dsp:cNvPr id="0" name=""/>
        <dsp:cNvSpPr/>
      </dsp:nvSpPr>
      <dsp:spPr>
        <a:xfrm rot="5400000">
          <a:off x="1612593" y="-351335"/>
          <a:ext cx="1040683" cy="200746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Southeast</a:t>
          </a:r>
        </a:p>
        <a:p>
          <a:pPr marL="171450" lvl="1" indent="-171450" algn="l" defTabSz="711200">
            <a:lnSpc>
              <a:spcPct val="90000"/>
            </a:lnSpc>
            <a:spcBef>
              <a:spcPct val="0"/>
            </a:spcBef>
            <a:spcAft>
              <a:spcPct val="15000"/>
            </a:spcAft>
            <a:buChar char="•"/>
          </a:pPr>
          <a:r>
            <a:rPr lang="en-US" sz="1600" kern="1200"/>
            <a:t>Region 9 &amp; 10</a:t>
          </a:r>
        </a:p>
      </dsp:txBody>
      <dsp:txXfrm rot="-5400000">
        <a:off x="1129201" y="182859"/>
        <a:ext cx="1956666" cy="939079"/>
      </dsp:txXfrm>
    </dsp:sp>
    <dsp:sp modelId="{1A14A975-C8F7-435E-A6B0-3B554148999D}">
      <dsp:nvSpPr>
        <dsp:cNvPr id="0" name=""/>
        <dsp:cNvSpPr/>
      </dsp:nvSpPr>
      <dsp:spPr>
        <a:xfrm>
          <a:off x="0" y="1970"/>
          <a:ext cx="1129200" cy="13008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t>-</a:t>
          </a:r>
          <a:r>
            <a:rPr lang="en-US" sz="1800" kern="1200"/>
            <a:t>9,701</a:t>
          </a:r>
          <a:endParaRPr lang="en-US" sz="2600" kern="1200"/>
        </a:p>
      </dsp:txBody>
      <dsp:txXfrm>
        <a:off x="55123" y="57093"/>
        <a:ext cx="1018954" cy="1190608"/>
      </dsp:txXfrm>
    </dsp:sp>
    <dsp:sp modelId="{CF85D12A-886B-4A9F-9C56-91724BA3BBC0}">
      <dsp:nvSpPr>
        <dsp:cNvPr id="0" name=""/>
        <dsp:cNvSpPr/>
      </dsp:nvSpPr>
      <dsp:spPr>
        <a:xfrm rot="5400000">
          <a:off x="1612593" y="1014560"/>
          <a:ext cx="1040683" cy="200746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Southwest</a:t>
          </a:r>
        </a:p>
        <a:p>
          <a:pPr marL="171450" lvl="1" indent="-171450" algn="l" defTabSz="711200">
            <a:lnSpc>
              <a:spcPct val="90000"/>
            </a:lnSpc>
            <a:spcBef>
              <a:spcPct val="0"/>
            </a:spcBef>
            <a:spcAft>
              <a:spcPct val="15000"/>
            </a:spcAft>
            <a:buChar char="•"/>
          </a:pPr>
          <a:r>
            <a:rPr lang="en-US" sz="1600" kern="1200"/>
            <a:t>Region 6E, 6W, &amp; 8</a:t>
          </a:r>
        </a:p>
      </dsp:txBody>
      <dsp:txXfrm rot="-5400000">
        <a:off x="1129201" y="1548754"/>
        <a:ext cx="1956666" cy="939079"/>
      </dsp:txXfrm>
    </dsp:sp>
    <dsp:sp modelId="{D0D58CDA-E5F0-4DA7-9569-20CE24D2DD3D}">
      <dsp:nvSpPr>
        <dsp:cNvPr id="0" name=""/>
        <dsp:cNvSpPr/>
      </dsp:nvSpPr>
      <dsp:spPr>
        <a:xfrm>
          <a:off x="0" y="1367867"/>
          <a:ext cx="1129200" cy="1300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-4,570</a:t>
          </a:r>
        </a:p>
      </dsp:txBody>
      <dsp:txXfrm>
        <a:off x="55123" y="1422990"/>
        <a:ext cx="1018954" cy="1190608"/>
      </dsp:txXfrm>
    </dsp:sp>
    <dsp:sp modelId="{0BC880F0-E04E-495E-ADD9-08ACDE2D5A1C}">
      <dsp:nvSpPr>
        <dsp:cNvPr id="0" name=""/>
        <dsp:cNvSpPr/>
      </dsp:nvSpPr>
      <dsp:spPr>
        <a:xfrm rot="5400000">
          <a:off x="1612593" y="2380457"/>
          <a:ext cx="1040683" cy="200746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Central</a:t>
          </a:r>
        </a:p>
        <a:p>
          <a:pPr marL="171450" lvl="1" indent="-171450" algn="l" defTabSz="711200">
            <a:lnSpc>
              <a:spcPct val="90000"/>
            </a:lnSpc>
            <a:spcBef>
              <a:spcPct val="0"/>
            </a:spcBef>
            <a:spcAft>
              <a:spcPct val="15000"/>
            </a:spcAft>
            <a:buChar char="•"/>
          </a:pPr>
          <a:r>
            <a:rPr lang="en-US" sz="1600" kern="1200"/>
            <a:t>Region 5, 7E, &amp; 7W</a:t>
          </a:r>
        </a:p>
      </dsp:txBody>
      <dsp:txXfrm rot="-5400000">
        <a:off x="1129201" y="2914651"/>
        <a:ext cx="1956666" cy="939079"/>
      </dsp:txXfrm>
    </dsp:sp>
    <dsp:sp modelId="{C31EBA76-32C3-4E70-ADF8-73850D4D5F29}">
      <dsp:nvSpPr>
        <dsp:cNvPr id="0" name=""/>
        <dsp:cNvSpPr/>
      </dsp:nvSpPr>
      <dsp:spPr>
        <a:xfrm>
          <a:off x="0" y="2733764"/>
          <a:ext cx="1129200" cy="13008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-16,065</a:t>
          </a:r>
        </a:p>
      </dsp:txBody>
      <dsp:txXfrm>
        <a:off x="55123" y="2788887"/>
        <a:ext cx="1018954" cy="11906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BA984-8D60-4E21-BCF5-ADC513EE6ED3}">
      <dsp:nvSpPr>
        <dsp:cNvPr id="0" name=""/>
        <dsp:cNvSpPr/>
      </dsp:nvSpPr>
      <dsp:spPr>
        <a:xfrm rot="5400000">
          <a:off x="1612593" y="-351335"/>
          <a:ext cx="1040683" cy="200746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Metro</a:t>
          </a:r>
        </a:p>
        <a:p>
          <a:pPr marL="171450" lvl="1" indent="-171450" algn="l" defTabSz="711200">
            <a:lnSpc>
              <a:spcPct val="90000"/>
            </a:lnSpc>
            <a:spcBef>
              <a:spcPct val="0"/>
            </a:spcBef>
            <a:spcAft>
              <a:spcPct val="15000"/>
            </a:spcAft>
            <a:buChar char="•"/>
          </a:pPr>
          <a:r>
            <a:rPr lang="en-US" sz="1600" kern="1200"/>
            <a:t>Region 11</a:t>
          </a:r>
        </a:p>
      </dsp:txBody>
      <dsp:txXfrm rot="-5400000">
        <a:off x="1129201" y="182859"/>
        <a:ext cx="1956666" cy="939079"/>
      </dsp:txXfrm>
    </dsp:sp>
    <dsp:sp modelId="{1A14A975-C8F7-435E-A6B0-3B554148999D}">
      <dsp:nvSpPr>
        <dsp:cNvPr id="0" name=""/>
        <dsp:cNvSpPr/>
      </dsp:nvSpPr>
      <dsp:spPr>
        <a:xfrm>
          <a:off x="0" y="1970"/>
          <a:ext cx="1129200" cy="13008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-47,732</a:t>
          </a:r>
        </a:p>
      </dsp:txBody>
      <dsp:txXfrm>
        <a:off x="55123" y="57093"/>
        <a:ext cx="1018954" cy="1190608"/>
      </dsp:txXfrm>
    </dsp:sp>
    <dsp:sp modelId="{CF85D12A-886B-4A9F-9C56-91724BA3BBC0}">
      <dsp:nvSpPr>
        <dsp:cNvPr id="0" name=""/>
        <dsp:cNvSpPr/>
      </dsp:nvSpPr>
      <dsp:spPr>
        <a:xfrm rot="5400000">
          <a:off x="1612593" y="1014560"/>
          <a:ext cx="1040683" cy="200746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Greater MN</a:t>
          </a:r>
        </a:p>
      </dsp:txBody>
      <dsp:txXfrm rot="-5400000">
        <a:off x="1129201" y="1548754"/>
        <a:ext cx="1956666" cy="939079"/>
      </dsp:txXfrm>
    </dsp:sp>
    <dsp:sp modelId="{D0D58CDA-E5F0-4DA7-9569-20CE24D2DD3D}">
      <dsp:nvSpPr>
        <dsp:cNvPr id="0" name=""/>
        <dsp:cNvSpPr/>
      </dsp:nvSpPr>
      <dsp:spPr>
        <a:xfrm>
          <a:off x="0" y="1367867"/>
          <a:ext cx="1129200" cy="1300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-41,796</a:t>
          </a:r>
        </a:p>
      </dsp:txBody>
      <dsp:txXfrm>
        <a:off x="55123" y="1422990"/>
        <a:ext cx="1018954" cy="1190608"/>
      </dsp:txXfrm>
    </dsp:sp>
    <dsp:sp modelId="{0BC880F0-E04E-495E-ADD9-08ACDE2D5A1C}">
      <dsp:nvSpPr>
        <dsp:cNvPr id="0" name=""/>
        <dsp:cNvSpPr/>
      </dsp:nvSpPr>
      <dsp:spPr>
        <a:xfrm rot="5400000">
          <a:off x="1612593" y="2380457"/>
          <a:ext cx="1040683" cy="200746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Entire MN</a:t>
          </a:r>
        </a:p>
      </dsp:txBody>
      <dsp:txXfrm rot="-5400000">
        <a:off x="1129201" y="2914651"/>
        <a:ext cx="1956666" cy="939079"/>
      </dsp:txXfrm>
    </dsp:sp>
    <dsp:sp modelId="{C31EBA76-32C3-4E70-ADF8-73850D4D5F29}">
      <dsp:nvSpPr>
        <dsp:cNvPr id="0" name=""/>
        <dsp:cNvSpPr/>
      </dsp:nvSpPr>
      <dsp:spPr>
        <a:xfrm>
          <a:off x="0" y="2733764"/>
          <a:ext cx="1129200" cy="13008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-89,528</a:t>
          </a:r>
        </a:p>
      </dsp:txBody>
      <dsp:txXfrm>
        <a:off x="55123" y="2788887"/>
        <a:ext cx="1018954" cy="1190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BA984-8D60-4E21-BCF5-ADC513EE6ED3}">
      <dsp:nvSpPr>
        <dsp:cNvPr id="0" name=""/>
        <dsp:cNvSpPr/>
      </dsp:nvSpPr>
      <dsp:spPr>
        <a:xfrm rot="5400000">
          <a:off x="1874645" y="-498453"/>
          <a:ext cx="1040683" cy="230170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West Central</a:t>
          </a:r>
        </a:p>
        <a:p>
          <a:pPr marL="171450" lvl="1" indent="-171450" algn="l" defTabSz="711200">
            <a:lnSpc>
              <a:spcPct val="90000"/>
            </a:lnSpc>
            <a:spcBef>
              <a:spcPct val="0"/>
            </a:spcBef>
            <a:spcAft>
              <a:spcPct val="15000"/>
            </a:spcAft>
            <a:buChar char="•"/>
          </a:pPr>
          <a:r>
            <a:rPr lang="en-US" sz="1600" kern="1200"/>
            <a:t>Region 4</a:t>
          </a:r>
        </a:p>
      </dsp:txBody>
      <dsp:txXfrm rot="-5400000">
        <a:off x="1244136" y="182858"/>
        <a:ext cx="2250900" cy="939079"/>
      </dsp:txXfrm>
    </dsp:sp>
    <dsp:sp modelId="{1A14A975-C8F7-435E-A6B0-3B554148999D}">
      <dsp:nvSpPr>
        <dsp:cNvPr id="0" name=""/>
        <dsp:cNvSpPr/>
      </dsp:nvSpPr>
      <dsp:spPr>
        <a:xfrm>
          <a:off x="50571" y="1970"/>
          <a:ext cx="1193565" cy="13008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-4,537</a:t>
          </a:r>
        </a:p>
      </dsp:txBody>
      <dsp:txXfrm>
        <a:off x="108836" y="60235"/>
        <a:ext cx="1077035" cy="1184324"/>
      </dsp:txXfrm>
    </dsp:sp>
    <dsp:sp modelId="{CF85D12A-886B-4A9F-9C56-91724BA3BBC0}">
      <dsp:nvSpPr>
        <dsp:cNvPr id="0" name=""/>
        <dsp:cNvSpPr/>
      </dsp:nvSpPr>
      <dsp:spPr>
        <a:xfrm rot="5400000">
          <a:off x="1874645" y="867443"/>
          <a:ext cx="1040683" cy="230170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Northwest</a:t>
          </a:r>
        </a:p>
        <a:p>
          <a:pPr marL="171450" lvl="1" indent="-171450" algn="l" defTabSz="711200">
            <a:lnSpc>
              <a:spcPct val="90000"/>
            </a:lnSpc>
            <a:spcBef>
              <a:spcPct val="0"/>
            </a:spcBef>
            <a:spcAft>
              <a:spcPct val="15000"/>
            </a:spcAft>
            <a:buChar char="•"/>
          </a:pPr>
          <a:r>
            <a:rPr lang="en-US" sz="1600" kern="1200"/>
            <a:t>Region 1 &amp; 2</a:t>
          </a:r>
        </a:p>
      </dsp:txBody>
      <dsp:txXfrm rot="-5400000">
        <a:off x="1244136" y="1548754"/>
        <a:ext cx="2250900" cy="939079"/>
      </dsp:txXfrm>
    </dsp:sp>
    <dsp:sp modelId="{D0D58CDA-E5F0-4DA7-9569-20CE24D2DD3D}">
      <dsp:nvSpPr>
        <dsp:cNvPr id="0" name=""/>
        <dsp:cNvSpPr/>
      </dsp:nvSpPr>
      <dsp:spPr>
        <a:xfrm>
          <a:off x="50571" y="1367867"/>
          <a:ext cx="1193565" cy="13008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-2,797</a:t>
          </a:r>
        </a:p>
      </dsp:txBody>
      <dsp:txXfrm>
        <a:off x="108836" y="1426132"/>
        <a:ext cx="1077035" cy="1184324"/>
      </dsp:txXfrm>
    </dsp:sp>
    <dsp:sp modelId="{0BC880F0-E04E-495E-ADD9-08ACDE2D5A1C}">
      <dsp:nvSpPr>
        <dsp:cNvPr id="0" name=""/>
        <dsp:cNvSpPr/>
      </dsp:nvSpPr>
      <dsp:spPr>
        <a:xfrm rot="5400000">
          <a:off x="1874645" y="2233340"/>
          <a:ext cx="1040683" cy="230170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Northeast</a:t>
          </a:r>
        </a:p>
        <a:p>
          <a:pPr marL="171450" lvl="1" indent="-171450" algn="l" defTabSz="711200">
            <a:lnSpc>
              <a:spcPct val="90000"/>
            </a:lnSpc>
            <a:spcBef>
              <a:spcPct val="0"/>
            </a:spcBef>
            <a:spcAft>
              <a:spcPct val="15000"/>
            </a:spcAft>
            <a:buChar char="•"/>
          </a:pPr>
          <a:r>
            <a:rPr lang="en-US" sz="1600" kern="1200"/>
            <a:t>Region 3</a:t>
          </a:r>
        </a:p>
      </dsp:txBody>
      <dsp:txXfrm rot="-5400000">
        <a:off x="1244136" y="2914651"/>
        <a:ext cx="2250900" cy="939079"/>
      </dsp:txXfrm>
    </dsp:sp>
    <dsp:sp modelId="{C31EBA76-32C3-4E70-ADF8-73850D4D5F29}">
      <dsp:nvSpPr>
        <dsp:cNvPr id="0" name=""/>
        <dsp:cNvSpPr/>
      </dsp:nvSpPr>
      <dsp:spPr>
        <a:xfrm>
          <a:off x="50571" y="2733764"/>
          <a:ext cx="1193565" cy="13008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-4,098</a:t>
          </a:r>
        </a:p>
      </dsp:txBody>
      <dsp:txXfrm>
        <a:off x="108836" y="2792029"/>
        <a:ext cx="1077035" cy="118432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0.04032</cdr:x>
      <cdr:y>0</cdr:y>
    </cdr:from>
    <cdr:to>
      <cdr:x>0.79702</cdr:x>
      <cdr:y>0.16266</cdr:y>
    </cdr:to>
    <cdr:sp macro="" textlink="">
      <cdr:nvSpPr>
        <cdr:cNvPr id="2" name="TextBox 2">
          <a:extLst xmlns:a="http://schemas.openxmlformats.org/drawingml/2006/main">
            <a:ext uri="{FF2B5EF4-FFF2-40B4-BE49-F238E27FC236}">
              <a16:creationId xmlns:a16="http://schemas.microsoft.com/office/drawing/2014/main" id="{CF882A7F-4806-C4E2-7463-89FB65F5259D}"/>
            </a:ext>
          </a:extLst>
        </cdr:cNvPr>
        <cdr:cNvSpPr txBox="1"/>
      </cdr:nvSpPr>
      <cdr:spPr>
        <a:xfrm xmlns:a="http://schemas.openxmlformats.org/drawingml/2006/main">
          <a:off x="281878" y="-1564837"/>
          <a:ext cx="5290456" cy="7959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800" b="1" i="0" u="none" strike="noStrike" dirty="0">
              <a:solidFill>
                <a:srgbClr val="333333"/>
              </a:solidFill>
              <a:effectLst/>
              <a:latin typeface="Poppins" panose="00000500000000000000" pitchFamily="2" charset="0"/>
              <a:cs typeface="Poppins" panose="00000500000000000000" pitchFamily="2" charset="0"/>
            </a:rPr>
            <a:t>Has the availability of your preferred child care option impacted your decision to have another child or limit the size of your family?</a:t>
          </a:r>
          <a:r>
            <a:rPr lang="en-US" dirty="0">
              <a:latin typeface="Poppins" panose="00000500000000000000" pitchFamily="2" charset="0"/>
              <a:cs typeface="Poppins" panose="00000500000000000000" pitchFamily="2" charset="0"/>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3D338-AEF5-4276-992E-F8A86DD6936E}"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B6624-5A0C-485E-9FBB-DD961507DF5A}" type="slidenum">
              <a:rPr lang="en-US" smtClean="0"/>
              <a:t>‹#›</a:t>
            </a:fld>
            <a:endParaRPr lang="en-US"/>
          </a:p>
        </p:txBody>
      </p:sp>
    </p:spTree>
    <p:extLst>
      <p:ext uri="{BB962C8B-B14F-4D97-AF65-F5344CB8AC3E}">
        <p14:creationId xmlns:p14="http://schemas.microsoft.com/office/powerpoint/2010/main" val="75710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C388F6B0-E985-4394-920B-B1D4D6B12E5B}" type="slidenum">
              <a:rPr lang="en-US" smtClean="0"/>
              <a:t>17</a:t>
            </a:fld>
            <a:endParaRPr lang="en-US"/>
          </a:p>
        </p:txBody>
      </p:sp>
    </p:spTree>
    <p:extLst>
      <p:ext uri="{BB962C8B-B14F-4D97-AF65-F5344CB8AC3E}">
        <p14:creationId xmlns:p14="http://schemas.microsoft.com/office/powerpoint/2010/main" val="418412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8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18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16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Important notes about inclusion in this phase of the Inventory: </a:t>
            </a:r>
          </a:p>
          <a:p>
            <a:pPr marL="628650" lvl="1" indent="-171450">
              <a:buFont typeface="Arial" panose="020B0604020202020204" pitchFamily="34" charset="0"/>
              <a:buChar char="•"/>
            </a:pPr>
            <a:r>
              <a:rPr lang="en-US" b="0"/>
              <a:t>Only the </a:t>
            </a:r>
            <a:r>
              <a:rPr lang="en-US"/>
              <a:t>work of </a:t>
            </a:r>
            <a:r>
              <a:rPr lang="en-US" b="0"/>
              <a:t>DHS’s Aging and Disability Services division is represented in the current data. Additional divisions of DHS will be added in the future. </a:t>
            </a:r>
          </a:p>
          <a:p>
            <a:pPr marL="628650" lvl="1" indent="-171450">
              <a:buFont typeface="Arial" panose="020B0604020202020204" pitchFamily="34" charset="0"/>
              <a:buChar char="•"/>
            </a:pPr>
            <a:r>
              <a:rPr lang="en-US">
                <a:solidFill>
                  <a:schemeClr val="tx1"/>
                </a:solidFill>
              </a:rPr>
              <a:t>Some new direct appropriations are included in the tool. Others are not because not enough information is available currently. These will be added at a future date</a:t>
            </a:r>
          </a:p>
          <a:p>
            <a:pPr marL="628650" lvl="1" indent="-171450">
              <a:buFont typeface="Arial" panose="020B0604020202020204" pitchFamily="34" charset="0"/>
              <a:buChar char="•"/>
            </a:pPr>
            <a:endParaRPr lang="en-US">
              <a:solidFill>
                <a:schemeClr val="tx1"/>
              </a:solidFill>
            </a:endParaRPr>
          </a:p>
          <a:p>
            <a:pPr marL="0" lvl="0" indent="0">
              <a:buFont typeface="Arial" panose="020B0604020202020204" pitchFamily="34" charset="0"/>
              <a:buNone/>
            </a:pPr>
            <a:r>
              <a:rPr lang="en-US">
                <a:solidFill>
                  <a:schemeClr val="tx1"/>
                </a:solidFill>
              </a:rPr>
              <a:t>Outside of the three groups listed (Goal Leads, Workforce Goal Review attendees, including the Gov’s Office, and the Thriving Workforce budget group, there has been no intentional sharing of this tool with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4668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77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partnership between PROWD and the Governor’s Workforce Development Board is designed to create new opportunities for justice-involved individuals, helping to fill the labor shortages we see across key industries in Minnesota.</a:t>
            </a:r>
          </a:p>
          <a:p>
            <a:pPr>
              <a:buFont typeface="Arial" panose="020B0604020202020204" pitchFamily="34" charset="0"/>
              <a:buChar char="•"/>
            </a:pPr>
            <a:endParaRPr lang="en-US"/>
          </a:p>
          <a:p>
            <a:pPr marL="171450" indent="-171450">
              <a:buFont typeface="Arial" panose="020B0604020202020204" pitchFamily="34" charset="0"/>
              <a:buChar char="•"/>
            </a:pPr>
            <a:r>
              <a:rPr lang="en-US"/>
              <a:t>A central focus is aligning the </a:t>
            </a:r>
            <a:r>
              <a:rPr lang="en-US" b="1"/>
              <a:t>large untapped talent pool</a:t>
            </a:r>
            <a:r>
              <a:rPr lang="en-US"/>
              <a:t> coming out of correctional facilities with vacancies in high-demand sectors like manufacturing, construction, and semiconductors. By doing this, we not only address industry needs but also provide life-changing career pathways for these individuals.</a:t>
            </a:r>
          </a:p>
          <a:p>
            <a:pPr>
              <a:buFont typeface="Arial" panose="020B0604020202020204" pitchFamily="34" charset="0"/>
              <a:buChar char="•"/>
            </a:pPr>
            <a:endParaRPr lang="en-US"/>
          </a:p>
          <a:p>
            <a:pPr marL="171450" indent="-171450">
              <a:buFont typeface="Arial" panose="020B0604020202020204" pitchFamily="34" charset="0"/>
              <a:buChar char="•"/>
            </a:pPr>
            <a:r>
              <a:rPr lang="en-US" b="1"/>
              <a:t>We are addressing the issue from both ends</a:t>
            </a:r>
            <a:r>
              <a:rPr lang="en-US"/>
              <a:t>—by providing participants with the necessary training, skills, and support, while also engaging employers with education on best practices and incentives for </a:t>
            </a:r>
            <a:r>
              <a:rPr lang="en-US" b="1"/>
              <a:t>fair chance hiring</a:t>
            </a:r>
            <a:r>
              <a:rPr lang="en-US"/>
              <a:t>. This ensures businesses are equipped to adopt inclusive hiring strategies, ultimately creating more opportunities for justice-involved individuals to secure meaningful employment.</a:t>
            </a:r>
          </a:p>
          <a:p>
            <a:pPr>
              <a:buFont typeface="Arial" panose="020B0604020202020204" pitchFamily="34" charset="0"/>
              <a:buChar char="•"/>
            </a:pPr>
            <a:endParaRPr lang="en-US"/>
          </a:p>
          <a:p>
            <a:pPr marL="171450" indent="-171450">
              <a:buFont typeface="Arial" panose="020B0604020202020204" pitchFamily="34" charset="0"/>
              <a:buChar char="•"/>
            </a:pPr>
            <a:r>
              <a:rPr lang="en-US" b="1"/>
              <a:t>Nolan Thomas</a:t>
            </a:r>
            <a:r>
              <a:rPr lang="en-US"/>
              <a:t> will play a critical role in </a:t>
            </a:r>
            <a:r>
              <a:rPr lang="en-US" b="1"/>
              <a:t>coordinating this relationship</a:t>
            </a:r>
            <a:r>
              <a:rPr lang="en-US"/>
              <a:t>. As a member of both the PROWD and GWDB teams, he will help convene the relevant workforce programs, employers, and justice-impacted individuals into the statewide efforts of the GWDB.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6E1F1-AE3B-448C-91A1-95D75C89B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44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buFont typeface="Arial" panose="020B0604020202020204" pitchFamily="34" charset="0"/>
              <a:buChar char="•"/>
            </a:pPr>
            <a:r>
              <a:rPr lang="en-US" b="1"/>
              <a:t>Creating Pathways &amp; Sectoral Partnerships:</a:t>
            </a:r>
            <a:endParaRPr lang="en-US"/>
          </a:p>
          <a:p>
            <a:pPr marL="742950" lvl="1" indent="-285750">
              <a:buFont typeface="Arial" panose="020B0604020202020204" pitchFamily="34" charset="0"/>
              <a:buChar char="•"/>
            </a:pPr>
            <a:r>
              <a:rPr lang="en-US"/>
              <a:t>One of our primary tasks is identifying </a:t>
            </a:r>
            <a:r>
              <a:rPr lang="en-US" b="1"/>
              <a:t>high-demand, low-skill positions</a:t>
            </a:r>
            <a:r>
              <a:rPr lang="en-US"/>
              <a:t> that align with the skills and training of justice-involved individuals.</a:t>
            </a:r>
          </a:p>
          <a:p>
            <a:pPr marL="742950" lvl="1" indent="-285750">
              <a:buFont typeface="Arial" panose="020B0604020202020204" pitchFamily="34" charset="0"/>
              <a:buChar char="•"/>
            </a:pPr>
            <a:r>
              <a:rPr lang="en-US"/>
              <a:t>We’re partnering with businesses in industries like </a:t>
            </a:r>
            <a:r>
              <a:rPr lang="en-US" b="1"/>
              <a:t>manufacturing, construction, and semiconductors</a:t>
            </a:r>
            <a:r>
              <a:rPr lang="en-US"/>
              <a:t> to create accessible job pathways under workforce programs from the </a:t>
            </a:r>
            <a:r>
              <a:rPr lang="en-US" b="1"/>
              <a:t>IIJA, IRA, and CHIPS Act</a:t>
            </a:r>
            <a:r>
              <a:rPr lang="en-US"/>
              <a:t>. This will help meet growing labor demands while providing fair opportunities for individuals re-entering the workforce.</a:t>
            </a:r>
          </a:p>
          <a:p>
            <a:pPr marL="742950" lvl="1" indent="-285750">
              <a:buFont typeface="Arial" panose="020B0604020202020204" pitchFamily="34" charset="0"/>
              <a:buChar char="•"/>
            </a:pPr>
            <a:endParaRPr lang="en-US"/>
          </a:p>
          <a:p>
            <a:pPr>
              <a:buFont typeface="Arial" panose="020B0604020202020204" pitchFamily="34" charset="0"/>
              <a:buChar char="•"/>
            </a:pPr>
            <a:r>
              <a:rPr lang="en-US" b="1"/>
              <a:t>Employer Group with DOC:</a:t>
            </a:r>
            <a:endParaRPr lang="en-US"/>
          </a:p>
          <a:p>
            <a:pPr marL="742950" lvl="1" indent="-285750">
              <a:buFont typeface="Arial" panose="020B0604020202020204" pitchFamily="34" charset="0"/>
              <a:buChar char="•"/>
            </a:pPr>
            <a:r>
              <a:rPr lang="en-US"/>
              <a:t>We are working with the </a:t>
            </a:r>
            <a:r>
              <a:rPr lang="en-US" b="1"/>
              <a:t>Department of Corrections (DOC)</a:t>
            </a:r>
            <a:r>
              <a:rPr lang="en-US"/>
              <a:t> to establish a formalized employer group. This group will consist of businesses committed to </a:t>
            </a:r>
            <a:r>
              <a:rPr lang="en-US" b="1"/>
              <a:t>fair chance hiring</a:t>
            </a:r>
            <a:r>
              <a:rPr lang="en-US"/>
              <a:t>—giving justice-involved individuals a real shot at sustainable employment.</a:t>
            </a:r>
          </a:p>
          <a:p>
            <a:pPr marL="742950" lvl="1" indent="-285750">
              <a:buFont typeface="Arial" panose="020B0604020202020204" pitchFamily="34" charset="0"/>
              <a:buChar char="•"/>
            </a:pPr>
            <a:r>
              <a:rPr lang="en-US"/>
              <a:t>This group allows us to engage with employers who understand the importance of inclusive hiring practices and help them align their hiring needs with our program goals.</a:t>
            </a:r>
          </a:p>
          <a:p>
            <a:pPr marL="742950" lvl="1" indent="-285750">
              <a:buFont typeface="Arial" panose="020B0604020202020204" pitchFamily="34" charset="0"/>
              <a:buChar char="•"/>
            </a:pPr>
            <a:endParaRPr lang="en-US"/>
          </a:p>
          <a:p>
            <a:pPr>
              <a:buFont typeface="Arial" panose="020B0604020202020204" pitchFamily="34" charset="0"/>
              <a:buChar char="•"/>
            </a:pPr>
            <a:r>
              <a:rPr lang="en-US" b="1"/>
              <a:t>Comprehensive Employer Support Plan:</a:t>
            </a:r>
            <a:endParaRPr lang="en-US"/>
          </a:p>
          <a:p>
            <a:pPr marL="742950" lvl="1" indent="-285750">
              <a:buFont typeface="Arial" panose="020B0604020202020204" pitchFamily="34" charset="0"/>
              <a:buChar char="•"/>
            </a:pPr>
            <a:r>
              <a:rPr lang="en-US"/>
              <a:t>We're also in the process of developing a </a:t>
            </a:r>
            <a:r>
              <a:rPr lang="en-US" b="1"/>
              <a:t>comprehensive support plan</a:t>
            </a:r>
            <a:r>
              <a:rPr lang="en-US"/>
              <a:t> to offer employers best practices, incentives, and guidance on </a:t>
            </a:r>
            <a:r>
              <a:rPr lang="en-US" b="1"/>
              <a:t>fair chance hiring</a:t>
            </a:r>
            <a:r>
              <a:rPr lang="en-US"/>
              <a:t>.</a:t>
            </a:r>
          </a:p>
          <a:p>
            <a:pPr marL="742950" lvl="1" indent="-285750">
              <a:buFont typeface="Arial" panose="020B0604020202020204" pitchFamily="34" charset="0"/>
              <a:buChar char="•"/>
            </a:pPr>
            <a:r>
              <a:rPr lang="en-US"/>
              <a:t>We are working closely with resources like the </a:t>
            </a:r>
            <a:r>
              <a:rPr lang="en-US" b="1"/>
              <a:t>Twin Cities RISE Fair Chance Hiring Guide</a:t>
            </a:r>
            <a:r>
              <a:rPr lang="en-US"/>
              <a:t>, the </a:t>
            </a:r>
            <a:r>
              <a:rPr lang="en-US" b="1"/>
              <a:t>Racial Equity GWDB Board Committee</a:t>
            </a:r>
            <a:r>
              <a:rPr lang="en-US"/>
              <a:t>, and the </a:t>
            </a:r>
            <a:r>
              <a:rPr lang="en-US" b="1"/>
              <a:t>Chamber Foundation</a:t>
            </a:r>
            <a:r>
              <a:rPr lang="en-US"/>
              <a:t> to ensure the support is industry-specific and effective.</a:t>
            </a:r>
          </a:p>
          <a:p>
            <a:pPr marL="742950" lvl="1" indent="-285750">
              <a:buFont typeface="Arial" panose="020B0604020202020204" pitchFamily="34" charset="0"/>
              <a:buChar char="•"/>
            </a:pPr>
            <a:endParaRPr lang="en-US"/>
          </a:p>
          <a:p>
            <a:pPr>
              <a:buFont typeface="Arial" panose="020B0604020202020204" pitchFamily="34" charset="0"/>
              <a:buChar char="•"/>
            </a:pPr>
            <a:r>
              <a:rPr lang="en-US" b="1"/>
              <a:t>CHIPS Coalition &amp; DoD Background Checks:</a:t>
            </a:r>
            <a:endParaRPr lang="en-US"/>
          </a:p>
          <a:p>
            <a:pPr marL="742950" lvl="1" indent="-285750">
              <a:buFont typeface="Arial" panose="020B0604020202020204" pitchFamily="34" charset="0"/>
              <a:buChar char="•"/>
            </a:pPr>
            <a:r>
              <a:rPr lang="en-US"/>
              <a:t>We are actively involved with the </a:t>
            </a:r>
            <a:r>
              <a:rPr lang="en-US" b="1"/>
              <a:t>CHIPS Coalition</a:t>
            </a:r>
            <a:r>
              <a:rPr lang="en-US"/>
              <a:t>, exploring the intersection of justice-involved individuals and careers in semiconductor manufacturing.</a:t>
            </a:r>
          </a:p>
          <a:p>
            <a:pPr marL="742950" lvl="1" indent="-285750">
              <a:buFont typeface="Arial" panose="020B0604020202020204" pitchFamily="34" charset="0"/>
              <a:buChar char="•"/>
            </a:pPr>
            <a:r>
              <a:rPr lang="en-US"/>
              <a:t>One specific focus is on the </a:t>
            </a:r>
            <a:r>
              <a:rPr lang="en-US" b="1"/>
              <a:t>Department of Defense (DoD) criminal background checks</a:t>
            </a:r>
            <a:r>
              <a:rPr lang="en-US"/>
              <a:t>, where we’re assessing how these checks may impact job eligibility for individuals re-entering the workforce, especially for roles that require security clearance or other federal contracts.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6E1F1-AE3B-448C-91A1-95D75C89B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20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55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831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84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345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034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Children’s Finance work is conducted at three basic levels – the individual business level, the community level, and the system level.</a:t>
            </a:r>
          </a:p>
          <a:p>
            <a:endParaRPr lang="en-US"/>
          </a:p>
          <a:p>
            <a:endParaRPr lang="en-US"/>
          </a:p>
          <a:p>
            <a:r>
              <a:rPr lang="en-US"/>
              <a:t>The business level is we partner with individual child care providers to strengthen their operations and help them to achieve their dreams We work hard to ensure that child care business owners and programs are equipped with what they need to see long term success and sustainability.  We provide loans, technical assistance, assessments, start-up and expansion planning, training, business consulting, grants, and business and leadership development.</a:t>
            </a:r>
          </a:p>
          <a:p>
            <a:endParaRPr lang="en-US"/>
          </a:p>
          <a:p>
            <a:r>
              <a:rPr lang="en-US"/>
              <a:t>The community level is where we are here today.  We consult and work alongside with communities to help them you achieve a sustainable child care supply that meets your local economic and cultural needs. This work includes the facilitation of capacity building initiatives, the analysis of your local child care need, community engagement processes, Technical assistance and feasibility studies.  </a:t>
            </a:r>
          </a:p>
          <a:p>
            <a:endParaRPr lang="en-US"/>
          </a:p>
          <a:p>
            <a:r>
              <a:rPr lang="en-US"/>
              <a:t>The systems level is where we change public systems through advocacy and expertise.  We elevate child care in policies, practices, funding and plans.  Some of our systems level work includes policy and practice review, needs assessments, cost of care studies, and national and cross-sector collaboration.</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6522ACA-032B-4667-9072-B8C5B5BC1060}" type="slidenum">
              <a:rPr lang="en-US" smtClean="0"/>
              <a:t>67</a:t>
            </a:fld>
            <a:endParaRPr lang="en-US"/>
          </a:p>
        </p:txBody>
      </p:sp>
    </p:spTree>
    <p:extLst>
      <p:ext uri="{BB962C8B-B14F-4D97-AF65-F5344CB8AC3E}">
        <p14:creationId xmlns:p14="http://schemas.microsoft.com/office/powerpoint/2010/main" val="341490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07881-7F21-4C1E-AA67-48C41516B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85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07881-7F21-4C1E-AA67-48C41516B99D}" type="slidenum">
              <a:rPr lang="en-US" smtClean="0"/>
              <a:t>69</a:t>
            </a:fld>
            <a:endParaRPr lang="en-US"/>
          </a:p>
        </p:txBody>
      </p:sp>
    </p:spTree>
    <p:extLst>
      <p:ext uri="{BB962C8B-B14F-4D97-AF65-F5344CB8AC3E}">
        <p14:creationId xmlns:p14="http://schemas.microsoft.com/office/powerpoint/2010/main" val="425906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based on what parents are paying in tuition – updated in 2023</a:t>
            </a:r>
          </a:p>
          <a:p>
            <a:endParaRPr lang="en-US"/>
          </a:p>
          <a:p>
            <a:r>
              <a:rPr lang="en-US"/>
              <a:t>Most families who access child care are young, at the beginning of their earning potential. They have one of the largest expenses they’ll ever have when they are least able to afford it.</a:t>
            </a:r>
          </a:p>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70</a:t>
            </a:fld>
            <a:endParaRPr lang="en-US"/>
          </a:p>
        </p:txBody>
      </p:sp>
    </p:spTree>
    <p:extLst>
      <p:ext uri="{BB962C8B-B14F-4D97-AF65-F5344CB8AC3E}">
        <p14:creationId xmlns:p14="http://schemas.microsoft.com/office/powerpoint/2010/main" val="3701084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a:t>Coming slides will illustrate the cost of providing child care in both licensed family child care and child care centers and hopefully show the disconnect; data comes from newly released 2023 MN Cost Modeling Report</a:t>
            </a:r>
          </a:p>
          <a:p>
            <a:endParaRPr lang="en-US"/>
          </a:p>
          <a:p>
            <a:r>
              <a:rPr lang="en-US"/>
              <a:t>FCF was awarded the project, funded by DHS; DHS does this every 3 years</a:t>
            </a:r>
          </a:p>
          <a:p>
            <a:r>
              <a:rPr lang="en-US"/>
              <a:t>Surveyed nearly 1100 child care providers in late 2022 (855 FCC/243 CCC); completed business interviews w/31 child care providers, including in-depth financial analysis of business documents</a:t>
            </a:r>
          </a:p>
          <a:p>
            <a:r>
              <a:rPr lang="en-US"/>
              <a:t>70 page report released today (Monday); includes analysis by geography using USDA’s “Rural Urban Communing Areas”; different from previous reports to better reflect the variation in greater Minnesota; and broadens the definition of “urban” beyond </a:t>
            </a:r>
            <a:r>
              <a:rPr lang="en-US" err="1"/>
              <a:t>Mpls</a:t>
            </a:r>
            <a:r>
              <a:rPr lang="en-US"/>
              <a:t>/St Paul</a:t>
            </a:r>
          </a:p>
          <a:p>
            <a:endParaRPr lang="en-US"/>
          </a:p>
        </p:txBody>
      </p:sp>
      <p:sp>
        <p:nvSpPr>
          <p:cNvPr id="4" name="Slide Number Placeholder 3"/>
          <p:cNvSpPr>
            <a:spLocks noGrp="1"/>
          </p:cNvSpPr>
          <p:nvPr>
            <p:ph type="sldNum" sz="quarter" idx="5"/>
          </p:nvPr>
        </p:nvSpPr>
        <p:spPr/>
        <p:txBody>
          <a:bodyPr/>
          <a:lstStyle/>
          <a:p>
            <a:fld id="{6B1A4552-7226-401C-A94E-F9FB81DED269}" type="slidenum">
              <a:rPr lang="en-US" smtClean="0"/>
              <a:t>71</a:t>
            </a:fld>
            <a:endParaRPr lang="en-US"/>
          </a:p>
        </p:txBody>
      </p:sp>
    </p:spTree>
    <p:extLst>
      <p:ext uri="{BB962C8B-B14F-4D97-AF65-F5344CB8AC3E}">
        <p14:creationId xmlns:p14="http://schemas.microsoft.com/office/powerpoint/2010/main" val="2523488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reflects statewide average expense data for a licensed family child care program</a:t>
            </a:r>
          </a:p>
          <a:p>
            <a:endParaRPr lang="en-US"/>
          </a:p>
          <a:p>
            <a:r>
              <a:rPr lang="en-US"/>
              <a:t>Personnel Expense: Health Insurance</a:t>
            </a:r>
          </a:p>
          <a:p>
            <a:r>
              <a:rPr lang="en-US" sz="1800" kern="100">
                <a:latin typeface="Poppins" panose="00000500000000000000" pitchFamily="2" charset="0"/>
                <a:ea typeface="Calibri" panose="020F0502020204030204" pitchFamily="34" charset="0"/>
                <a:cs typeface="Times New Roman" panose="02020603050405020304" pitchFamily="18" charset="0"/>
              </a:rPr>
              <a:t>Occupancy Costs (Time-Space Percentage applied): </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Mortgage interest, property taxes, &amp; depreciation or rent/lease</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Homeowners/Renters Insurance</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Utilities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Cleaning Supplies, etc.</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Repairs &amp; Maintenance</a:t>
            </a:r>
          </a:p>
          <a:p>
            <a:pPr defTabSz="925464">
              <a:defRPr/>
            </a:pPr>
            <a:r>
              <a:rPr lang="en-US" sz="1800" kern="100">
                <a:latin typeface="Poppins" panose="00000500000000000000" pitchFamily="2" charset="0"/>
                <a:ea typeface="Calibri" panose="020F0502020204030204" pitchFamily="34" charset="0"/>
                <a:cs typeface="Times New Roman" panose="02020603050405020304" pitchFamily="18" charset="0"/>
              </a:rPr>
              <a:t>Program Expenses:</a:t>
            </a: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Repairs and maintenance for child care</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Supplies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Food and food-related supplies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Training/Professional Development</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Professional membership dues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License and permits</a:t>
            </a:r>
          </a:p>
          <a:p>
            <a:r>
              <a:rPr lang="en-US" sz="1800" kern="100">
                <a:latin typeface="Poppins" panose="00000500000000000000" pitchFamily="2" charset="0"/>
                <a:ea typeface="Calibri" panose="020F0502020204030204" pitchFamily="34" charset="0"/>
                <a:cs typeface="Times New Roman" panose="02020603050405020304" pitchFamily="18" charset="0"/>
              </a:rPr>
              <a:t>Administration Expenses: </a:t>
            </a: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Telephone &amp; Internet </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Advertising</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Vehicle Expenses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Depreciation of equipment</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Insurance</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Interest</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Professional Fees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809781" lvl="1" indent="-347049">
              <a:buFont typeface="Symbol" panose="05050102010706020507" pitchFamily="18" charset="2"/>
              <a:buChar char=""/>
            </a:pPr>
            <a:r>
              <a:rPr lang="en-US" sz="1800" kern="100">
                <a:latin typeface="Poppins" panose="00000500000000000000" pitchFamily="2" charset="0"/>
                <a:ea typeface="Calibri" panose="020F0502020204030204" pitchFamily="34" charset="0"/>
                <a:cs typeface="Times New Roman" panose="02020603050405020304" pitchFamily="18" charset="0"/>
              </a:rPr>
              <a:t>Office Supplies</a:t>
            </a:r>
            <a:endParaRPr lang="en-US" sz="1800" kern="100">
              <a:latin typeface="Calibri" panose="020F0502020204030204" pitchFamily="34" charset="0"/>
              <a:ea typeface="Calibri" panose="020F0502020204030204" pitchFamily="34" charset="0"/>
              <a:cs typeface="Times New Roman" panose="02020603050405020304" pitchFamily="18" charset="0"/>
            </a:endParaRPr>
          </a:p>
          <a:p>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defTabSz="925464">
              <a:defRPr/>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B1A4552-7226-401C-A94E-F9FB81DED269}" type="slidenum">
              <a:rPr lang="en-US" smtClean="0"/>
              <a:t>72</a:t>
            </a:fld>
            <a:endParaRPr lang="en-US"/>
          </a:p>
        </p:txBody>
      </p:sp>
    </p:spTree>
    <p:extLst>
      <p:ext uri="{BB962C8B-B14F-4D97-AF65-F5344CB8AC3E}">
        <p14:creationId xmlns:p14="http://schemas.microsoft.com/office/powerpoint/2010/main" val="3200053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labor was not in pie chart on previous slide – that’s because it’s fairly rare of for Family Child Care providers to cut themselves a paycheck every 2 weeks/15 days.. The revenue here serves as their pay. We’ll take a closer look at revenue in the next slide, but first I’d like to note that expenses are fairly consistent across different size communities. While there may be variation in different expense areas across geographies, ultimately the total expenses are fairly uniform statewide.</a:t>
            </a:r>
          </a:p>
          <a:p>
            <a:endParaRPr lang="en-US"/>
          </a:p>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73</a:t>
            </a:fld>
            <a:endParaRPr lang="en-US"/>
          </a:p>
        </p:txBody>
      </p:sp>
    </p:spTree>
    <p:extLst>
      <p:ext uri="{BB962C8B-B14F-4D97-AF65-F5344CB8AC3E}">
        <p14:creationId xmlns:p14="http://schemas.microsoft.com/office/powerpoint/2010/main" val="2102562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8F6B0-E985-4394-920B-B1D4D6B12E5B}" type="slidenum">
              <a:rPr lang="en-US" smtClean="0"/>
              <a:t>10</a:t>
            </a:fld>
            <a:endParaRPr lang="en-US"/>
          </a:p>
        </p:txBody>
      </p:sp>
    </p:spTree>
    <p:extLst>
      <p:ext uri="{BB962C8B-B14F-4D97-AF65-F5344CB8AC3E}">
        <p14:creationId xmlns:p14="http://schemas.microsoft.com/office/powerpoint/2010/main" val="2493388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revenue on the previous slide may have looked fairly impressive, Licensed Family Child Care providers worked on average about 65 hours/week. Think about a parent’s work day, that’s probably 8.5-9 hours, plus commuting time, with different drop-off/pick-up times for different families, that’s easily a 10, 11 or more hour work day, plus time to manage the business side, take required trainings, deal with any required licensing/compliance issues, etc. </a:t>
            </a:r>
          </a:p>
          <a:p>
            <a:endParaRPr lang="en-US"/>
          </a:p>
          <a:p>
            <a:r>
              <a:rPr lang="en-US"/>
              <a:t>So with that in mind, this is how the revenue breaks down into an hourly wage for family child care providers, across different geographic areas.</a:t>
            </a:r>
          </a:p>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74</a:t>
            </a:fld>
            <a:endParaRPr lang="en-US"/>
          </a:p>
        </p:txBody>
      </p:sp>
    </p:spTree>
    <p:extLst>
      <p:ext uri="{BB962C8B-B14F-4D97-AF65-F5344CB8AC3E}">
        <p14:creationId xmlns:p14="http://schemas.microsoft.com/office/powerpoint/2010/main" val="2515429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information is based on a model of an 80-seat center using statewide average expenses including average wages</a:t>
            </a:r>
          </a:p>
          <a:p>
            <a:endParaRPr lang="en-US"/>
          </a:p>
          <a:p>
            <a:r>
              <a:rPr lang="en-US"/>
              <a:t>Personnel includes wages/benefits – by far the largest expense</a:t>
            </a:r>
          </a:p>
          <a:p>
            <a:r>
              <a:rPr lang="en-US"/>
              <a:t>Occupancy includes rent, building insurance, utilities, </a:t>
            </a:r>
            <a:r>
              <a:rPr lang="en-US" err="1"/>
              <a:t>mainentance</a:t>
            </a:r>
            <a:r>
              <a:rPr lang="en-US"/>
              <a:t>/repair and cleaning</a:t>
            </a:r>
          </a:p>
          <a:p>
            <a:r>
              <a:rPr lang="en-US"/>
              <a:t>Other costs includes food (largest expense); classroom equipment; educational/program supplies; payroll processing and banking fees; liability insurance; audits/legal fees; licensing/permit costs; </a:t>
            </a:r>
            <a:r>
              <a:rPr lang="en-US" err="1"/>
              <a:t>etc</a:t>
            </a:r>
            <a:endParaRPr lang="en-US"/>
          </a:p>
          <a:p>
            <a:endParaRPr lang="en-US"/>
          </a:p>
          <a:p>
            <a:r>
              <a:rPr lang="en-US"/>
              <a:t>Talk about ratios and classroom coverage here</a:t>
            </a:r>
          </a:p>
        </p:txBody>
      </p:sp>
      <p:sp>
        <p:nvSpPr>
          <p:cNvPr id="4" name="Slide Number Placeholder 3"/>
          <p:cNvSpPr>
            <a:spLocks noGrp="1"/>
          </p:cNvSpPr>
          <p:nvPr>
            <p:ph type="sldNum" sz="quarter" idx="5"/>
          </p:nvPr>
        </p:nvSpPr>
        <p:spPr/>
        <p:txBody>
          <a:bodyPr/>
          <a:lstStyle/>
          <a:p>
            <a:fld id="{6B1A4552-7226-401C-A94E-F9FB81DED269}" type="slidenum">
              <a:rPr lang="en-US" smtClean="0"/>
              <a:t>75</a:t>
            </a:fld>
            <a:endParaRPr lang="en-US"/>
          </a:p>
        </p:txBody>
      </p:sp>
    </p:spTree>
    <p:extLst>
      <p:ext uri="{BB962C8B-B14F-4D97-AF65-F5344CB8AC3E}">
        <p14:creationId xmlns:p14="http://schemas.microsoft.com/office/powerpoint/2010/main" val="2744749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effectLst/>
              </a:rPr>
              <a:t>These are average wages, shown by geography.</a:t>
            </a:r>
          </a:p>
          <a:p>
            <a:pPr algn="l" rtl="0" fontAlgn="base"/>
            <a:endParaRPr lang="en-US" b="0" i="0">
              <a:effectLst/>
            </a:endParaRPr>
          </a:p>
          <a:p>
            <a:pPr algn="l" rtl="0" fontAlgn="base"/>
            <a:r>
              <a:rPr lang="en-US" b="0" i="0">
                <a:effectLst/>
              </a:rPr>
              <a:t>Not all centers have all of these positions, and many may be part-time positions (accountant, in particular). </a:t>
            </a:r>
          </a:p>
        </p:txBody>
      </p:sp>
      <p:sp>
        <p:nvSpPr>
          <p:cNvPr id="4" name="Slide Number Placeholder 3"/>
          <p:cNvSpPr>
            <a:spLocks noGrp="1"/>
          </p:cNvSpPr>
          <p:nvPr>
            <p:ph type="sldNum" sz="quarter" idx="5"/>
          </p:nvPr>
        </p:nvSpPr>
        <p:spPr/>
        <p:txBody>
          <a:bodyPr/>
          <a:lstStyle/>
          <a:p>
            <a:fld id="{6B1A4552-7226-401C-A94E-F9FB81DED269}" type="slidenum">
              <a:rPr lang="en-US" smtClean="0"/>
              <a:t>76</a:t>
            </a:fld>
            <a:endParaRPr lang="en-US"/>
          </a:p>
        </p:txBody>
      </p:sp>
    </p:spTree>
    <p:extLst>
      <p:ext uri="{BB962C8B-B14F-4D97-AF65-F5344CB8AC3E}">
        <p14:creationId xmlns:p14="http://schemas.microsoft.com/office/powerpoint/2010/main" val="30195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r>
              <a:rPr lang="en-US" sz="1800">
                <a:latin typeface="Calibri" panose="020F0502020204030204" pitchFamily="34" charset="0"/>
                <a:ea typeface="Times New Roman" panose="02020603050405020304" pitchFamily="18" charset="0"/>
                <a:cs typeface="Times New Roman" panose="02020603050405020304" pitchFamily="18" charset="0"/>
              </a:rPr>
              <a:t>This table shows the annual per-child cost of providing center-based child care for each age group/geographic type. We do not have a similar table for FCC (methodology was based on “classrooms” and FCC are all in one “classroom” – that analysis may be done at a later date)</a:t>
            </a:r>
          </a:p>
          <a:p>
            <a:pPr defTabSz="925464">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defTabSz="925464">
              <a:defRPr/>
            </a:pPr>
            <a:r>
              <a:rPr lang="en-US" sz="1800">
                <a:latin typeface="Calibri" panose="020F0502020204030204" pitchFamily="34" charset="0"/>
                <a:ea typeface="Times New Roman" panose="02020603050405020304" pitchFamily="18" charset="0"/>
                <a:cs typeface="Times New Roman" panose="02020603050405020304" pitchFamily="18" charset="0"/>
              </a:rPr>
              <a:t>Compare with first slide, where parents were paying an average of $16,000/year for infant care. This table shows even that doesn’t cover the true cost. That slide also shows infant cost at about $12,000/year</a:t>
            </a:r>
          </a:p>
          <a:p>
            <a:pPr defTabSz="925464">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defTabSz="925464">
              <a:defRPr/>
            </a:pPr>
            <a:r>
              <a:rPr lang="en-US" sz="1800">
                <a:latin typeface="Calibri" panose="020F0502020204030204" pitchFamily="34" charset="0"/>
                <a:ea typeface="Times New Roman" panose="02020603050405020304" pitchFamily="18" charset="0"/>
                <a:cs typeface="Times New Roman" panose="02020603050405020304" pitchFamily="18" charset="0"/>
              </a:rPr>
              <a:t>Note difference in cost by age – particularly the high cost to provide care for infants. Largely relates to the staffing ratio of 1 adult: 4 infants. </a:t>
            </a:r>
          </a:p>
          <a:p>
            <a:pPr defTabSz="925464">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pPr defTabSz="925464">
              <a:defRPr/>
            </a:pPr>
            <a:r>
              <a:rPr lang="en-US" sz="1800">
                <a:latin typeface="Calibri" panose="020F0502020204030204" pitchFamily="34" charset="0"/>
                <a:ea typeface="Times New Roman" panose="02020603050405020304" pitchFamily="18" charset="0"/>
                <a:cs typeface="Times New Roman" panose="02020603050405020304" pitchFamily="18" charset="0"/>
              </a:rPr>
              <a:t>“Lose money on infants, break even with toddlers, must subsidize costs with preschool/school age”</a:t>
            </a:r>
          </a:p>
          <a:p>
            <a:pPr defTabSz="925464">
              <a:defRPr/>
            </a:pPr>
            <a:r>
              <a:rPr lang="en-US" sz="1800">
                <a:latin typeface="Calibri" panose="020F0502020204030204" pitchFamily="34" charset="0"/>
                <a:ea typeface="Times New Roman" panose="02020603050405020304" pitchFamily="18" charset="0"/>
                <a:cs typeface="Times New Roman" panose="02020603050405020304" pitchFamily="18" charset="0"/>
              </a:rPr>
              <a:t>We see that play out with the first slide of this presentation, which showed that parents were paying an average of $16,000/year for infant care. This table shows even that doesn’t cover the true cost. That slide also shows infant cost at about $12,000/year</a:t>
            </a:r>
          </a:p>
          <a:p>
            <a:pPr defTabSz="925464">
              <a:defRPr/>
            </a:pPr>
            <a:endParaRPr lang="en-US" sz="1800">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B1A4552-7226-401C-A94E-F9FB81DED269}" type="slidenum">
              <a:rPr lang="en-US" smtClean="0"/>
              <a:t>77</a:t>
            </a:fld>
            <a:endParaRPr lang="en-US"/>
          </a:p>
        </p:txBody>
      </p:sp>
    </p:spTree>
    <p:extLst>
      <p:ext uri="{BB962C8B-B14F-4D97-AF65-F5344CB8AC3E}">
        <p14:creationId xmlns:p14="http://schemas.microsoft.com/office/powerpoint/2010/main" val="4053247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732" lvl="1"/>
            <a:r>
              <a:rPr lang="en-US" b="1">
                <a:solidFill>
                  <a:schemeClr val="dk1"/>
                </a:solidFill>
                <a:latin typeface="Calibri"/>
                <a:ea typeface="Calibri"/>
                <a:cs typeface="Calibri"/>
                <a:sym typeface="Calibri"/>
              </a:rPr>
              <a:t>Working parents </a:t>
            </a:r>
            <a:r>
              <a:rPr lang="en-US">
                <a:solidFill>
                  <a:schemeClr val="dk1"/>
                </a:solidFill>
                <a:latin typeface="Calibri"/>
                <a:ea typeface="Calibri"/>
                <a:cs typeface="Calibri"/>
                <a:sym typeface="Calibri"/>
              </a:rPr>
              <a:t>cannot access and maintain productive employment today without affordable, quality care and education for their children.</a:t>
            </a:r>
            <a:endParaRPr lang="en-US"/>
          </a:p>
          <a:p>
            <a:pPr marL="462732" lvl="1">
              <a:spcBef>
                <a:spcPts val="1212"/>
              </a:spcBef>
            </a:pPr>
            <a:r>
              <a:rPr lang="en-US" b="1">
                <a:solidFill>
                  <a:schemeClr val="dk1"/>
                </a:solidFill>
                <a:latin typeface="Calibri"/>
                <a:ea typeface="Calibri"/>
                <a:cs typeface="Calibri"/>
                <a:sym typeface="Calibri"/>
              </a:rPr>
              <a:t>Tomorrow’s workforce </a:t>
            </a:r>
            <a:r>
              <a:rPr lang="en-US">
                <a:solidFill>
                  <a:schemeClr val="dk1"/>
                </a:solidFill>
                <a:latin typeface="Calibri"/>
                <a:ea typeface="Calibri"/>
                <a:cs typeface="Calibri"/>
                <a:sym typeface="Calibri"/>
              </a:rPr>
              <a:t>will not be prepared to succeed in the global economy unless all children receive quality care and education today.</a:t>
            </a:r>
            <a:endParaRPr lang="en-US"/>
          </a:p>
          <a:p>
            <a:pPr marL="462732" lvl="1">
              <a:spcBef>
                <a:spcPts val="1212"/>
              </a:spcBef>
            </a:pPr>
            <a:r>
              <a:rPr lang="en-US" b="1">
                <a:solidFill>
                  <a:schemeClr val="dk1"/>
                </a:solidFill>
                <a:latin typeface="Calibri"/>
                <a:ea typeface="Calibri"/>
                <a:cs typeface="Calibri"/>
                <a:sym typeface="Calibri"/>
              </a:rPr>
              <a:t>The return on investment </a:t>
            </a:r>
            <a:r>
              <a:rPr lang="en-US">
                <a:solidFill>
                  <a:schemeClr val="dk1"/>
                </a:solidFill>
                <a:latin typeface="Calibri"/>
                <a:ea typeface="Calibri"/>
                <a:cs typeface="Calibri"/>
                <a:sym typeface="Calibri"/>
              </a:rPr>
              <a:t>in quality care and education today reduces long-term costs to the public and private sectors.</a:t>
            </a:r>
            <a:endParaRPr lang="en-US"/>
          </a:p>
          <a:p>
            <a:endParaRPr lang="en-US"/>
          </a:p>
        </p:txBody>
      </p:sp>
      <p:sp>
        <p:nvSpPr>
          <p:cNvPr id="4" name="Slide Number Placeholder 3"/>
          <p:cNvSpPr>
            <a:spLocks noGrp="1"/>
          </p:cNvSpPr>
          <p:nvPr>
            <p:ph type="sldNum" sz="quarter" idx="5"/>
          </p:nvPr>
        </p:nvSpPr>
        <p:spPr/>
        <p:txBody>
          <a:bodyPr/>
          <a:lstStyle/>
          <a:p>
            <a:fld id="{3E707881-7F21-4C1E-AA67-48C41516B99D}" type="slidenum">
              <a:rPr lang="en-US" smtClean="0"/>
              <a:t>79</a:t>
            </a:fld>
            <a:endParaRPr lang="en-US"/>
          </a:p>
        </p:txBody>
      </p:sp>
    </p:spTree>
    <p:extLst>
      <p:ext uri="{BB962C8B-B14F-4D97-AF65-F5344CB8AC3E}">
        <p14:creationId xmlns:p14="http://schemas.microsoft.com/office/powerpoint/2010/main" val="3037066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was pulled June 2024.  This happens every year</a:t>
            </a:r>
          </a:p>
          <a:p>
            <a:endParaRPr lang="en-US"/>
          </a:p>
          <a:p>
            <a:r>
              <a:rPr lang="en-US"/>
              <a:t>Operating capacity vs licensed capacity</a:t>
            </a:r>
          </a:p>
          <a:p>
            <a:r>
              <a:rPr lang="en-US"/>
              <a:t>Omit programs that do not offer full year wrap around care</a:t>
            </a:r>
          </a:p>
          <a:p>
            <a:r>
              <a:rPr lang="en-US"/>
              <a:t>All parents in the work force – link to economic development</a:t>
            </a:r>
          </a:p>
          <a:p>
            <a:r>
              <a:rPr lang="en-US"/>
              <a:t>Under the age of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07881-7F21-4C1E-AA67-48C41516B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05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Has the availability of your preferred child care option impacted your decision to have another child/limit the size of your family? </a:t>
            </a:r>
          </a:p>
          <a:p>
            <a:endParaRPr lang="en-US"/>
          </a:p>
          <a:p>
            <a:r>
              <a:rPr lang="en-US"/>
              <a:t>It is also important</a:t>
            </a:r>
            <a:r>
              <a:rPr lang="en-US" baseline="0"/>
              <a:t> to note that 56% of respondents said that the lack of available child care is impacting their decision on their family planning</a:t>
            </a:r>
          </a:p>
          <a:p>
            <a:endParaRPr lang="en-US" baseline="0"/>
          </a:p>
          <a:p>
            <a:pPr algn="ctr" defTabSz="925464">
              <a:defRPr/>
            </a:pPr>
            <a:r>
              <a:rPr lang="en-US" i="1">
                <a:solidFill>
                  <a:srgbClr val="000000"/>
                </a:solidFill>
                <a:latin typeface="Poppins" panose="00000500000000000000" pitchFamily="2" charset="0"/>
                <a:cs typeface="Poppins" panose="00000500000000000000" pitchFamily="2" charset="0"/>
              </a:rPr>
              <a:t>“It has made my husband and I put off having children because we cannot locate a childcare facility that is affordable. Therefore, my husband is trying to get onto a different shift, so we can try to only need part time childcare vs full time.” </a:t>
            </a:r>
          </a:p>
          <a:p>
            <a:pPr algn="ctr" defTabSz="925464">
              <a:defRPr/>
            </a:pPr>
            <a:r>
              <a:rPr lang="en-US" i="1">
                <a:solidFill>
                  <a:srgbClr val="000000"/>
                </a:solidFill>
                <a:latin typeface="Poppins" panose="00000500000000000000" pitchFamily="2" charset="0"/>
                <a:cs typeface="Poppins" panose="00000500000000000000" pitchFamily="2" charset="0"/>
              </a:rPr>
              <a:t>–Local Parent</a:t>
            </a:r>
          </a:p>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81</a:t>
            </a:fld>
            <a:endParaRPr lang="en-US"/>
          </a:p>
        </p:txBody>
      </p:sp>
    </p:spTree>
    <p:extLst>
      <p:ext uri="{BB962C8B-B14F-4D97-AF65-F5344CB8AC3E}">
        <p14:creationId xmlns:p14="http://schemas.microsoft.com/office/powerpoint/2010/main" val="3144431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82</a:t>
            </a:fld>
            <a:endParaRPr lang="en-US"/>
          </a:p>
        </p:txBody>
      </p:sp>
    </p:spTree>
    <p:extLst>
      <p:ext uri="{BB962C8B-B14F-4D97-AF65-F5344CB8AC3E}">
        <p14:creationId xmlns:p14="http://schemas.microsoft.com/office/powerpoint/2010/main" val="3145853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This is a local picture that aligns very similar to a Study done in Santa Barbara</a:t>
            </a:r>
          </a:p>
          <a:p>
            <a:r>
              <a:rPr lang="en-US" sz="1400"/>
              <a:t>Where the top 4 was </a:t>
            </a:r>
          </a:p>
          <a:p>
            <a:r>
              <a:rPr lang="en-US" sz="1400"/>
              <a:t>Tardiness – 45%</a:t>
            </a:r>
          </a:p>
          <a:p>
            <a:r>
              <a:rPr lang="en-US" sz="1400"/>
              <a:t>Inability to work overtime – 38%</a:t>
            </a:r>
          </a:p>
          <a:p>
            <a:r>
              <a:rPr lang="en-US" sz="1400"/>
              <a:t>Absent from work – 33%</a:t>
            </a:r>
          </a:p>
          <a:p>
            <a:r>
              <a:rPr lang="en-US" sz="1400"/>
              <a:t>Inability to work shifts and productivity tied at – 25%</a:t>
            </a:r>
          </a:p>
          <a:p>
            <a:endParaRPr lang="en-US" sz="1400"/>
          </a:p>
          <a:p>
            <a:endParaRPr lang="en-US" sz="1400"/>
          </a:p>
        </p:txBody>
      </p:sp>
      <p:sp>
        <p:nvSpPr>
          <p:cNvPr id="4" name="Slide Number Placeholder 3"/>
          <p:cNvSpPr>
            <a:spLocks noGrp="1"/>
          </p:cNvSpPr>
          <p:nvPr>
            <p:ph type="sldNum" sz="quarter" idx="5"/>
          </p:nvPr>
        </p:nvSpPr>
        <p:spPr/>
        <p:txBody>
          <a:bodyPr/>
          <a:lstStyle/>
          <a:p>
            <a:fld id="{49AAAF46-6746-4B64-9A06-4905A35AB53E}" type="slidenum">
              <a:rPr lang="en-US" smtClean="0"/>
              <a:t>83</a:t>
            </a:fld>
            <a:endParaRPr lang="en-US"/>
          </a:p>
        </p:txBody>
      </p:sp>
    </p:spTree>
    <p:extLst>
      <p:ext uri="{BB962C8B-B14F-4D97-AF65-F5344CB8AC3E}">
        <p14:creationId xmlns:p14="http://schemas.microsoft.com/office/powerpoint/2010/main" val="2781499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571">
              <a:defRPr/>
            </a:pPr>
            <a:r>
              <a:rPr lang="en-US"/>
              <a:t>The magic of this project happens when we harness the creativity and interconnectedness of rural communities. We bring together local resources (energy, relationships, and dollars) and innovation to develop sustainable and right-sized solutions.</a:t>
            </a:r>
          </a:p>
          <a:p>
            <a:endParaRPr lang="en-US"/>
          </a:p>
        </p:txBody>
      </p:sp>
      <p:sp>
        <p:nvSpPr>
          <p:cNvPr id="4" name="Slide Number Placeholder 3"/>
          <p:cNvSpPr>
            <a:spLocks noGrp="1"/>
          </p:cNvSpPr>
          <p:nvPr>
            <p:ph type="sldNum" sz="quarter" idx="5"/>
          </p:nvPr>
        </p:nvSpPr>
        <p:spPr/>
        <p:txBody>
          <a:bodyPr/>
          <a:lstStyle/>
          <a:p>
            <a:fld id="{49AAAF46-6746-4B64-9A06-4905A35AB53E}" type="slidenum">
              <a:rPr lang="en-US" smtClean="0"/>
              <a:t>85</a:t>
            </a:fld>
            <a:endParaRPr lang="en-US"/>
          </a:p>
        </p:txBody>
      </p:sp>
    </p:spTree>
    <p:extLst>
      <p:ext uri="{BB962C8B-B14F-4D97-AF65-F5344CB8AC3E}">
        <p14:creationId xmlns:p14="http://schemas.microsoft.com/office/powerpoint/2010/main" val="373633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C388F6B0-E985-4394-920B-B1D4D6B12E5B}" type="slidenum">
              <a:rPr lang="en-US" smtClean="0"/>
              <a:t>11</a:t>
            </a:fld>
            <a:endParaRPr lang="en-US"/>
          </a:p>
        </p:txBody>
      </p:sp>
    </p:spTree>
    <p:extLst>
      <p:ext uri="{BB962C8B-B14F-4D97-AF65-F5344CB8AC3E}">
        <p14:creationId xmlns:p14="http://schemas.microsoft.com/office/powerpoint/2010/main" val="591319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The Rural Child Care Innovation Program (RCCIP) is a regional approach linking child care to local economic development.  </a:t>
            </a:r>
          </a:p>
          <a:p>
            <a:r>
              <a:rPr lang="en-US"/>
              <a:t>a community engagement process that addresses the shortage of child care in rural communities. The Rural Child care Innovation Program is based on the fundamental idea that rural communities are greater than their size in numbers and greater than their current challenges. After an application process, selected communities undertake a 18-24 month community engagement process to identify the local child care need and challenges (through surveys and data analysis), explore right-sized solutions which address the child care shortage, and implement goals that were created by each community during this process</a:t>
            </a:r>
          </a:p>
        </p:txBody>
      </p:sp>
      <p:sp>
        <p:nvSpPr>
          <p:cNvPr id="4" name="Slide Number Placeholder 3"/>
          <p:cNvSpPr>
            <a:spLocks noGrp="1"/>
          </p:cNvSpPr>
          <p:nvPr>
            <p:ph type="sldNum" sz="quarter" idx="5"/>
          </p:nvPr>
        </p:nvSpPr>
        <p:spPr/>
        <p:txBody>
          <a:bodyPr/>
          <a:lstStyle/>
          <a:p>
            <a:fld id="{FF618674-4065-47A5-AB10-4E4DAD7919EC}" type="slidenum">
              <a:rPr lang="en-US" smtClean="0"/>
              <a:t>86</a:t>
            </a:fld>
            <a:endParaRPr lang="en-US"/>
          </a:p>
        </p:txBody>
      </p:sp>
    </p:spTree>
    <p:extLst>
      <p:ext uri="{BB962C8B-B14F-4D97-AF65-F5344CB8AC3E}">
        <p14:creationId xmlns:p14="http://schemas.microsoft.com/office/powerpoint/2010/main" val="3373362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The Rural Child Care Innovation Program (RCCIP) is a regional approach linking child care to local economic development.  </a:t>
            </a:r>
          </a:p>
          <a:p>
            <a:r>
              <a:rPr lang="en-US"/>
              <a:t>a community engagement process that addresses the shortage of child care in rural communities. The Rural Child care Innovation Program is based on the fundamental idea that rural communities are greater than their size in numbers and greater than their current challenges. After an application process, selected communities undertake a 18-24 month community engagement process to identify the local child care need and challenges (through surveys and data analysis), explore right-sized solutions which address the child care shortage, and implement goals that were created by each community during this process</a:t>
            </a:r>
          </a:p>
        </p:txBody>
      </p:sp>
      <p:sp>
        <p:nvSpPr>
          <p:cNvPr id="4" name="Slide Number Placeholder 3"/>
          <p:cNvSpPr>
            <a:spLocks noGrp="1"/>
          </p:cNvSpPr>
          <p:nvPr>
            <p:ph type="sldNum" sz="quarter" idx="5"/>
          </p:nvPr>
        </p:nvSpPr>
        <p:spPr/>
        <p:txBody>
          <a:bodyPr/>
          <a:lstStyle/>
          <a:p>
            <a:fld id="{FF618674-4065-47A5-AB10-4E4DAD7919EC}" type="slidenum">
              <a:rPr lang="en-US" smtClean="0"/>
              <a:t>87</a:t>
            </a:fld>
            <a:endParaRPr lang="en-US"/>
          </a:p>
        </p:txBody>
      </p:sp>
    </p:spTree>
    <p:extLst>
      <p:ext uri="{BB962C8B-B14F-4D97-AF65-F5344CB8AC3E}">
        <p14:creationId xmlns:p14="http://schemas.microsoft.com/office/powerpoint/2010/main" val="2492151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a:t>Understanding the different business models</a:t>
            </a:r>
          </a:p>
          <a:p>
            <a:pPr lvl="2"/>
            <a:r>
              <a:rPr lang="en-US"/>
              <a:t>Before their business is in the licensing process</a:t>
            </a:r>
          </a:p>
          <a:p>
            <a:pPr lvl="2"/>
            <a:r>
              <a:rPr lang="en-US"/>
              <a:t>Child care business that are in the licensing process</a:t>
            </a:r>
          </a:p>
          <a:p>
            <a:endParaRPr lang="en-US"/>
          </a:p>
        </p:txBody>
      </p:sp>
      <p:sp>
        <p:nvSpPr>
          <p:cNvPr id="4" name="Slide Number Placeholder 3"/>
          <p:cNvSpPr>
            <a:spLocks noGrp="1"/>
          </p:cNvSpPr>
          <p:nvPr>
            <p:ph type="sldNum" sz="quarter" idx="5"/>
          </p:nvPr>
        </p:nvSpPr>
        <p:spPr/>
        <p:txBody>
          <a:bodyPr/>
          <a:lstStyle/>
          <a:p>
            <a:fld id="{3E707881-7F21-4C1E-AA67-48C41516B99D}" type="slidenum">
              <a:rPr lang="en-US" smtClean="0"/>
              <a:t>89</a:t>
            </a:fld>
            <a:endParaRPr lang="en-US"/>
          </a:p>
        </p:txBody>
      </p:sp>
    </p:spTree>
    <p:extLst>
      <p:ext uri="{BB962C8B-B14F-4D97-AF65-F5344CB8AC3E}">
        <p14:creationId xmlns:p14="http://schemas.microsoft.com/office/powerpoint/2010/main" val="262305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would like to take this time to thank the MN DCYF and our regional funding partners for the funding to conduct rural community engagement work.</a:t>
            </a:r>
          </a:p>
        </p:txBody>
      </p:sp>
      <p:sp>
        <p:nvSpPr>
          <p:cNvPr id="4" name="Slide Number Placeholder 3"/>
          <p:cNvSpPr>
            <a:spLocks noGrp="1"/>
          </p:cNvSpPr>
          <p:nvPr>
            <p:ph type="sldNum" sz="quarter" idx="10"/>
          </p:nvPr>
        </p:nvSpPr>
        <p:spPr/>
        <p:txBody>
          <a:bodyPr/>
          <a:lstStyle/>
          <a:p>
            <a:fld id="{76522ACA-032B-4667-9072-B8C5B5BC1060}" type="slidenum">
              <a:rPr lang="en-US" smtClean="0"/>
              <a:t>90</a:t>
            </a:fld>
            <a:endParaRPr lang="en-US"/>
          </a:p>
        </p:txBody>
      </p:sp>
    </p:spTree>
    <p:extLst>
      <p:ext uri="{BB962C8B-B14F-4D97-AF65-F5344CB8AC3E}">
        <p14:creationId xmlns:p14="http://schemas.microsoft.com/office/powerpoint/2010/main" val="3904566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522ACA-032B-4667-9072-B8C5B5BC1060}" type="slidenum">
              <a:rPr lang="en-US" smtClean="0"/>
              <a:t>91</a:t>
            </a:fld>
            <a:endParaRPr lang="en-US"/>
          </a:p>
        </p:txBody>
      </p:sp>
    </p:spTree>
    <p:extLst>
      <p:ext uri="{BB962C8B-B14F-4D97-AF65-F5344CB8AC3E}">
        <p14:creationId xmlns:p14="http://schemas.microsoft.com/office/powerpoint/2010/main" val="1842176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4769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Hello-  I’m Cathy McLeer – state director for AARP Minnesota.    With 625,000 members across Minnesota – we work to empower people 50 and older to choose how they live as they age.  We do that through our advocacy – working to ensure health and financial security for older Minnesotans.  We provide resources and information and we work to build stronger more livable communities for all ages.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want to thank Bob Libal for the invitation to be with you all today to share some of AARP’s principles and policy priorities as they pertain to older workers.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93</a:t>
            </a:fld>
            <a:endParaRPr lang="en-US"/>
          </a:p>
        </p:txBody>
      </p:sp>
    </p:spTree>
    <p:extLst>
      <p:ext uri="{BB962C8B-B14F-4D97-AF65-F5344CB8AC3E}">
        <p14:creationId xmlns:p14="http://schemas.microsoft.com/office/powerpoint/2010/main" val="3091287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As we are living longer, older adults are putting off retirement out of preference or necessity.  Older workers bring resilience, deep knowledge and experience to the workplace, and, they are valuable contributors to the multigenerational workforce that exists today.  As many industries across Minnesota face workforce shortages- workers 50 and older are truly an untapped resource that has the potential to meet workforce needs across all sectors.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94</a:t>
            </a:fld>
            <a:endParaRPr lang="en-US"/>
          </a:p>
        </p:txBody>
      </p:sp>
    </p:spTree>
    <p:extLst>
      <p:ext uri="{BB962C8B-B14F-4D97-AF65-F5344CB8AC3E}">
        <p14:creationId xmlns:p14="http://schemas.microsoft.com/office/powerpoint/2010/main" val="1887264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One of the more significant labor-force developments of the past quarter century has been the rising participation rate of older Americans.  In 1985, less than two-fifths of people age 50 and older were either working or looking for work. By 2019, that figure had risen to nearly half of that age group or almost 55 million people. Subsequently, the COVID-19 pandemic reduced the size of the 50 and older workforce to 53.7 million. However, workers age 50 and older still made up over 33 percent of the total U.S. workforce age 16 and older in 2022.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Pandemic-related job losses hit older workers particularly hard. Yet many employment issues and trends involving older workers remain the same as before the pandemic. Most Baby Boomers have reached traditional retirement age, and many have left the labor force. Yet, the number of older workers is still projected to increase. That’s because the number of older adults is growing, and labor force participation rates among older workers are expected to rise.  Minnesota touts more citizens over the age of 65, than younger than 18.</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Some older workers opt to delay retirement because they want to continue working. Others keep working because they cannot afford to retire. The Bureau of Labor Statistics still projects that those age 65 and older—traditionally retirement age—will be the fastest-growing age group in the workforce in the decade ahead.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95</a:t>
            </a:fld>
            <a:endParaRPr lang="en-US"/>
          </a:p>
        </p:txBody>
      </p:sp>
    </p:spTree>
    <p:extLst>
      <p:ext uri="{BB962C8B-B14F-4D97-AF65-F5344CB8AC3E}">
        <p14:creationId xmlns:p14="http://schemas.microsoft.com/office/powerpoint/2010/main" val="2621100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AARP believes it is important for older workers to have the option to work beyond the traditional retirement age. Longer work lives contribute not only to current financial well-being but also to economic security in retirement.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Yet, significant barriers to hiring and retaining older workers exist. Among them is the persistence of blatant or subtle age discrimination. What does age discrimination look like? </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excluding older applicants from recruiting activities, </a:t>
            </a:r>
          </a:p>
          <a:p>
            <a:pPr marL="342900" marR="0" lvl="0" indent="-342900">
              <a:lnSpc>
                <a:spcPct val="107000"/>
              </a:lnSpc>
              <a:spcBef>
                <a:spcPts val="0"/>
              </a:spcBef>
              <a:spcAft>
                <a:spcPts val="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refusing to hire older applicants or promote older workers,  AARP research finds it often takes job seekers over the age of 50  twice as long to get hired than younger workers.</a:t>
            </a:r>
          </a:p>
          <a:p>
            <a:pPr marL="342900" marR="0" lvl="0" indent="-342900">
              <a:lnSpc>
                <a:spcPct val="107000"/>
              </a:lnSpc>
              <a:spcBef>
                <a:spcPts val="0"/>
              </a:spcBef>
              <a:spcAft>
                <a:spcPts val="800"/>
              </a:spcAft>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targeting older workers in layoffs, curtailing their employee benefits, and limiting their training opportunities and job responsibilities.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Employment discrimination due to disability is a particular challenge for older workers. They are more likely than younger workers to live with disabilities or chronic medical conditions.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96</a:t>
            </a:fld>
            <a:endParaRPr lang="en-US"/>
          </a:p>
        </p:txBody>
      </p:sp>
    </p:spTree>
    <p:extLst>
      <p:ext uri="{BB962C8B-B14F-4D97-AF65-F5344CB8AC3E}">
        <p14:creationId xmlns:p14="http://schemas.microsoft.com/office/powerpoint/2010/main" val="1687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8F6B0-E985-4394-920B-B1D4D6B12E5B}" type="slidenum">
              <a:rPr lang="en-US" smtClean="0"/>
              <a:t>12</a:t>
            </a:fld>
            <a:endParaRPr lang="en-US"/>
          </a:p>
        </p:txBody>
      </p:sp>
    </p:spTree>
    <p:extLst>
      <p:ext uri="{BB962C8B-B14F-4D97-AF65-F5344CB8AC3E}">
        <p14:creationId xmlns:p14="http://schemas.microsoft.com/office/powerpoint/2010/main" val="3185468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want to cover a few Employment Principles highlighted in AARP’s Policy Book -  this is available to the public I’ll share how to access this later..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As I just mentioned, </a:t>
            </a:r>
            <a:r>
              <a:rPr lang="en-US" sz="1800" b="1" kern="100">
                <a:effectLst/>
                <a:latin typeface="Aptos" panose="020B0004020202020204" pitchFamily="34" charset="0"/>
                <a:ea typeface="Aptos" panose="020B0004020202020204" pitchFamily="34" charset="0"/>
                <a:cs typeface="Times New Roman" panose="02020603050405020304" pitchFamily="18" charset="0"/>
              </a:rPr>
              <a:t>Protect people from discrimination</a:t>
            </a:r>
            <a:r>
              <a:rPr lang="en-US" sz="1800" kern="100">
                <a:effectLst/>
                <a:latin typeface="Aptos" panose="020B0004020202020204" pitchFamily="34" charset="0"/>
                <a:ea typeface="Aptos" panose="020B0004020202020204" pitchFamily="34" charset="0"/>
                <a:cs typeface="Times New Roman" panose="02020603050405020304" pitchFamily="18" charset="0"/>
              </a:rPr>
              <a:t>—freedom from discrimination is a fundamental right. All workers deserve to be protected from arbitrary discrimination in all aspects of employment, including hiring, compensation, promotion, termination, and training.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Expand employment opportunities and economic security</a:t>
            </a:r>
            <a:r>
              <a:rPr lang="en-US" sz="1800" kern="100">
                <a:effectLst/>
                <a:latin typeface="Aptos" panose="020B0004020202020204" pitchFamily="34" charset="0"/>
                <a:ea typeface="Aptos" panose="020B0004020202020204" pitchFamily="34" charset="0"/>
                <a:cs typeface="Times New Roman" panose="02020603050405020304" pitchFamily="18" charset="0"/>
              </a:rPr>
              <a:t>—employment policy should remove barriers to work opportunities. It should also expand employment opportunities for all who are willing and able to work. Those policies should minimize unemployment and underemployment and promote economic security.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Help vulnerable populations</a:t>
            </a:r>
            <a:r>
              <a:rPr lang="en-US" sz="1800" kern="100">
                <a:effectLst/>
                <a:latin typeface="Aptos" panose="020B0004020202020204" pitchFamily="34" charset="0"/>
                <a:ea typeface="Aptos" panose="020B0004020202020204" pitchFamily="34" charset="0"/>
                <a:cs typeface="Times New Roman" panose="02020603050405020304" pitchFamily="18" charset="0"/>
              </a:rPr>
              <a:t>—vulnerable populations should receive special help in finding and keeping employment capable of sustaining a decent standard of living. </a:t>
            </a:r>
          </a:p>
          <a:p>
            <a:pPr marL="0" marR="0">
              <a:lnSpc>
                <a:spcPct val="107000"/>
              </a:lnSpc>
              <a:spcBef>
                <a:spcPts val="0"/>
              </a:spcBef>
              <a:spcAft>
                <a:spcPts val="800"/>
              </a:spcAft>
            </a:pP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Increase job availability and quality</a:t>
            </a:r>
            <a:r>
              <a:rPr lang="en-US" sz="1800" kern="100">
                <a:effectLst/>
                <a:latin typeface="Aptos" panose="020B0004020202020204" pitchFamily="34" charset="0"/>
                <a:ea typeface="Aptos" panose="020B0004020202020204" pitchFamily="34" charset="0"/>
                <a:cs typeface="Times New Roman" panose="02020603050405020304" pitchFamily="18" charset="0"/>
              </a:rPr>
              <a:t>—government and employers should promote job creation that accounts for the needs of older workers. Deteriorating job quality should be addressed. This includes wage levels that do not keep up with inflation, a decline in jobs with benefits, unpredictable schedules, unsafe working conditions, and the growth in contingent employment. </a:t>
            </a:r>
          </a:p>
          <a:p>
            <a:pPr marL="0" marR="0">
              <a:lnSpc>
                <a:spcPct val="107000"/>
              </a:lnSpc>
              <a:spcBef>
                <a:spcPts val="0"/>
              </a:spcBef>
              <a:spcAft>
                <a:spcPts val="800"/>
              </a:spcAft>
            </a:pP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Improve workforce development</a:t>
            </a:r>
            <a:r>
              <a:rPr lang="en-US" sz="1800" kern="100">
                <a:effectLst/>
                <a:latin typeface="Aptos" panose="020B0004020202020204" pitchFamily="34" charset="0"/>
                <a:ea typeface="Aptos" panose="020B0004020202020204" pitchFamily="34" charset="0"/>
                <a:cs typeface="Times New Roman" panose="02020603050405020304" pitchFamily="18" charset="0"/>
              </a:rPr>
              <a:t>—individuals, employers, and policymakers must each play a role in ensuring that workers of all ages can develop new and update existing skills as the economy and labor market change.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One way to do that is through </a:t>
            </a:r>
            <a:r>
              <a:rPr lang="en-US" sz="1800" b="1" kern="100">
                <a:effectLst/>
                <a:latin typeface="Aptos" panose="020B0004020202020204" pitchFamily="34" charset="0"/>
                <a:ea typeface="Aptos" panose="020B0004020202020204" pitchFamily="34" charset="0"/>
                <a:cs typeface="Times New Roman" panose="02020603050405020304" pitchFamily="18" charset="0"/>
              </a:rPr>
              <a:t>Job Search and Training. </a:t>
            </a:r>
            <a:r>
              <a:rPr lang="en-US" sz="1800" kern="100">
                <a:effectLst/>
                <a:latin typeface="Aptos" panose="020B0004020202020204" pitchFamily="34" charset="0"/>
                <a:ea typeface="Aptos" panose="020B0004020202020204" pitchFamily="34" charset="0"/>
                <a:cs typeface="Times New Roman" panose="02020603050405020304" pitchFamily="18" charset="0"/>
              </a:rPr>
              <a:t>We live in a rapidly changing work environment. Older workers need access to high-quality job search services and job training. Lifelong training and retraining opportunities can help to ensure that older workers remain competitive.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AARP encourages local and regional level collaboration of job training efforts among employers, workforce development centers, libraries and training providers. </a:t>
            </a:r>
          </a:p>
          <a:p>
            <a:pPr marL="0" marR="0">
              <a:lnSpc>
                <a:spcPct val="107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One unique example of this,  the Northland Foundation received and Age-Friendly Minnesota Grant in 2023 to support a project linking individuals who have the left the workforce, including for retirement and caregiving responsibilities to employers who will offer "</a:t>
            </a:r>
            <a:r>
              <a:rPr lang="en-US" sz="1800" kern="100" err="1">
                <a:effectLst/>
                <a:latin typeface="Aptos" panose="020B0004020202020204" pitchFamily="34" charset="0"/>
                <a:ea typeface="Aptos" panose="020B0004020202020204" pitchFamily="34" charset="0"/>
                <a:cs typeface="Times New Roman" panose="02020603050405020304" pitchFamily="18" charset="0"/>
              </a:rPr>
              <a:t>returnships</a:t>
            </a:r>
            <a:r>
              <a:rPr lang="en-US" sz="1800" kern="100">
                <a:effectLst/>
                <a:latin typeface="Aptos" panose="020B0004020202020204" pitchFamily="34" charset="0"/>
                <a:ea typeface="Aptos" panose="020B0004020202020204" pitchFamily="34" charset="0"/>
                <a:cs typeface="Times New Roman" panose="02020603050405020304" pitchFamily="18" charset="0"/>
              </a:rPr>
              <a:t>" to help them re-enter the workforce.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97</a:t>
            </a:fld>
            <a:endParaRPr lang="en-US"/>
          </a:p>
        </p:txBody>
      </p:sp>
    </p:spTree>
    <p:extLst>
      <p:ext uri="{BB962C8B-B14F-4D97-AF65-F5344CB8AC3E}">
        <p14:creationId xmlns:p14="http://schemas.microsoft.com/office/powerpoint/2010/main" val="2455905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Another way to support an age-friendly and diverse workforce is through </a:t>
            </a:r>
            <a:r>
              <a:rPr lang="en-US" sz="1800" b="1" kern="100">
                <a:effectLst/>
                <a:latin typeface="Aptos" panose="020B0004020202020204" pitchFamily="34" charset="0"/>
                <a:ea typeface="Aptos" panose="020B0004020202020204" pitchFamily="34" charset="0"/>
                <a:cs typeface="Times New Roman" panose="02020603050405020304" pitchFamily="18" charset="0"/>
              </a:rPr>
              <a:t>Flexible work Arrangements:</a:t>
            </a:r>
            <a:r>
              <a:rPr lang="en-US" sz="1800" kern="100">
                <a:effectLst/>
                <a:latin typeface="Aptos" panose="020B0004020202020204" pitchFamily="34" charset="0"/>
                <a:ea typeface="Aptos" panose="020B0004020202020204" pitchFamily="34" charset="0"/>
                <a:cs typeface="Times New Roman" panose="02020603050405020304" pitchFamily="18" charset="0"/>
              </a:rPr>
              <a:t> This includes alternative work schedules, flextime, telecommuting, job-sharing.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 lack of flexible work arrangements can be a hindrance to older workers’ continued employment. Many need to combine paid work with caregiving responsibilities and often face discrimination as a result of those responsibilities.  I’ll talk more about that in just a moment.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Another example of flexible work arrangement for older workers is to offer phased-retirement programs and retiree reemployment programs that encourage employees to stay in the workforce beyond the time they would normally plan to retire. The programs should protect the adequacy of their pension and retirement benefits until they do fully retire.</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Policymakers should eliminate barriers to the adoption and acceptance of phased-retirement programs. They should ensure that such programs protect worker rights and financial security.</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Public and private agencies should educate employers about how to implement successful phased-retirement programs</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98</a:t>
            </a:fld>
            <a:endParaRPr lang="en-US"/>
          </a:p>
        </p:txBody>
      </p:sp>
    </p:spTree>
    <p:extLst>
      <p:ext uri="{BB962C8B-B14F-4D97-AF65-F5344CB8AC3E}">
        <p14:creationId xmlns:p14="http://schemas.microsoft.com/office/powerpoint/2010/main" val="2921772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want to talk a bit more about supporting Caregivers in the workplace as it relates to workplace flexibility.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In Minnesota – we have 530,000 family caregivers.    Nationally, One in six employees provide some sort of care for a family member or a friend.   Those responsibilities range from taking time off or adjusting schedules to get their loved one to doctors appointments,  manage medications, assist with daily task of living.  1 in ten caregivers say they had to give up work entirely, or retire early.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Often workers put their own financial security at risk – by taking unpaid leave, or dropping out of the workforce to care for a loved one, whether it’s a child, a parent, a spouse or someone with whom they have a significant.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Minnesota’s Paid Family Medical Leave Act – which will be implemented in 2026  as a critical way to support caregivers in the workplace - especially those caring for older loved ones.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Minnesota’s Paid Family and Medical leave act is one of the most progressive in the country and will ensure no one will have to choose between their paycheck and taking care of a loved one. </a:t>
            </a:r>
          </a:p>
          <a:p>
            <a:pPr marL="0" marR="0">
              <a:lnSpc>
                <a:spcPct val="107000"/>
              </a:lnSpc>
              <a:spcBef>
                <a:spcPts val="0"/>
              </a:spcBef>
              <a:spcAft>
                <a:spcPts val="800"/>
              </a:spcAft>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Paid Family Medical Leave, in conjunction with workplace policies to support caregivers can </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Maximize</a:t>
            </a:r>
            <a:r>
              <a:rPr lang="en-US" sz="1800" b="1" kern="100">
                <a:effectLst/>
                <a:latin typeface="Aptos" panose="020B0004020202020204" pitchFamily="34" charset="0"/>
                <a:ea typeface="Aptos" panose="020B0004020202020204" pitchFamily="34" charset="0"/>
                <a:cs typeface="Times New Roman" panose="02020603050405020304" pitchFamily="18" charset="0"/>
              </a:rPr>
              <a:t> Productivity</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Improve employees' </a:t>
            </a:r>
            <a:r>
              <a:rPr lang="en-US" sz="1800" b="1" kern="100">
                <a:effectLst/>
                <a:latin typeface="Aptos" panose="020B0004020202020204" pitchFamily="34" charset="0"/>
                <a:ea typeface="Aptos" panose="020B0004020202020204" pitchFamily="34" charset="0"/>
                <a:cs typeface="Times New Roman" panose="02020603050405020304" pitchFamily="18" charset="0"/>
              </a:rPr>
              <a:t>Physical</a:t>
            </a:r>
            <a:r>
              <a:rPr lang="en-US" sz="1800" kern="100">
                <a:effectLst/>
                <a:latin typeface="Aptos" panose="020B0004020202020204" pitchFamily="34" charset="0"/>
                <a:ea typeface="Aptos" panose="020B0004020202020204" pitchFamily="34" charset="0"/>
                <a:cs typeface="Times New Roman" panose="02020603050405020304" pitchFamily="18" charset="0"/>
              </a:rPr>
              <a:t> and </a:t>
            </a:r>
            <a:r>
              <a:rPr lang="en-US" sz="1800" b="1" kern="100">
                <a:effectLst/>
                <a:latin typeface="Aptos" panose="020B0004020202020204" pitchFamily="34" charset="0"/>
                <a:ea typeface="Aptos" panose="020B0004020202020204" pitchFamily="34" charset="0"/>
                <a:cs typeface="Times New Roman" panose="02020603050405020304" pitchFamily="18" charset="0"/>
              </a:rPr>
              <a:t>Emotional Health</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kern="100">
                <a:effectLst/>
                <a:latin typeface="Aptos" panose="020B0004020202020204" pitchFamily="34" charset="0"/>
                <a:ea typeface="Aptos" panose="020B0004020202020204" pitchFamily="34" charset="0"/>
                <a:cs typeface="Times New Roman" panose="02020603050405020304" pitchFamily="18" charset="0"/>
              </a:rPr>
              <a:t>And attract and retain quality employees by making it easier and less stressful to perform their caregiving responsibilities.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As Paid Family and Medical Leave rolls out in 2026 it will be important to inform and educate employers and help them understand their role in implementing PFML, and informing employees about their rights under the new law.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99</a:t>
            </a:fld>
            <a:endParaRPr lang="en-US"/>
          </a:p>
        </p:txBody>
      </p:sp>
    </p:spTree>
    <p:extLst>
      <p:ext uri="{BB962C8B-B14F-4D97-AF65-F5344CB8AC3E}">
        <p14:creationId xmlns:p14="http://schemas.microsoft.com/office/powerpoint/2010/main" val="1883180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Finally – I want to touch on another important aspect of the work force and that’s ensuring workers of every age can save for the future and build a secure financial future.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want to highlight  Secure Choice – which AARP Advocated for in 2023 and will roll out late in 2025.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People are 20 times more likely to save for retirement if they have a opportunity to save on the job, and their contributions are automatically deducted from their paychecks.   Yet, more than 700,000 workers in Minnesota lack access to a traditional pension or retirement saving plan through their jobs.  And, workers of color, and employees at small businesses are least likely to have a way to save on the job.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Minnesota’s Secure Choice Retirement Program is a new state-sponsored plan designed to help small businesses offer employees an easy way to save for their future.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Business with 5 employees or more that don’t already offer a retirement saving plan will be required to offer through a simple payroll deduction.</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Secure Choice is:</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Easy to administer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Zero employer fees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No fiduciary responsibility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kern="100">
                <a:effectLst/>
                <a:latin typeface="Aptos" panose="020B0004020202020204" pitchFamily="34" charset="0"/>
                <a:ea typeface="Aptos" panose="020B0004020202020204" pitchFamily="34" charset="0"/>
                <a:cs typeface="Times New Roman" panose="02020603050405020304" pitchFamily="18" charset="0"/>
              </a:rPr>
              <a:t>Voluntary for employees </a:t>
            </a:r>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100</a:t>
            </a:fld>
            <a:endParaRPr lang="en-US"/>
          </a:p>
        </p:txBody>
      </p:sp>
    </p:spTree>
    <p:extLst>
      <p:ext uri="{BB962C8B-B14F-4D97-AF65-F5344CB8AC3E}">
        <p14:creationId xmlns:p14="http://schemas.microsoft.com/office/powerpoint/2010/main" val="3447677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Thank you again for the opportunity to join you to day –</a:t>
            </a:r>
          </a:p>
          <a:p>
            <a:pPr marL="0" marR="0">
              <a:lnSpc>
                <a:spcPct val="107000"/>
              </a:lnSpc>
              <a:spcBef>
                <a:spcPts val="0"/>
              </a:spcBef>
              <a:spcAft>
                <a:spcPts val="800"/>
              </a:spcAft>
            </a:pPr>
            <a:r>
              <a:rPr lang="en-US" sz="1800" i="1" kern="100">
                <a:effectLst/>
                <a:latin typeface="Aptos" panose="020B0004020202020204" pitchFamily="34" charset="0"/>
                <a:ea typeface="Aptos" panose="020B0004020202020204" pitchFamily="34" charset="0"/>
                <a:cs typeface="Times New Roman" panose="02020603050405020304" pitchFamily="18" charset="0"/>
              </a:rPr>
              <a:t>One final thought I want to leave you with… I encourage you all to in your work, and on your boards, to solicit input from representatives of organizations serving or advocating on behalf of older workers.  If you have at-large representation from the community, include older workers on your boards.  I would also encourage you to get engaged with the Age-Friendly Minnesota Council.  As this group builds a Multi-Sector Blueprint on aging – on how to best address the needs of older Minnesotans – your input is essential.  One of the key domains of an Age-friendly state is Economic Security and Vitality… and certainly the ability to remain in the work force is a critical aspect of Financial resilience for Minnesotans of all ages.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i="1" kern="10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If you want to explore from AARP’s Policy Recommendations on older workers – our policy book is online and available to the public at aarp.org/</a:t>
            </a:r>
            <a:r>
              <a:rPr lang="en-US" sz="1800" kern="100" err="1">
                <a:effectLst/>
                <a:latin typeface="Aptos" panose="020B0004020202020204" pitchFamily="34" charset="0"/>
                <a:ea typeface="Aptos" panose="020B0004020202020204" pitchFamily="34" charset="0"/>
                <a:cs typeface="Times New Roman" panose="02020603050405020304" pitchFamily="18" charset="0"/>
              </a:rPr>
              <a:t>policybook</a:t>
            </a:r>
            <a:r>
              <a:rPr lang="en-US" sz="1800" kern="10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Thank you again for your time and attention.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2DFC2A19-6F07-4E52-B22B-BA4A6D1ED55C}" type="slidenum">
              <a:rPr lang="en-US" smtClean="0"/>
              <a:t>101</a:t>
            </a:fld>
            <a:endParaRPr lang="en-US"/>
          </a:p>
        </p:txBody>
      </p:sp>
    </p:spTree>
    <p:extLst>
      <p:ext uri="{BB962C8B-B14F-4D97-AF65-F5344CB8AC3E}">
        <p14:creationId xmlns:p14="http://schemas.microsoft.com/office/powerpoint/2010/main" val="1850790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03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88F6B0-E985-4394-920B-B1D4D6B12E5B}" type="slidenum">
              <a:rPr lang="en-US" smtClean="0"/>
              <a:t>13</a:t>
            </a:fld>
            <a:endParaRPr lang="en-US"/>
          </a:p>
        </p:txBody>
      </p:sp>
    </p:spTree>
    <p:extLst>
      <p:ext uri="{BB962C8B-B14F-4D97-AF65-F5344CB8AC3E}">
        <p14:creationId xmlns:p14="http://schemas.microsoft.com/office/powerpoint/2010/main" val="173213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C388F6B0-E985-4394-920B-B1D4D6B12E5B}" type="slidenum">
              <a:rPr lang="en-US" smtClean="0"/>
              <a:t>14</a:t>
            </a:fld>
            <a:endParaRPr lang="en-US"/>
          </a:p>
        </p:txBody>
      </p:sp>
    </p:spTree>
    <p:extLst>
      <p:ext uri="{BB962C8B-B14F-4D97-AF65-F5344CB8AC3E}">
        <p14:creationId xmlns:p14="http://schemas.microsoft.com/office/powerpoint/2010/main" val="29127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C388F6B0-E985-4394-920B-B1D4D6B12E5B}" type="slidenum">
              <a:rPr lang="en-US" smtClean="0"/>
              <a:t>15</a:t>
            </a:fld>
            <a:endParaRPr lang="en-US"/>
          </a:p>
        </p:txBody>
      </p:sp>
    </p:spTree>
    <p:extLst>
      <p:ext uri="{BB962C8B-B14F-4D97-AF65-F5344CB8AC3E}">
        <p14:creationId xmlns:p14="http://schemas.microsoft.com/office/powerpoint/2010/main" val="53482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5"/>
          </p:nvPr>
        </p:nvSpPr>
        <p:spPr/>
        <p:txBody>
          <a:bodyPr/>
          <a:lstStyle/>
          <a:p>
            <a:fld id="{C388F6B0-E985-4394-920B-B1D4D6B12E5B}" type="slidenum">
              <a:rPr lang="en-US" smtClean="0"/>
              <a:t>16</a:t>
            </a:fld>
            <a:endParaRPr lang="en-US"/>
          </a:p>
        </p:txBody>
      </p:sp>
    </p:spTree>
    <p:extLst>
      <p:ext uri="{BB962C8B-B14F-4D97-AF65-F5344CB8AC3E}">
        <p14:creationId xmlns:p14="http://schemas.microsoft.com/office/powerpoint/2010/main" val="373577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1EB0-05AC-6024-2123-F354A4C53E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2CEF07-55F6-A92A-152C-7A6684F85F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A0209-F265-5C81-E9E1-4C2CD8CEBB2E}"/>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BBE194AF-0FA2-DB1B-96A1-7355DED60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2BCE3-E566-7817-18FF-786C48F106EA}"/>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4198862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816B-C6CD-E79A-D9EF-133FAB664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F2BDEE-C110-D7BC-2763-6397C75FBD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926C1-2B1A-EB59-7922-3A8169CC5CEC}"/>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4DB98567-1BD1-7AC4-8584-F7E7E66A6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C2964-C64C-3FDB-4717-BE0407D83DE8}"/>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53415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5815725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12/16/2024</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313618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535232195"/>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918124133"/>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1296071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8625423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140154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77006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12/16/2024</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628284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1772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F03437-5D71-F332-8C73-032AB97B44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0CB6D-D45A-E055-7B8F-186C6AAF9E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4627C-CF29-28B5-9B1E-1994F706AB4E}"/>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D871F390-B26B-6F99-B2FB-373CC2AA8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11586-83F4-4201-A5B2-9043F60CDBEF}"/>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42198315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235459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87044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25501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05742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28123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14172488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12/16/2024</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77085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12/16/2024</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896930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1408397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4490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State of Minnesota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506" y="6081704"/>
            <a:ext cx="3256627"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5098956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37337"/>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404387449"/>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3165983910"/>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891846180"/>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12/16/2024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681589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12/16/2024</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8123203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12/16/2024</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59149838"/>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12/16/2024</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websiteurl</a:t>
            </a:r>
            <a:endParaRPr lang="en-US">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innesota Management and Budget logo">
            <a:extLst>
              <a:ext uri="{FF2B5EF4-FFF2-40B4-BE49-F238E27FC236}">
                <a16:creationId xmlns:a16="http://schemas.microsoft.com/office/drawing/2014/main" id="{49504634-FB9F-4597-8502-8C2D8CB06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464746"/>
            <a:ext cx="2645508" cy="632987"/>
          </a:xfrm>
          <a:prstGeom prst="rect">
            <a:avLst/>
          </a:prstGeom>
        </p:spPr>
      </p:pic>
    </p:spTree>
    <p:extLst>
      <p:ext uri="{BB962C8B-B14F-4D97-AF65-F5344CB8AC3E}">
        <p14:creationId xmlns:p14="http://schemas.microsoft.com/office/powerpoint/2010/main" val="2711699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12/16/2024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Management and Budget logo">
            <a:extLst>
              <a:ext uri="{FF2B5EF4-FFF2-40B4-BE49-F238E27FC236}">
                <a16:creationId xmlns:a16="http://schemas.microsoft.com/office/drawing/2014/main" id="{DAD9D6CA-910A-48CB-AF5F-0B5BF91F2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854" y="509196"/>
            <a:ext cx="2645508" cy="632987"/>
          </a:xfrm>
          <a:prstGeom prst="rect">
            <a:avLst/>
          </a:prstGeom>
        </p:spPr>
      </p:pic>
    </p:spTree>
    <p:extLst>
      <p:ext uri="{BB962C8B-B14F-4D97-AF65-F5344CB8AC3E}">
        <p14:creationId xmlns:p14="http://schemas.microsoft.com/office/powerpoint/2010/main" val="29216405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07F6CE-7A23-6828-77A4-5E672B22F0DA}"/>
              </a:ext>
            </a:extLst>
          </p:cNvPr>
          <p:cNvSpPr/>
          <p:nvPr userDrawn="1"/>
        </p:nvSpPr>
        <p:spPr>
          <a:xfrm>
            <a:off x="0" y="0"/>
            <a:ext cx="12192000" cy="13255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1C668F34-907F-47F5-835C-F2DE9EF73C76}"/>
              </a:ext>
            </a:extLst>
          </p:cNvPr>
          <p:cNvSpPr>
            <a:spLocks noGrp="1"/>
          </p:cNvSpPr>
          <p:nvPr>
            <p:ph type="title"/>
          </p:nvPr>
        </p:nvSpPr>
        <p:spPr>
          <a:xfrm>
            <a:off x="838200" y="74950"/>
            <a:ext cx="10515600" cy="1325563"/>
          </a:xfrm>
        </p:spPr>
        <p:txBody>
          <a:bodyPr/>
          <a:lstStyle>
            <a:lvl1pPr algn="r">
              <a:defRPr sz="400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ECC84136-A74B-6841-8FAC-5C92FD4329DB}"/>
              </a:ext>
            </a:extLst>
          </p:cNvPr>
          <p:cNvSpPr>
            <a:spLocks noGrp="1"/>
          </p:cNvSpPr>
          <p:nvPr>
            <p:ph type="body" sz="quarter" idx="11"/>
          </p:nvPr>
        </p:nvSpPr>
        <p:spPr>
          <a:xfrm>
            <a:off x="427383" y="1826922"/>
            <a:ext cx="11485217" cy="4335753"/>
          </a:xfrm>
        </p:spPr>
        <p:txBody>
          <a:bodyPr/>
          <a:lstStyle>
            <a:lvl1pPr>
              <a:buClr>
                <a:srgbClr val="00B0F0"/>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5">
            <a:extLst>
              <a:ext uri="{FF2B5EF4-FFF2-40B4-BE49-F238E27FC236}">
                <a16:creationId xmlns:a16="http://schemas.microsoft.com/office/drawing/2014/main" id="{E4918DE2-127C-5437-CDAA-7009D4FC5A52}"/>
              </a:ext>
            </a:extLst>
          </p:cNvPr>
          <p:cNvSpPr txBox="1">
            <a:spLocks/>
          </p:cNvSpPr>
          <p:nvPr userDrawn="1"/>
        </p:nvSpPr>
        <p:spPr bwMode="black">
          <a:xfrm>
            <a:off x="274638" y="6356350"/>
            <a:ext cx="1358900" cy="365125"/>
          </a:xfrm>
          <a:prstGeom prst="rect">
            <a:avLst/>
          </a:prstGeom>
        </p:spPr>
        <p:txBody>
          <a:bodyPr lIns="91436" tIns="45718" rIns="91436" bIns="45718" anchor="ctr"/>
          <a:lstStyle>
            <a:lvl1pPr>
              <a:defRPr sz="1900">
                <a:solidFill>
                  <a:schemeClr val="tx1"/>
                </a:solidFill>
                <a:latin typeface="Arial" panose="020B0604020202020204" pitchFamily="34" charset="0"/>
                <a:ea typeface="ヒラギノ角ゴ Pro W3" pitchFamily="-126" charset="-128"/>
              </a:defRPr>
            </a:lvl1pPr>
            <a:lvl2pPr marL="742950" indent="-285750">
              <a:defRPr sz="1900">
                <a:solidFill>
                  <a:schemeClr val="tx1"/>
                </a:solidFill>
                <a:latin typeface="Arial" panose="020B0604020202020204" pitchFamily="34" charset="0"/>
                <a:ea typeface="ヒラギノ角ゴ Pro W3" pitchFamily="-126" charset="-128"/>
              </a:defRPr>
            </a:lvl2pPr>
            <a:lvl3pPr marL="1143000" indent="-228600">
              <a:defRPr sz="1900">
                <a:solidFill>
                  <a:schemeClr val="tx1"/>
                </a:solidFill>
                <a:latin typeface="Arial" panose="020B0604020202020204" pitchFamily="34" charset="0"/>
                <a:ea typeface="ヒラギノ角ゴ Pro W3" pitchFamily="-126" charset="-128"/>
              </a:defRPr>
            </a:lvl3pPr>
            <a:lvl4pPr marL="1600200" indent="-228600">
              <a:defRPr sz="1900">
                <a:solidFill>
                  <a:schemeClr val="tx1"/>
                </a:solidFill>
                <a:latin typeface="Arial" panose="020B0604020202020204" pitchFamily="34" charset="0"/>
                <a:ea typeface="ヒラギノ角ゴ Pro W3" pitchFamily="-126" charset="-128"/>
              </a:defRPr>
            </a:lvl4pPr>
            <a:lvl5pPr marL="2057400" indent="-228600">
              <a:defRPr sz="1900">
                <a:solidFill>
                  <a:schemeClr val="tx1"/>
                </a:solidFill>
                <a:latin typeface="Arial" panose="020B0604020202020204" pitchFamily="34" charset="0"/>
                <a:ea typeface="ヒラギノ角ゴ Pro W3" pitchFamily="-126" charset="-128"/>
              </a:defRPr>
            </a:lvl5pPr>
            <a:lvl6pPr marL="25146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6pPr>
            <a:lvl7pPr marL="29718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7pPr>
            <a:lvl8pPr marL="34290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8pPr>
            <a:lvl9pPr marL="3886200" indent="-228600" defTabSz="912813" fontAlgn="base">
              <a:spcBef>
                <a:spcPct val="0"/>
              </a:spcBef>
              <a:spcAft>
                <a:spcPct val="0"/>
              </a:spcAft>
              <a:defRPr sz="1900">
                <a:solidFill>
                  <a:schemeClr val="tx1"/>
                </a:solidFill>
                <a:latin typeface="Arial" panose="020B0604020202020204" pitchFamily="34" charset="0"/>
                <a:ea typeface="ヒラギノ角ゴ Pro W3" pitchFamily="-126" charset="-128"/>
              </a:defRPr>
            </a:lvl9pPr>
          </a:lstStyle>
          <a:p>
            <a:fld id="{923E855E-BD0C-47E9-9EE2-A9914D92FA2A}" type="datetime1">
              <a:rPr lang="en-US" altLang="en-US" sz="1200">
                <a:solidFill>
                  <a:srgbClr val="C8C8C3"/>
                </a:solidFill>
              </a:rPr>
              <a:pPr/>
              <a:t>12/16/2024</a:t>
            </a:fld>
            <a:endParaRPr lang="en-US" altLang="en-US" sz="1200">
              <a:solidFill>
                <a:srgbClr val="C8C8C3"/>
              </a:solidFill>
            </a:endParaRPr>
          </a:p>
        </p:txBody>
      </p:sp>
      <p:pic>
        <p:nvPicPr>
          <p:cNvPr id="3" name="Picture 2" descr="2024 Workforce Summit - Collaboration, Innovation, Inclusion">
            <a:extLst>
              <a:ext uri="{FF2B5EF4-FFF2-40B4-BE49-F238E27FC236}">
                <a16:creationId xmlns:a16="http://schemas.microsoft.com/office/drawing/2014/main" id="{D9DFE8DA-E40E-5B76-F712-33998D055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1729" y="5396459"/>
            <a:ext cx="2640872" cy="1150771"/>
          </a:xfrm>
          <a:prstGeom prst="rect">
            <a:avLst/>
          </a:prstGeom>
        </p:spPr>
      </p:pic>
      <p:pic>
        <p:nvPicPr>
          <p:cNvPr id="7" name="Picture 6" descr="Minnesota Department of Employment and Economic Development">
            <a:extLst>
              <a:ext uri="{FF2B5EF4-FFF2-40B4-BE49-F238E27FC236}">
                <a16:creationId xmlns:a16="http://schemas.microsoft.com/office/drawing/2014/main" id="{09B046CC-19FA-D8B1-DBB8-E95787EBD0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383" y="6032249"/>
            <a:ext cx="2999801" cy="260852"/>
          </a:xfrm>
          <a:prstGeom prst="rect">
            <a:avLst/>
          </a:prstGeom>
        </p:spPr>
      </p:pic>
      <p:sp>
        <p:nvSpPr>
          <p:cNvPr id="9" name="Rectangle 8">
            <a:extLst>
              <a:ext uri="{FF2B5EF4-FFF2-40B4-BE49-F238E27FC236}">
                <a16:creationId xmlns:a16="http://schemas.microsoft.com/office/drawing/2014/main" id="{40ADAE42-949B-22C3-F1DE-5BB8175A8211}"/>
              </a:ext>
            </a:extLst>
          </p:cNvPr>
          <p:cNvSpPr/>
          <p:nvPr userDrawn="1"/>
        </p:nvSpPr>
        <p:spPr>
          <a:xfrm>
            <a:off x="0" y="1310573"/>
            <a:ext cx="12192000" cy="11680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71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grpSp>
        <p:nvGrpSpPr>
          <p:cNvPr id="15" name="Google Shape;15;p3"/>
          <p:cNvGrpSpPr/>
          <p:nvPr/>
        </p:nvGrpSpPr>
        <p:grpSpPr>
          <a:xfrm>
            <a:off x="-1129488" y="712101"/>
            <a:ext cx="14058189" cy="4586729"/>
            <a:chOff x="-847116" y="591225"/>
            <a:chExt cx="10543642" cy="3440047"/>
          </a:xfrm>
        </p:grpSpPr>
        <p:sp>
          <p:nvSpPr>
            <p:cNvPr id="16" name="Google Shape;16;p3"/>
            <p:cNvSpPr/>
            <p:nvPr/>
          </p:nvSpPr>
          <p:spPr>
            <a:xfrm>
              <a:off x="278002" y="1752528"/>
              <a:ext cx="7944569" cy="1803781"/>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47116" y="2227372"/>
              <a:ext cx="1691400" cy="1803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7113129" y="1325881"/>
              <a:ext cx="1691507" cy="1803781"/>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175747" y="1165593"/>
              <a:ext cx="2241448" cy="2390699"/>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384968" y="591225"/>
              <a:ext cx="943237" cy="1006433"/>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7442811" y="2959969"/>
              <a:ext cx="559354" cy="59633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8354027" y="961274"/>
              <a:ext cx="1342500" cy="1431600"/>
            </a:xfrm>
            <a:prstGeom prst="parallelogram">
              <a:avLst>
                <a:gd name="adj" fmla="val 59001"/>
              </a:avLst>
            </a:prstGeom>
            <a:gradFill>
              <a:gsLst>
                <a:gs pos="0">
                  <a:schemeClr val="accent4"/>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3"/>
          <p:cNvSpPr txBox="1">
            <a:spLocks noGrp="1"/>
          </p:cNvSpPr>
          <p:nvPr>
            <p:ph type="ctrTitle"/>
          </p:nvPr>
        </p:nvSpPr>
        <p:spPr>
          <a:xfrm>
            <a:off x="2387600" y="2799484"/>
            <a:ext cx="7416800" cy="7764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24" name="Google Shape;24;p3"/>
          <p:cNvSpPr txBox="1">
            <a:spLocks noGrp="1"/>
          </p:cNvSpPr>
          <p:nvPr>
            <p:ph type="subTitle" idx="1"/>
          </p:nvPr>
        </p:nvSpPr>
        <p:spPr>
          <a:xfrm>
            <a:off x="2387600" y="3704917"/>
            <a:ext cx="7416800" cy="3536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1800"/>
              <a:buNone/>
              <a:defRPr sz="2400">
                <a:solidFill>
                  <a:schemeClr val="accent3"/>
                </a:solidFill>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endParaRPr/>
          </a:p>
        </p:txBody>
      </p:sp>
    </p:spTree>
    <p:extLst>
      <p:ext uri="{BB962C8B-B14F-4D97-AF65-F5344CB8AC3E}">
        <p14:creationId xmlns:p14="http://schemas.microsoft.com/office/powerpoint/2010/main" val="2231088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0513-71CE-6C19-5897-DF3C1B2E9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AF11A5-E734-8A93-B528-A899753AB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56164-52C5-CFF0-E5AF-42AFAB4C4FB8}"/>
              </a:ext>
            </a:extLst>
          </p:cNvPr>
          <p:cNvSpPr>
            <a:spLocks noGrp="1"/>
          </p:cNvSpPr>
          <p:nvPr>
            <p:ph type="dt" sz="half" idx="10"/>
          </p:nvPr>
        </p:nvSpPr>
        <p:spPr/>
        <p:txBody>
          <a:bodyPr/>
          <a:lstStyle/>
          <a:p>
            <a:fld id="{5F314F41-A0A1-46EC-A5CE-80772E062FC4}" type="datetimeFigureOut">
              <a:rPr lang="en-US" smtClean="0"/>
              <a:t>12/16/2024</a:t>
            </a:fld>
            <a:endParaRPr lang="en-US"/>
          </a:p>
        </p:txBody>
      </p:sp>
      <p:sp>
        <p:nvSpPr>
          <p:cNvPr id="5" name="Footer Placeholder 4">
            <a:extLst>
              <a:ext uri="{FF2B5EF4-FFF2-40B4-BE49-F238E27FC236}">
                <a16:creationId xmlns:a16="http://schemas.microsoft.com/office/drawing/2014/main" id="{EB3FEC9D-8E4E-DA20-6DD2-BB66A60B7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32140-D21D-AAA4-CFE6-B68290F6CD0A}"/>
              </a:ext>
            </a:extLst>
          </p:cNvPr>
          <p:cNvSpPr>
            <a:spLocks noGrp="1"/>
          </p:cNvSpPr>
          <p:nvPr>
            <p:ph type="sldNum" sz="quarter" idx="12"/>
          </p:nvPr>
        </p:nvSpPr>
        <p:spPr/>
        <p:txBody>
          <a:bodyPr/>
          <a:lstStyle/>
          <a:p>
            <a:fld id="{CBD04625-BBC4-42C5-A704-D5987BAF48E2}" type="slidenum">
              <a:rPr lang="en-US" smtClean="0"/>
              <a:t>‹#›</a:t>
            </a:fld>
            <a:endParaRPr lang="en-US"/>
          </a:p>
        </p:txBody>
      </p:sp>
    </p:spTree>
    <p:extLst>
      <p:ext uri="{BB962C8B-B14F-4D97-AF65-F5344CB8AC3E}">
        <p14:creationId xmlns:p14="http://schemas.microsoft.com/office/powerpoint/2010/main" val="26722634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D7F1-6B81-427F-B692-E5A7E00FCC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D0783-07F6-4808-B17C-25397FF6CD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C0D35-B990-418B-B82A-7E04D9E5C9FF}"/>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01040C58-32EB-4849-8A2D-BBD215E1E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40E5C-D53A-4B8B-9900-01FA5E568EC9}"/>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41587246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DF6A-CE40-4E87-911E-6BEDA5CB1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BCF95E-C45C-40C4-916F-FDA1C1D7DE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F5B71-5831-4E72-BC78-C4BA77E3A511}"/>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B99BC267-1955-4761-8547-37AE41A0E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E8E6D-554B-4FF0-9823-D6F5EE963381}"/>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518801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AAE6-88AE-4E2D-A6C3-D876579495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76F5B4-57E2-4500-9948-494DBF413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5E8481-05BB-48FE-9DF5-F93A34DBF812}"/>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5C74ED5C-03AC-4DB9-842D-263769D2C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CEF95-EA3E-444C-8C48-56A568E975AF}"/>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32958433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E81D-CEDF-4ACF-9DC3-5F720270B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98BF9-6109-4019-9EDD-8841F5C184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114C84-9CD1-4047-8889-2FF8D8C0D0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E72EF-D390-4DCA-8591-0BBF2D29CF87}"/>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6" name="Footer Placeholder 5">
            <a:extLst>
              <a:ext uri="{FF2B5EF4-FFF2-40B4-BE49-F238E27FC236}">
                <a16:creationId xmlns:a16="http://schemas.microsoft.com/office/drawing/2014/main" id="{F3DA35A0-9742-4D16-9D5A-E55BE701B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FAF40-3F96-4064-A4B7-0A7AC8E1A825}"/>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1222814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418A-BDBA-4296-ACB9-49B1D7F9EA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37D3BB-158A-4C76-B640-62D5D55446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B430BC-8958-49A1-82B6-098FAF1716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F288D4-398F-4205-9E5B-E1516E0CA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4F42D0-84D8-48DF-8A99-188D46ACFB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BE1564-A660-4F7B-B36C-5F9BD303E149}"/>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8" name="Footer Placeholder 7">
            <a:extLst>
              <a:ext uri="{FF2B5EF4-FFF2-40B4-BE49-F238E27FC236}">
                <a16:creationId xmlns:a16="http://schemas.microsoft.com/office/drawing/2014/main" id="{4ECAED5F-5F4C-487D-9200-A4762D149B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EE2D71-3170-486B-BDC2-6CFFA8C01010}"/>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13215743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3B07-5B21-4B95-BE72-A51E576A48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46327D-599D-42CE-B4A4-4F34E3552DC3}"/>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4" name="Footer Placeholder 3">
            <a:extLst>
              <a:ext uri="{FF2B5EF4-FFF2-40B4-BE49-F238E27FC236}">
                <a16:creationId xmlns:a16="http://schemas.microsoft.com/office/drawing/2014/main" id="{F5920B15-4653-4F2B-92BC-6B0BF7FC1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E6CE2E-4710-4EFA-94C3-A35AC14B8FF8}"/>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20216195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55C89-BDE5-4D2B-B5BC-834A6213252F}"/>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3" name="Footer Placeholder 2">
            <a:extLst>
              <a:ext uri="{FF2B5EF4-FFF2-40B4-BE49-F238E27FC236}">
                <a16:creationId xmlns:a16="http://schemas.microsoft.com/office/drawing/2014/main" id="{9D3FA00D-ECCC-4988-8698-89593DAFA6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3FA0E2-AD5B-4F12-8862-2EEB7A49BCF0}"/>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916993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3723-342F-4A6C-8D3B-980316020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2C6C3E-33C5-4215-9EDA-CF777BA00F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D12525-3B1B-4C0C-882E-CC9F29E86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819053-28F9-4A7D-ABE3-68780987B1AA}"/>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6" name="Footer Placeholder 5">
            <a:extLst>
              <a:ext uri="{FF2B5EF4-FFF2-40B4-BE49-F238E27FC236}">
                <a16:creationId xmlns:a16="http://schemas.microsoft.com/office/drawing/2014/main" id="{6FFE6E2B-7663-4654-A654-8572BD7DD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E72FD-3FFE-4618-87DD-2C4B577329A2}"/>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21031599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4F83-8E81-4E10-9B3A-9187C4354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11A484-B2C5-4D93-A0B2-5411D07BC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B8936-D98B-478A-8D6B-830E5D18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E84CDA-EA90-49A7-B82B-474876788E95}"/>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6" name="Footer Placeholder 5">
            <a:extLst>
              <a:ext uri="{FF2B5EF4-FFF2-40B4-BE49-F238E27FC236}">
                <a16:creationId xmlns:a16="http://schemas.microsoft.com/office/drawing/2014/main" id="{F79D5DDA-EEFA-4E1F-8AA2-69C7596D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1AB91-042A-4F18-83AC-E4502F590036}"/>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2398606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lt1"/>
        </a:solidFill>
        <a:effectLst/>
      </p:bgPr>
    </p:bg>
    <p:spTree>
      <p:nvGrpSpPr>
        <p:cNvPr id="1" name="Shape 37"/>
        <p:cNvGrpSpPr/>
        <p:nvPr/>
      </p:nvGrpSpPr>
      <p:grpSpPr>
        <a:xfrm>
          <a:off x="0" y="0"/>
          <a:ext cx="0" cy="0"/>
          <a:chOff x="0" y="0"/>
          <a:chExt cx="0" cy="0"/>
        </a:xfrm>
      </p:grpSpPr>
      <p:grpSp>
        <p:nvGrpSpPr>
          <p:cNvPr id="38" name="Google Shape;38;p5"/>
          <p:cNvGrpSpPr/>
          <p:nvPr/>
        </p:nvGrpSpPr>
        <p:grpSpPr>
          <a:xfrm>
            <a:off x="-418254" y="-24499"/>
            <a:ext cx="10014644" cy="2182673"/>
            <a:chOff x="-313691" y="-18375"/>
            <a:chExt cx="7510983" cy="1637005"/>
          </a:xfrm>
        </p:grpSpPr>
        <p:sp>
          <p:nvSpPr>
            <p:cNvPr id="39" name="Google Shape;39;p5"/>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980523" y="2340468"/>
            <a:ext cx="3774400" cy="4517696"/>
            <a:chOff x="7485392" y="1755351"/>
            <a:chExt cx="2830800" cy="3388272"/>
          </a:xfrm>
        </p:grpSpPr>
        <p:sp>
          <p:nvSpPr>
            <p:cNvPr id="46" name="Google Shape;46;p5"/>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body" idx="1"/>
          </p:nvPr>
        </p:nvSpPr>
        <p:spPr>
          <a:xfrm>
            <a:off x="1219433" y="2112567"/>
            <a:ext cx="9332800" cy="39996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49" name="Google Shape;49;p5"/>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0" name="Google Shape;50;p5"/>
          <p:cNvSpPr txBox="1">
            <a:spLocks noGrp="1"/>
          </p:cNvSpPr>
          <p:nvPr>
            <p:ph type="title"/>
          </p:nvPr>
        </p:nvSpPr>
        <p:spPr>
          <a:xfrm>
            <a:off x="1219433" y="661167"/>
            <a:ext cx="8035600" cy="1084000"/>
          </a:xfrm>
          <a:prstGeom prst="rect">
            <a:avLst/>
          </a:prstGeom>
        </p:spPr>
        <p:txBody>
          <a:bodyPr spcFirstLastPara="1" wrap="square" lIns="0" tIns="0" rIns="0" bIns="0"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Tree>
    <p:extLst>
      <p:ext uri="{BB962C8B-B14F-4D97-AF65-F5344CB8AC3E}">
        <p14:creationId xmlns:p14="http://schemas.microsoft.com/office/powerpoint/2010/main" val="42492722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DB7F-F393-4416-9391-3980D68CB3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942443-4313-4957-AD9D-7EA8ED1EB3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1AD03-38C7-4E5A-863D-C96C21D8EEBC}"/>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46A92650-F7B4-461D-BB10-3DFF6E32B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E435-4D22-4FDF-9C20-F6D16E834779}"/>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16603929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F5AD5D-48D4-4C57-B133-4BCC36972D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C97451-AB39-462A-816E-9132C0EAF1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F393-8CAB-4A75-AE37-7B60FAE7D51C}"/>
              </a:ext>
            </a:extLst>
          </p:cNvPr>
          <p:cNvSpPr>
            <a:spLocks noGrp="1"/>
          </p:cNvSpPr>
          <p:nvPr>
            <p:ph type="dt" sz="half" idx="10"/>
          </p:nvPr>
        </p:nvSpPr>
        <p:spPr/>
        <p:txBody>
          <a:body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8738D1CB-876A-48BB-8471-EDDEF63D1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470A3-9532-4D30-BF08-DF1A00CD2B07}"/>
              </a:ext>
            </a:extLst>
          </p:cNvPr>
          <p:cNvSpPr>
            <a:spLocks noGrp="1"/>
          </p:cNvSpPr>
          <p:nvPr>
            <p:ph type="sldNum" sz="quarter" idx="12"/>
          </p:nvPr>
        </p:nvSpPr>
        <p:spPr/>
        <p:txBody>
          <a:bodyPr/>
          <a:lstStyle/>
          <a:p>
            <a:fld id="{94244036-67FB-4CA0-80C3-08E60C687B43}" type="slidenum">
              <a:rPr lang="en-US" smtClean="0"/>
              <a:t>‹#›</a:t>
            </a:fld>
            <a:endParaRPr lang="en-US"/>
          </a:p>
        </p:txBody>
      </p:sp>
    </p:spTree>
    <p:extLst>
      <p:ext uri="{BB962C8B-B14F-4D97-AF65-F5344CB8AC3E}">
        <p14:creationId xmlns:p14="http://schemas.microsoft.com/office/powerpoint/2010/main" val="807053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6559E34E-B741-E562-9F9C-FEF7471F9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5" name="Footer Placeholder 6">
            <a:extLst>
              <a:ext uri="{FF2B5EF4-FFF2-40B4-BE49-F238E27FC236}">
                <a16:creationId xmlns:a16="http://schemas.microsoft.com/office/drawing/2014/main" id="{4071EFA7-6565-6EAB-CF2E-4C89E3465D4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r>
              <a:rPr lang="en-US" err="1"/>
              <a:t>gwdb</a:t>
            </a:r>
            <a:endParaRPr lang="en-US"/>
          </a:p>
        </p:txBody>
      </p:sp>
    </p:spTree>
    <p:extLst>
      <p:ext uri="{BB962C8B-B14F-4D97-AF65-F5344CB8AC3E}">
        <p14:creationId xmlns:p14="http://schemas.microsoft.com/office/powerpoint/2010/main" val="7417133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30"/>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body" idx="1"/>
          </p:nvPr>
        </p:nvSpPr>
        <p:spPr>
          <a:xfrm>
            <a:off x="142461" y="834887"/>
            <a:ext cx="11883887" cy="5342076"/>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600"/>
              </a:spcBef>
              <a:spcAft>
                <a:spcPts val="0"/>
              </a:spcAft>
              <a:buClr>
                <a:schemeClr val="dk1"/>
              </a:buClr>
              <a:buSzPts val="1800"/>
              <a:buNone/>
              <a:defRPr sz="240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44829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2"/>
        <p:cNvGrpSpPr/>
        <p:nvPr/>
      </p:nvGrpSpPr>
      <p:grpSpPr>
        <a:xfrm>
          <a:off x="0" y="0"/>
          <a:ext cx="0" cy="0"/>
          <a:chOff x="0" y="0"/>
          <a:chExt cx="0" cy="0"/>
        </a:xfrm>
      </p:grpSpPr>
      <p:sp>
        <p:nvSpPr>
          <p:cNvPr id="23" name="Google Shape;23;p11"/>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1"/>
          <p:cNvSpPr txBox="1">
            <a:spLocks noGrp="1"/>
          </p:cNvSpPr>
          <p:nvPr>
            <p:ph type="body" idx="1"/>
          </p:nvPr>
        </p:nvSpPr>
        <p:spPr>
          <a:xfrm>
            <a:off x="142461" y="834887"/>
            <a:ext cx="11883887" cy="534207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600"/>
              </a:spcBef>
              <a:spcAft>
                <a:spcPts val="0"/>
              </a:spcAft>
              <a:buClr>
                <a:schemeClr val="dk1"/>
              </a:buClr>
              <a:buSzPts val="1800"/>
              <a:buFont typeface="Arial"/>
              <a:buChar char="•"/>
              <a:defRPr sz="24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76490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body" idx="1"/>
          </p:nvPr>
        </p:nvSpPr>
        <p:spPr>
          <a:xfrm>
            <a:off x="142461" y="834887"/>
            <a:ext cx="5930348" cy="5342076"/>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400"/>
              </a:spcBef>
              <a:spcAft>
                <a:spcPts val="0"/>
              </a:spcAft>
              <a:buClr>
                <a:schemeClr val="dk1"/>
              </a:buClr>
              <a:buSzPts val="1800"/>
              <a:buChar char="•"/>
              <a:defRPr sz="24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31"/>
          <p:cNvSpPr txBox="1">
            <a:spLocks noGrp="1"/>
          </p:cNvSpPr>
          <p:nvPr>
            <p:ph type="body" idx="2"/>
          </p:nvPr>
        </p:nvSpPr>
        <p:spPr>
          <a:xfrm>
            <a:off x="6096000" y="834887"/>
            <a:ext cx="5930348" cy="5342076"/>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400"/>
              </a:spcBef>
              <a:spcAft>
                <a:spcPts val="0"/>
              </a:spcAft>
              <a:buClr>
                <a:schemeClr val="dk1"/>
              </a:buClr>
              <a:buSzPts val="1800"/>
              <a:buChar char="•"/>
              <a:defRPr sz="24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40401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
        <p:cNvGrpSpPr/>
        <p:nvPr/>
      </p:nvGrpSpPr>
      <p:grpSpPr>
        <a:xfrm>
          <a:off x="0" y="0"/>
          <a:ext cx="0" cy="0"/>
          <a:chOff x="0" y="0"/>
          <a:chExt cx="0" cy="0"/>
        </a:xfrm>
      </p:grpSpPr>
      <p:sp>
        <p:nvSpPr>
          <p:cNvPr id="35" name="Google Shape;35;p32"/>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body" idx="1"/>
          </p:nvPr>
        </p:nvSpPr>
        <p:spPr>
          <a:xfrm>
            <a:off x="142461" y="1312447"/>
            <a:ext cx="5930348" cy="4864516"/>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400"/>
              </a:spcBef>
              <a:spcAft>
                <a:spcPts val="0"/>
              </a:spcAft>
              <a:buClr>
                <a:schemeClr val="dk1"/>
              </a:buClr>
              <a:buSzPts val="1800"/>
              <a:buChar char="•"/>
              <a:defRPr sz="24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2"/>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32"/>
          <p:cNvSpPr txBox="1">
            <a:spLocks noGrp="1"/>
          </p:cNvSpPr>
          <p:nvPr>
            <p:ph type="body" idx="2"/>
          </p:nvPr>
        </p:nvSpPr>
        <p:spPr>
          <a:xfrm>
            <a:off x="6096000" y="1312445"/>
            <a:ext cx="5930348" cy="4864517"/>
          </a:xfrm>
          <a:prstGeom prst="rect">
            <a:avLst/>
          </a:prstGeom>
          <a:noFill/>
          <a:ln>
            <a:noFill/>
          </a:ln>
        </p:spPr>
        <p:txBody>
          <a:bodyPr spcFirstLastPara="1" wrap="square" lIns="91425" tIns="45700" rIns="91425" bIns="45700" anchor="t" anchorCtr="0">
            <a:normAutofit/>
          </a:bodyPr>
          <a:lstStyle>
            <a:lvl1pPr marL="457200" lvl="0" indent="-342900" algn="l">
              <a:lnSpc>
                <a:spcPct val="150000"/>
              </a:lnSpc>
              <a:spcBef>
                <a:spcPts val="400"/>
              </a:spcBef>
              <a:spcAft>
                <a:spcPts val="0"/>
              </a:spcAft>
              <a:buClr>
                <a:schemeClr val="dk1"/>
              </a:buClr>
              <a:buSzPts val="1800"/>
              <a:buChar char="•"/>
              <a:defRPr sz="24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body" idx="3"/>
          </p:nvPr>
        </p:nvSpPr>
        <p:spPr>
          <a:xfrm>
            <a:off x="142461" y="655499"/>
            <a:ext cx="5930348" cy="477561"/>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dk1"/>
              </a:buClr>
              <a:buSzPts val="2400"/>
              <a:buNone/>
              <a:defRPr sz="28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2"/>
          <p:cNvSpPr txBox="1">
            <a:spLocks noGrp="1"/>
          </p:cNvSpPr>
          <p:nvPr>
            <p:ph type="body" idx="4"/>
          </p:nvPr>
        </p:nvSpPr>
        <p:spPr>
          <a:xfrm>
            <a:off x="6072809" y="655496"/>
            <a:ext cx="5930348" cy="477561"/>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chemeClr val="dk1"/>
              </a:buClr>
              <a:buSzPts val="2400"/>
              <a:buNone/>
              <a:defRPr sz="28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extLst>
      <p:ext uri="{BB962C8B-B14F-4D97-AF65-F5344CB8AC3E}">
        <p14:creationId xmlns:p14="http://schemas.microsoft.com/office/powerpoint/2010/main" val="363104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2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3"/>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9700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8241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1421A-7125-47F0-9449-D23FEC6D3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254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 Dark">
  <p:cSld name="Title only - Dark">
    <p:bg>
      <p:bgPr>
        <a:gradFill>
          <a:gsLst>
            <a:gs pos="0">
              <a:schemeClr val="accent6"/>
            </a:gs>
            <a:gs pos="100000">
              <a:schemeClr val="accent5"/>
            </a:gs>
          </a:gsLst>
          <a:lin ang="5400012" scaled="0"/>
        </a:gradFill>
        <a:effectLst/>
      </p:bgPr>
    </p:bg>
    <p:spTree>
      <p:nvGrpSpPr>
        <p:cNvPr id="1" name="Shape 110"/>
        <p:cNvGrpSpPr/>
        <p:nvPr/>
      </p:nvGrpSpPr>
      <p:grpSpPr>
        <a:xfrm>
          <a:off x="0" y="0"/>
          <a:ext cx="0" cy="0"/>
          <a:chOff x="0" y="0"/>
          <a:chExt cx="0" cy="0"/>
        </a:xfrm>
      </p:grpSpPr>
      <p:grpSp>
        <p:nvGrpSpPr>
          <p:cNvPr id="111" name="Google Shape;111;p10"/>
          <p:cNvGrpSpPr/>
          <p:nvPr/>
        </p:nvGrpSpPr>
        <p:grpSpPr>
          <a:xfrm>
            <a:off x="-418254" y="-24499"/>
            <a:ext cx="10014644" cy="2182673"/>
            <a:chOff x="-313691" y="-18375"/>
            <a:chExt cx="7510983" cy="1637005"/>
          </a:xfrm>
        </p:grpSpPr>
        <p:sp>
          <p:nvSpPr>
            <p:cNvPr id="112" name="Google Shape;112;p10"/>
            <p:cNvSpPr/>
            <p:nvPr/>
          </p:nvSpPr>
          <p:spPr>
            <a:xfrm>
              <a:off x="256376" y="499825"/>
              <a:ext cx="6692400" cy="804900"/>
            </a:xfrm>
            <a:prstGeom prst="parallelogram">
              <a:avLst>
                <a:gd name="adj" fmla="val 5499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6442492" y="309450"/>
              <a:ext cx="754800" cy="8049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10"/>
          <p:cNvGrpSpPr/>
          <p:nvPr/>
        </p:nvGrpSpPr>
        <p:grpSpPr>
          <a:xfrm>
            <a:off x="9980523" y="2340468"/>
            <a:ext cx="3774400" cy="4517696"/>
            <a:chOff x="7485392" y="1755351"/>
            <a:chExt cx="2830800" cy="3388272"/>
          </a:xfrm>
        </p:grpSpPr>
        <p:sp>
          <p:nvSpPr>
            <p:cNvPr id="119" name="Google Shape;119;p10"/>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0"/>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 name="Google Shape;121;p10"/>
          <p:cNvSpPr txBox="1">
            <a:spLocks noGrp="1"/>
          </p:cNvSpPr>
          <p:nvPr>
            <p:ph type="title"/>
          </p:nvPr>
        </p:nvSpPr>
        <p:spPr>
          <a:xfrm>
            <a:off x="1219433" y="661167"/>
            <a:ext cx="8035600" cy="1084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a:endParaRPr/>
          </a:p>
        </p:txBody>
      </p:sp>
      <p:sp>
        <p:nvSpPr>
          <p:cNvPr id="122" name="Google Shape;122;p10"/>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89988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978A20-8F9A-49A4-8C8B-02637D86CF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8F3B21A6-B8F7-4E2E-A945-2F8F5755D1CC}"/>
              </a:ext>
            </a:extLst>
          </p:cNvPr>
          <p:cNvSpPr>
            <a:spLocks noGrp="1"/>
          </p:cNvSpPr>
          <p:nvPr>
            <p:ph type="title" hasCustomPrompt="1"/>
          </p:nvPr>
        </p:nvSpPr>
        <p:spPr>
          <a:xfrm>
            <a:off x="0" y="1712200"/>
            <a:ext cx="12192000" cy="995915"/>
          </a:xfrm>
          <a:prstGeom prst="rect">
            <a:avLst/>
          </a:prstGeom>
        </p:spPr>
        <p:txBody>
          <a:bodyPr vert="horz" lIns="91440" tIns="45720" rIns="91440" bIns="45720" rtlCol="0" anchor="ctr">
            <a:noAutofit/>
          </a:bodyPr>
          <a:lstStyle>
            <a:lvl1pPr algn="ctr">
              <a:defRPr sz="6400">
                <a:latin typeface="Poppins SemiBold" panose="00000700000000000000" pitchFamily="2" charset="0"/>
                <a:cs typeface="Poppins SemiBold" panose="00000700000000000000" pitchFamily="2" charset="0"/>
              </a:defRPr>
            </a:lvl1pPr>
          </a:lstStyle>
          <a:p>
            <a:r>
              <a:rPr lang="en-US"/>
              <a:t>Presentation Title</a:t>
            </a:r>
          </a:p>
        </p:txBody>
      </p:sp>
      <p:sp>
        <p:nvSpPr>
          <p:cNvPr id="15" name="Text Placeholder 14">
            <a:extLst>
              <a:ext uri="{FF2B5EF4-FFF2-40B4-BE49-F238E27FC236}">
                <a16:creationId xmlns:a16="http://schemas.microsoft.com/office/drawing/2014/main" id="{057FBF5F-8810-4DDC-9988-37D200321B31}"/>
              </a:ext>
            </a:extLst>
          </p:cNvPr>
          <p:cNvSpPr>
            <a:spLocks noGrp="1"/>
          </p:cNvSpPr>
          <p:nvPr>
            <p:ph type="body" sz="quarter" idx="10" hasCustomPrompt="1"/>
          </p:nvPr>
        </p:nvSpPr>
        <p:spPr>
          <a:xfrm>
            <a:off x="0" y="2844656"/>
            <a:ext cx="12192000" cy="895350"/>
          </a:xfrm>
        </p:spPr>
        <p:txBody>
          <a:bodyPr/>
          <a:lstStyle>
            <a:lvl1pPr marL="0" indent="0" algn="ctr">
              <a:buNone/>
              <a:defRPr>
                <a:latin typeface="Poppins SemiBold" panose="00000700000000000000" pitchFamily="2" charset="0"/>
                <a:cs typeface="Poppins SemiBold" panose="00000700000000000000" pitchFamily="2" charset="0"/>
              </a:defRPr>
            </a:lvl1pPr>
          </a:lstStyle>
          <a:p>
            <a:pPr lvl="0"/>
            <a:r>
              <a:rPr lang="en-US"/>
              <a:t>Subtitle</a:t>
            </a:r>
          </a:p>
        </p:txBody>
      </p:sp>
      <p:sp>
        <p:nvSpPr>
          <p:cNvPr id="17" name="Text Placeholder 16">
            <a:extLst>
              <a:ext uri="{FF2B5EF4-FFF2-40B4-BE49-F238E27FC236}">
                <a16:creationId xmlns:a16="http://schemas.microsoft.com/office/drawing/2014/main" id="{A22554D6-84FF-4A74-889F-1AB11CB7DDB0}"/>
              </a:ext>
            </a:extLst>
          </p:cNvPr>
          <p:cNvSpPr>
            <a:spLocks noGrp="1"/>
          </p:cNvSpPr>
          <p:nvPr>
            <p:ph type="body" sz="quarter" idx="11" hasCustomPrompt="1"/>
          </p:nvPr>
        </p:nvSpPr>
        <p:spPr>
          <a:xfrm>
            <a:off x="0" y="3981450"/>
            <a:ext cx="12191999" cy="544513"/>
          </a:xfrm>
        </p:spPr>
        <p:txBody>
          <a:bodyPr>
            <a:normAutofit/>
          </a:bodyPr>
          <a:lstStyle>
            <a:lvl1pPr marL="0" indent="0" algn="ctr">
              <a:buNone/>
              <a:defRPr sz="1600">
                <a:latin typeface="Poppins Light" panose="00000400000000000000" pitchFamily="2" charset="0"/>
                <a:cs typeface="Poppins Light" panose="00000400000000000000" pitchFamily="2" charset="0"/>
              </a:defRPr>
            </a:lvl1pPr>
          </a:lstStyle>
          <a:p>
            <a:pPr lvl="0"/>
            <a:r>
              <a:rPr lang="en-US"/>
              <a:t>Details &amp; Date</a:t>
            </a:r>
          </a:p>
        </p:txBody>
      </p:sp>
    </p:spTree>
    <p:extLst>
      <p:ext uri="{BB962C8B-B14F-4D97-AF65-F5344CB8AC3E}">
        <p14:creationId xmlns:p14="http://schemas.microsoft.com/office/powerpoint/2010/main" val="5247513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Basic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23B8E9-F776-4445-8326-F28D92FE9A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24553470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Column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597FA5-6C9A-46C5-B469-7DC6E4EC3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CBCE53-F6DD-4082-A896-B720A05A1E3B}"/>
              </a:ext>
            </a:extLst>
          </p:cNvPr>
          <p:cNvSpPr>
            <a:spLocks noGrp="1"/>
          </p:cNvSpPr>
          <p:nvPr>
            <p:ph type="title"/>
          </p:nvPr>
        </p:nvSpPr>
        <p:spPr>
          <a:xfrm>
            <a:off x="480292" y="365125"/>
            <a:ext cx="10855036"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7EDEA27-726D-4C55-A673-DEFC17384677}"/>
              </a:ext>
            </a:extLst>
          </p:cNvPr>
          <p:cNvSpPr>
            <a:spLocks noGrp="1"/>
          </p:cNvSpPr>
          <p:nvPr>
            <p:ph sz="half" idx="1"/>
          </p:nvPr>
        </p:nvSpPr>
        <p:spPr>
          <a:xfrm>
            <a:off x="480293" y="1825625"/>
            <a:ext cx="5160824" cy="4351338"/>
          </a:xfrm>
        </p:spPr>
        <p:txBody>
          <a:bodyPr/>
          <a:lstStyle>
            <a:lvl1pPr marL="0" indent="0">
              <a:buNone/>
              <a:defRPr>
                <a:latin typeface="Poppins Medium" panose="00000600000000000000" pitchFamily="2" charset="0"/>
                <a:cs typeface="Poppins Medium" panose="00000600000000000000" pitchFamily="2" charset="0"/>
              </a:defRPr>
            </a:lvl1pPr>
            <a:lvl2pPr>
              <a:defRPr sz="2400">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BD81CBDE-DA8A-480F-AA00-FA2542E05312}"/>
              </a:ext>
            </a:extLst>
          </p:cNvPr>
          <p:cNvSpPr>
            <a:spLocks noGrp="1"/>
          </p:cNvSpPr>
          <p:nvPr>
            <p:ph sz="half" idx="2"/>
          </p:nvPr>
        </p:nvSpPr>
        <p:spPr>
          <a:xfrm>
            <a:off x="5839697" y="1825625"/>
            <a:ext cx="5181600"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5" name="Date Placeholder 4">
            <a:extLst>
              <a:ext uri="{FF2B5EF4-FFF2-40B4-BE49-F238E27FC236}">
                <a16:creationId xmlns:a16="http://schemas.microsoft.com/office/drawing/2014/main" id="{B3CE8820-5B7C-4A0E-893F-5F918300DD55}"/>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6" name="Footer Placeholder 5">
            <a:extLst>
              <a:ext uri="{FF2B5EF4-FFF2-40B4-BE49-F238E27FC236}">
                <a16:creationId xmlns:a16="http://schemas.microsoft.com/office/drawing/2014/main" id="{E1696001-613D-48D4-9651-FAEE1FE6E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23D37-E251-4383-B32B-11D049EF2E5D}"/>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7994501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ide for Multiple Photo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6C5C79-AEF5-4C97-88D3-A1B9C82506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598277" y="4748981"/>
            <a:ext cx="10873509" cy="432621"/>
          </a:xfrm>
        </p:spPr>
        <p:txBody>
          <a:bodyPr numCol="3" spcCol="228600">
            <a:normAutofit/>
          </a:bodyPr>
          <a:lstStyle>
            <a:lvl1pPr marL="0" indent="0" algn="ctr">
              <a:buNone/>
              <a:defRPr sz="2000">
                <a:latin typeface="Poppins SemiBold" panose="00000700000000000000" pitchFamily="2" charset="0"/>
                <a:cs typeface="Poppins SemiBold" panose="00000700000000000000" pitchFamily="2" charset="0"/>
              </a:defRPr>
            </a:lvl1pPr>
            <a:lvl2pPr marL="457200" indent="0">
              <a:buNone/>
              <a:defRPr sz="1600">
                <a:latin typeface="Poppins Light" panose="00000400000000000000" pitchFamily="2" charset="0"/>
                <a:cs typeface="Poppins Light" panose="00000400000000000000" pitchFamily="2" charset="0"/>
              </a:defRPr>
            </a:lvl2pPr>
          </a:lstStyle>
          <a:p>
            <a:pPr lvl="0"/>
            <a:r>
              <a:rPr lang="en-US"/>
              <a:t>Click to edit Master text</a:t>
            </a:r>
          </a:p>
          <a:p>
            <a:pPr lvl="0"/>
            <a:r>
              <a:rPr lang="en-US"/>
              <a:t>Click to edit Master text</a:t>
            </a:r>
          </a:p>
          <a:p>
            <a:pPr lvl="0"/>
            <a:r>
              <a:rPr lang="en-US"/>
              <a:t>Click to edit Master text</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
        <p:nvSpPr>
          <p:cNvPr id="11" name="Text Placeholder 10">
            <a:extLst>
              <a:ext uri="{FF2B5EF4-FFF2-40B4-BE49-F238E27FC236}">
                <a16:creationId xmlns:a16="http://schemas.microsoft.com/office/drawing/2014/main" id="{1ADC1A1C-1EC7-4835-B946-46E1F414DB21}"/>
              </a:ext>
            </a:extLst>
          </p:cNvPr>
          <p:cNvSpPr>
            <a:spLocks noGrp="1"/>
          </p:cNvSpPr>
          <p:nvPr>
            <p:ph type="body" sz="quarter" idx="13" hasCustomPrompt="1"/>
          </p:nvPr>
        </p:nvSpPr>
        <p:spPr>
          <a:xfrm>
            <a:off x="599614" y="5211099"/>
            <a:ext cx="10914062" cy="521108"/>
          </a:xfrm>
        </p:spPr>
        <p:txBody>
          <a:bodyPr numCol="3" spcCol="228600"/>
          <a:lstStyle>
            <a:lvl1pPr marL="0" indent="0" algn="ctr">
              <a:buNone/>
              <a:defRPr sz="1600">
                <a:latin typeface="Poppins Light" panose="00000400000000000000" pitchFamily="2" charset="0"/>
                <a:cs typeface="Poppins Light" panose="00000400000000000000" pitchFamily="2" charset="0"/>
              </a:defRPr>
            </a:lvl1pPr>
          </a:lstStyle>
          <a:p>
            <a:pPr lvl="0"/>
            <a:r>
              <a:rPr lang="en-US"/>
              <a:t>Click to edit Master text</a:t>
            </a:r>
            <a:br>
              <a:rPr lang="en-US"/>
            </a:b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a:t>
            </a:r>
          </a:p>
          <a:p>
            <a:pPr lvl="0"/>
            <a:endParaRPr lang="en-US"/>
          </a:p>
        </p:txBody>
      </p:sp>
    </p:spTree>
    <p:extLst>
      <p:ext uri="{BB962C8B-B14F-4D97-AF65-F5344CB8AC3E}">
        <p14:creationId xmlns:p14="http://schemas.microsoft.com/office/powerpoint/2010/main" val="41046770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rmatted Full Pictur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920EFD-26B4-4AFD-8909-6B5C0957F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920BE2B-6F22-4E74-953D-D86E23E940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21018070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Slide for Inserting Ful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4FF9-F3AD-4329-AD02-34BF750ED996}"/>
              </a:ext>
            </a:extLst>
          </p:cNvPr>
          <p:cNvSpPr>
            <a:spLocks noGrp="1"/>
          </p:cNvSpPr>
          <p:nvPr>
            <p:ph type="title"/>
          </p:nvPr>
        </p:nvSpPr>
        <p:spPr>
          <a:xfrm>
            <a:off x="1211826" y="2626544"/>
            <a:ext cx="10515600" cy="1325563"/>
          </a:xfrm>
        </p:spPr>
        <p:txBody>
          <a:bodyPr>
            <a:normAutofit/>
          </a:bodyPr>
          <a:lstStyle>
            <a:lvl1pPr algn="ctr">
              <a:defRPr sz="4000">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p>
        </p:txBody>
      </p:sp>
    </p:spTree>
    <p:extLst>
      <p:ext uri="{BB962C8B-B14F-4D97-AF65-F5344CB8AC3E}">
        <p14:creationId xmlns:p14="http://schemas.microsoft.com/office/powerpoint/2010/main" val="35298879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ight Blue 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ABBB1C-40DB-4606-8CE4-612E56D224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559654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Light Blue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687002-01C9-4F44-A708-42CDE39EA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42701644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range 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9AB455-1AA3-4760-AA6A-D62317FF64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42861849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Orange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6D317F-C46B-42AD-BECD-10E675B8EA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2039375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White" type="blank">
  <p:cSld name="Blank - White">
    <p:bg>
      <p:bgPr>
        <a:solidFill>
          <a:schemeClr val="lt1"/>
        </a:solidFill>
        <a:effectLst/>
      </p:bgPr>
    </p:bg>
    <p:spTree>
      <p:nvGrpSpPr>
        <p:cNvPr id="1" name="Shape 133"/>
        <p:cNvGrpSpPr/>
        <p:nvPr/>
      </p:nvGrpSpPr>
      <p:grpSpPr>
        <a:xfrm>
          <a:off x="0" y="0"/>
          <a:ext cx="0" cy="0"/>
          <a:chOff x="0" y="0"/>
          <a:chExt cx="0" cy="0"/>
        </a:xfrm>
      </p:grpSpPr>
      <p:sp>
        <p:nvSpPr>
          <p:cNvPr id="134" name="Google Shape;134;p12"/>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35" name="Google Shape;135;p12"/>
          <p:cNvGrpSpPr/>
          <p:nvPr/>
        </p:nvGrpSpPr>
        <p:grpSpPr>
          <a:xfrm>
            <a:off x="-418255" y="-24499"/>
            <a:ext cx="1823720" cy="2182673"/>
            <a:chOff x="-313691" y="-18375"/>
            <a:chExt cx="1367790" cy="1637005"/>
          </a:xfrm>
        </p:grpSpPr>
        <p:sp>
          <p:nvSpPr>
            <p:cNvPr id="136" name="Google Shape;136;p12"/>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2"/>
            <p:cNvSpPr/>
            <p:nvPr/>
          </p:nvSpPr>
          <p:spPr>
            <a:xfrm>
              <a:off x="53899" y="237925"/>
              <a:ext cx="1000200" cy="10668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304107" y="-18375"/>
              <a:ext cx="420900" cy="4491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12"/>
          <p:cNvGrpSpPr/>
          <p:nvPr/>
        </p:nvGrpSpPr>
        <p:grpSpPr>
          <a:xfrm>
            <a:off x="9980523" y="2340468"/>
            <a:ext cx="3774400" cy="4517696"/>
            <a:chOff x="7485392" y="1755351"/>
            <a:chExt cx="2830800" cy="3388272"/>
          </a:xfrm>
        </p:grpSpPr>
        <p:sp>
          <p:nvSpPr>
            <p:cNvPr id="140" name="Google Shape;140;p12"/>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2"/>
            <p:cNvSpPr/>
            <p:nvPr/>
          </p:nvSpPr>
          <p:spPr>
            <a:xfrm>
              <a:off x="7485392" y="1755351"/>
              <a:ext cx="2830800" cy="3019200"/>
            </a:xfrm>
            <a:prstGeom prst="parallelogram">
              <a:avLst>
                <a:gd name="adj" fmla="val 59001"/>
              </a:avLst>
            </a:prstGeom>
            <a:gradFill>
              <a:gsLst>
                <a:gs pos="0">
                  <a:schemeClr val="accent1"/>
                </a:gs>
                <a:gs pos="100000">
                  <a:srgbClr val="02C1D3">
                    <a:alpha val="33725"/>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17558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een 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44EDA-DBC7-4EC8-913F-DC9427944D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42294369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Green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6075E-FEEB-4C33-9D99-4F0F7D143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5183757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ark Blue/Purple 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9B262C-AA41-4370-B762-0D464F2E1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746715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Dark Blue/Purple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B5BC21-3872-44A4-9470-43D07C6FF8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Poppins SemiBold" panose="00000700000000000000" pitchFamily="2" charset="0"/>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Medium" panose="00000600000000000000" pitchFamily="2" charset="0"/>
                <a:cs typeface="Poppins Medium" panose="00000600000000000000" pitchFamily="2" charset="0"/>
              </a:defRPr>
            </a:lvl1pPr>
            <a:lvl2pPr>
              <a:defRPr>
                <a:latin typeface="Poppins Light" panose="00000400000000000000" pitchFamily="2" charset="0"/>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32757511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800F-F18F-B0F8-DA51-8F3C6F90B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2B482-E866-DBFD-27E5-E2E3424BC836}"/>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4" name="Footer Placeholder 3">
            <a:extLst>
              <a:ext uri="{FF2B5EF4-FFF2-40B4-BE49-F238E27FC236}">
                <a16:creationId xmlns:a16="http://schemas.microsoft.com/office/drawing/2014/main" id="{7841B345-A0E7-1B90-BF27-D10BF577F3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C0A8D2-B09B-BE2A-A610-170C7FF9E56F}"/>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26032134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CBD216-8242-4D83-8D1E-F5B772131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17579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C56D2-7DC3-4248-96D2-A2B87A7EE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Placeholder 1">
            <a:extLst>
              <a:ext uri="{FF2B5EF4-FFF2-40B4-BE49-F238E27FC236}">
                <a16:creationId xmlns:a16="http://schemas.microsoft.com/office/drawing/2014/main" id="{8F3B21A6-B8F7-4E2E-A945-2F8F5755D1CC}"/>
              </a:ext>
            </a:extLst>
          </p:cNvPr>
          <p:cNvSpPr>
            <a:spLocks noGrp="1"/>
          </p:cNvSpPr>
          <p:nvPr>
            <p:ph type="title" hasCustomPrompt="1"/>
          </p:nvPr>
        </p:nvSpPr>
        <p:spPr>
          <a:xfrm>
            <a:off x="0" y="1712200"/>
            <a:ext cx="12192000" cy="995915"/>
          </a:xfrm>
          <a:prstGeom prst="rect">
            <a:avLst/>
          </a:prstGeom>
        </p:spPr>
        <p:txBody>
          <a:bodyPr vert="horz" lIns="91440" tIns="45720" rIns="91440" bIns="45720" rtlCol="0" anchor="ctr">
            <a:noAutofit/>
          </a:bodyPr>
          <a:lstStyle>
            <a:lvl1pPr algn="ctr">
              <a:defRPr sz="6400">
                <a:latin typeface="+mj-lt"/>
                <a:cs typeface="Poppins SemiBold" panose="00000700000000000000" pitchFamily="2" charset="0"/>
              </a:defRPr>
            </a:lvl1pPr>
          </a:lstStyle>
          <a:p>
            <a:r>
              <a:rPr lang="en-US"/>
              <a:t>Presentation Title</a:t>
            </a:r>
          </a:p>
        </p:txBody>
      </p:sp>
      <p:sp>
        <p:nvSpPr>
          <p:cNvPr id="15" name="Text Placeholder 14">
            <a:extLst>
              <a:ext uri="{FF2B5EF4-FFF2-40B4-BE49-F238E27FC236}">
                <a16:creationId xmlns:a16="http://schemas.microsoft.com/office/drawing/2014/main" id="{057FBF5F-8810-4DDC-9988-37D200321B31}"/>
              </a:ext>
            </a:extLst>
          </p:cNvPr>
          <p:cNvSpPr>
            <a:spLocks noGrp="1"/>
          </p:cNvSpPr>
          <p:nvPr>
            <p:ph type="body" sz="quarter" idx="10" hasCustomPrompt="1"/>
          </p:nvPr>
        </p:nvSpPr>
        <p:spPr>
          <a:xfrm>
            <a:off x="0" y="2844656"/>
            <a:ext cx="12192000" cy="895350"/>
          </a:xfrm>
        </p:spPr>
        <p:txBody>
          <a:bodyPr/>
          <a:lstStyle>
            <a:lvl1pPr marL="0" indent="0" algn="ctr">
              <a:buNone/>
              <a:defRPr>
                <a:latin typeface="Poppins SemiBold" panose="00000700000000000000" pitchFamily="2" charset="0"/>
                <a:cs typeface="Poppins SemiBold" panose="00000700000000000000" pitchFamily="2" charset="0"/>
              </a:defRPr>
            </a:lvl1pPr>
          </a:lstStyle>
          <a:p>
            <a:pPr lvl="0"/>
            <a:r>
              <a:rPr lang="en-US"/>
              <a:t>Subtitle</a:t>
            </a:r>
          </a:p>
        </p:txBody>
      </p:sp>
      <p:sp>
        <p:nvSpPr>
          <p:cNvPr id="17" name="Text Placeholder 16">
            <a:extLst>
              <a:ext uri="{FF2B5EF4-FFF2-40B4-BE49-F238E27FC236}">
                <a16:creationId xmlns:a16="http://schemas.microsoft.com/office/drawing/2014/main" id="{A22554D6-84FF-4A74-889F-1AB11CB7DDB0}"/>
              </a:ext>
            </a:extLst>
          </p:cNvPr>
          <p:cNvSpPr>
            <a:spLocks noGrp="1"/>
          </p:cNvSpPr>
          <p:nvPr>
            <p:ph type="body" sz="quarter" idx="11" hasCustomPrompt="1"/>
          </p:nvPr>
        </p:nvSpPr>
        <p:spPr>
          <a:xfrm>
            <a:off x="0" y="3981450"/>
            <a:ext cx="12191999" cy="544513"/>
          </a:xfrm>
        </p:spPr>
        <p:txBody>
          <a:bodyPr>
            <a:normAutofit/>
          </a:bodyPr>
          <a:lstStyle>
            <a:lvl1pPr marL="0" indent="0" algn="ctr">
              <a:buNone/>
              <a:defRPr sz="1600">
                <a:latin typeface="Poppins" panose="00000500000000000000" pitchFamily="2" charset="0"/>
                <a:cs typeface="Poppins" panose="00000500000000000000" pitchFamily="2" charset="0"/>
              </a:defRPr>
            </a:lvl1pPr>
          </a:lstStyle>
          <a:p>
            <a:pPr lvl="0"/>
            <a:r>
              <a:rPr lang="en-US"/>
              <a:t>Details &amp; Date</a:t>
            </a:r>
          </a:p>
        </p:txBody>
      </p:sp>
    </p:spTree>
    <p:extLst>
      <p:ext uri="{BB962C8B-B14F-4D97-AF65-F5344CB8AC3E}">
        <p14:creationId xmlns:p14="http://schemas.microsoft.com/office/powerpoint/2010/main" val="37074730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Basic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FCF5CB-6B86-4976-A946-7011A3C8F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02377"/>
            <a:ext cx="10873509"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3723628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2 Colum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910C44-909E-40B2-98FE-DAC52C3C7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CBCE53-F6DD-4082-A896-B720A05A1E3B}"/>
              </a:ext>
            </a:extLst>
          </p:cNvPr>
          <p:cNvSpPr>
            <a:spLocks noGrp="1"/>
          </p:cNvSpPr>
          <p:nvPr>
            <p:ph type="title"/>
          </p:nvPr>
        </p:nvSpPr>
        <p:spPr>
          <a:xfrm>
            <a:off x="480292" y="365125"/>
            <a:ext cx="10855036"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7EDEA27-726D-4C55-A673-DEFC17384677}"/>
              </a:ext>
            </a:extLst>
          </p:cNvPr>
          <p:cNvSpPr>
            <a:spLocks noGrp="1"/>
          </p:cNvSpPr>
          <p:nvPr>
            <p:ph sz="half" idx="1"/>
          </p:nvPr>
        </p:nvSpPr>
        <p:spPr>
          <a:xfrm>
            <a:off x="480293" y="1825625"/>
            <a:ext cx="5160824"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sz="2400">
                <a:latin typeface="Poppins "/>
                <a:cs typeface="Poppins Light" panose="00000400000000000000" pitchFamily="2" charset="0"/>
              </a:defRPr>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BD81CBDE-DA8A-480F-AA00-FA2542E05312}"/>
              </a:ext>
            </a:extLst>
          </p:cNvPr>
          <p:cNvSpPr>
            <a:spLocks noGrp="1"/>
          </p:cNvSpPr>
          <p:nvPr>
            <p:ph sz="half" idx="2"/>
          </p:nvPr>
        </p:nvSpPr>
        <p:spPr>
          <a:xfrm>
            <a:off x="5839697" y="1825625"/>
            <a:ext cx="5181600"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5" name="Date Placeholder 4">
            <a:extLst>
              <a:ext uri="{FF2B5EF4-FFF2-40B4-BE49-F238E27FC236}">
                <a16:creationId xmlns:a16="http://schemas.microsoft.com/office/drawing/2014/main" id="{B3CE8820-5B7C-4A0E-893F-5F918300DD55}"/>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6" name="Footer Placeholder 5">
            <a:extLst>
              <a:ext uri="{FF2B5EF4-FFF2-40B4-BE49-F238E27FC236}">
                <a16:creationId xmlns:a16="http://schemas.microsoft.com/office/drawing/2014/main" id="{E1696001-613D-48D4-9651-FAEE1FE6E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23D37-E251-4383-B32B-11D049EF2E5D}"/>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254728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lide for Multiple Photo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FCF5CB-6B86-4976-A946-7011A3C8F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598277" y="4748981"/>
            <a:ext cx="10873509" cy="432621"/>
          </a:xfrm>
        </p:spPr>
        <p:txBody>
          <a:bodyPr numCol="3" spcCol="228600">
            <a:normAutofit/>
          </a:bodyPr>
          <a:lstStyle>
            <a:lvl1pPr marL="0" indent="0" algn="ctr">
              <a:buNone/>
              <a:defRPr sz="2000">
                <a:latin typeface="Poppins SemiBold" panose="00000700000000000000" pitchFamily="2" charset="0"/>
                <a:cs typeface="Poppins SemiBold" panose="00000700000000000000" pitchFamily="2" charset="0"/>
              </a:defRPr>
            </a:lvl1pPr>
            <a:lvl2pPr marL="457200" indent="0">
              <a:buNone/>
              <a:defRPr sz="1600">
                <a:latin typeface="Poppins Light" panose="00000400000000000000" pitchFamily="2" charset="0"/>
                <a:cs typeface="Poppins Light" panose="00000400000000000000" pitchFamily="2" charset="0"/>
              </a:defRPr>
            </a:lvl2pPr>
          </a:lstStyle>
          <a:p>
            <a:pPr lvl="0"/>
            <a:r>
              <a:rPr lang="en-US"/>
              <a:t>Click to edit Master text</a:t>
            </a:r>
          </a:p>
          <a:p>
            <a:pPr lvl="0"/>
            <a:r>
              <a:rPr lang="en-US"/>
              <a:t>Click to edit Master text</a:t>
            </a:r>
          </a:p>
          <a:p>
            <a:pPr lvl="0"/>
            <a:r>
              <a:rPr lang="en-US"/>
              <a:t>Click to edit Master text</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
        <p:nvSpPr>
          <p:cNvPr id="11" name="Text Placeholder 10">
            <a:extLst>
              <a:ext uri="{FF2B5EF4-FFF2-40B4-BE49-F238E27FC236}">
                <a16:creationId xmlns:a16="http://schemas.microsoft.com/office/drawing/2014/main" id="{1ADC1A1C-1EC7-4835-B946-46E1F414DB21}"/>
              </a:ext>
            </a:extLst>
          </p:cNvPr>
          <p:cNvSpPr>
            <a:spLocks noGrp="1"/>
          </p:cNvSpPr>
          <p:nvPr>
            <p:ph type="body" sz="quarter" idx="13" hasCustomPrompt="1"/>
          </p:nvPr>
        </p:nvSpPr>
        <p:spPr>
          <a:xfrm>
            <a:off x="599614" y="5211099"/>
            <a:ext cx="10914062" cy="521108"/>
          </a:xfrm>
        </p:spPr>
        <p:txBody>
          <a:bodyPr numCol="3" spcCol="228600"/>
          <a:lstStyle>
            <a:lvl1pPr marL="0" indent="0" algn="ctr">
              <a:buNone/>
              <a:defRPr sz="1600">
                <a:latin typeface="Poppins "/>
                <a:cs typeface="Poppins Light" panose="00000400000000000000" pitchFamily="2" charset="0"/>
              </a:defRPr>
            </a:lvl1pPr>
          </a:lstStyle>
          <a:p>
            <a:pPr lvl="0"/>
            <a:r>
              <a:rPr lang="en-US"/>
              <a:t>Click to edit Master text</a:t>
            </a:r>
            <a:br>
              <a:rPr lang="en-US"/>
            </a:b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a:t>
            </a:r>
          </a:p>
          <a:p>
            <a:pPr lvl="0"/>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a:t>
            </a:r>
          </a:p>
          <a:p>
            <a:pPr lvl="0"/>
            <a:endParaRPr lang="en-US"/>
          </a:p>
        </p:txBody>
      </p:sp>
    </p:spTree>
    <p:extLst>
      <p:ext uri="{BB962C8B-B14F-4D97-AF65-F5344CB8AC3E}">
        <p14:creationId xmlns:p14="http://schemas.microsoft.com/office/powerpoint/2010/main" val="51782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151"/>
        <p:cNvGrpSpPr/>
        <p:nvPr/>
      </p:nvGrpSpPr>
      <p:grpSpPr>
        <a:xfrm>
          <a:off x="0" y="0"/>
          <a:ext cx="0" cy="0"/>
          <a:chOff x="0" y="0"/>
          <a:chExt cx="0" cy="0"/>
        </a:xfrm>
      </p:grpSpPr>
      <p:sp>
        <p:nvSpPr>
          <p:cNvPr id="152" name="Google Shape;152;p14"/>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45443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ormatted Full Pictur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994601-A9C4-4D81-8EA1-FEC4B8115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mj-lt"/>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4044567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lide for Inserting Ful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4FF9-F3AD-4329-AD02-34BF750ED996}"/>
              </a:ext>
            </a:extLst>
          </p:cNvPr>
          <p:cNvSpPr>
            <a:spLocks noGrp="1"/>
          </p:cNvSpPr>
          <p:nvPr>
            <p:ph type="title"/>
          </p:nvPr>
        </p:nvSpPr>
        <p:spPr>
          <a:xfrm>
            <a:off x="1211826" y="2626544"/>
            <a:ext cx="10515600" cy="1325563"/>
          </a:xfrm>
        </p:spPr>
        <p:txBody>
          <a:bodyPr>
            <a:normAutofit/>
          </a:bodyPr>
          <a:lstStyle>
            <a:lvl1pPr algn="ctr">
              <a:defRPr sz="4000">
                <a:solidFill>
                  <a:schemeClr val="bg1"/>
                </a:solidFill>
                <a:latin typeface="Poppins Medium" panose="00000600000000000000" pitchFamily="2" charset="0"/>
                <a:cs typeface="Poppins Medium" panose="00000600000000000000" pitchFamily="2" charset="0"/>
              </a:defRPr>
            </a:lvl1pPr>
          </a:lstStyle>
          <a:p>
            <a:r>
              <a:rPr lang="en-US"/>
              <a:t>Click to edit Master title style</a:t>
            </a:r>
          </a:p>
        </p:txBody>
      </p:sp>
    </p:spTree>
    <p:extLst>
      <p:ext uri="{BB962C8B-B14F-4D97-AF65-F5344CB8AC3E}">
        <p14:creationId xmlns:p14="http://schemas.microsoft.com/office/powerpoint/2010/main" val="23517058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Light Blue 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FA97C7-6D59-48D6-8407-997C3803A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mj-lt"/>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28523572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Light Blue Content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605B8-7B47-4587-AD13-07F7AA0EF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6846261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Orange 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35B436-6E77-47A2-97B2-57EC612B3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mj-lt"/>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40489718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Orange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EA02CB-4A93-4D06-B680-F4008F854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842086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Green 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F006A-DEB2-4FFF-8EEE-24451152E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mj-lt"/>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1787203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Green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75DDD2-4D8F-4619-8409-38D585135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30542855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ark Blue/Purple 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D36EA-0B00-4622-813E-3C9EB6CA7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08474E-5792-47AA-B953-3A0C81E739B6}"/>
              </a:ext>
            </a:extLst>
          </p:cNvPr>
          <p:cNvSpPr>
            <a:spLocks noGrp="1"/>
          </p:cNvSpPr>
          <p:nvPr>
            <p:ph type="title" hasCustomPrompt="1"/>
          </p:nvPr>
        </p:nvSpPr>
        <p:spPr>
          <a:xfrm>
            <a:off x="831850" y="1709738"/>
            <a:ext cx="10515600" cy="2169535"/>
          </a:xfrm>
        </p:spPr>
        <p:txBody>
          <a:bodyPr anchor="b">
            <a:normAutofit/>
          </a:bodyPr>
          <a:lstStyle>
            <a:lvl1pPr algn="ctr">
              <a:defRPr sz="4000" b="1">
                <a:solidFill>
                  <a:schemeClr val="bg1"/>
                </a:solidFill>
                <a:latin typeface="+mj-lt"/>
                <a:cs typeface="Poppins Medium" panose="00000600000000000000" pitchFamily="2" charset="0"/>
              </a:defRPr>
            </a:lvl1pPr>
          </a:lstStyle>
          <a:p>
            <a:r>
              <a:rPr lang="en-US"/>
              <a:t>Click to edit Master title style</a:t>
            </a:r>
            <a:br>
              <a:rPr lang="en-US"/>
            </a:br>
            <a:endParaRPr lang="en-US"/>
          </a:p>
        </p:txBody>
      </p:sp>
    </p:spTree>
    <p:extLst>
      <p:ext uri="{BB962C8B-B14F-4D97-AF65-F5344CB8AC3E}">
        <p14:creationId xmlns:p14="http://schemas.microsoft.com/office/powerpoint/2010/main" val="2752186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Dark Blue/Purple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0FE09F-3544-471B-BB81-942B97F66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F923A3-622F-4166-899D-30F9354A3F14}"/>
              </a:ext>
            </a:extLst>
          </p:cNvPr>
          <p:cNvSpPr>
            <a:spLocks noGrp="1"/>
          </p:cNvSpPr>
          <p:nvPr>
            <p:ph type="title"/>
          </p:nvPr>
        </p:nvSpPr>
        <p:spPr>
          <a:xfrm>
            <a:off x="480291" y="365125"/>
            <a:ext cx="10873509" cy="1325563"/>
          </a:xfrm>
        </p:spPr>
        <p:txBody>
          <a:bodyPr>
            <a:normAutofit/>
          </a:bodyPr>
          <a:lstStyle>
            <a:lvl1pPr>
              <a:defRPr sz="3800">
                <a:latin typeface="+mj-lt"/>
                <a:cs typeface="Poppins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D625E9-CC51-4F4D-9603-57C9DF928169}"/>
              </a:ext>
            </a:extLst>
          </p:cNvPr>
          <p:cNvSpPr>
            <a:spLocks noGrp="1"/>
          </p:cNvSpPr>
          <p:nvPr>
            <p:ph idx="1"/>
          </p:nvPr>
        </p:nvSpPr>
        <p:spPr>
          <a:xfrm>
            <a:off x="480291" y="1825625"/>
            <a:ext cx="10873509" cy="4351338"/>
          </a:xfrm>
        </p:spPr>
        <p:txBody>
          <a:bodyPr/>
          <a:lstStyle>
            <a:lvl1pPr marL="0" indent="0">
              <a:buNone/>
              <a:defRPr>
                <a:latin typeface="Poppins SemiBold" panose="00000700000000000000" pitchFamily="2" charset="0"/>
                <a:cs typeface="Poppins SemiBold" panose="00000700000000000000" pitchFamily="2" charset="0"/>
              </a:defRPr>
            </a:lvl1pPr>
            <a:lvl2pPr>
              <a:defRPr>
                <a:latin typeface="+mn-lt"/>
                <a:cs typeface="Poppins Light" panose="00000400000000000000" pitchFamily="2" charset="0"/>
              </a:defRPr>
            </a:lvl2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7CC0BA71-EC25-476C-AB6E-C8EF545FFBCB}"/>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3CB0D073-CE06-42AA-880E-C4FA6B194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05573-8B49-400B-9AB0-2489FA5E5A8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2179893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E16F-631F-B896-F74F-59FE06C2CFC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pic>
        <p:nvPicPr>
          <p:cNvPr id="7" name="Picture 6" descr="Minnesota Governor's Workforce Development Board">
            <a:extLst>
              <a:ext uri="{FF2B5EF4-FFF2-40B4-BE49-F238E27FC236}">
                <a16:creationId xmlns:a16="http://schemas.microsoft.com/office/drawing/2014/main" id="{35946A0E-7B37-8FE9-B9C4-C54255D2A7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950" y="846348"/>
            <a:ext cx="5118100" cy="1231900"/>
          </a:xfrm>
          <a:prstGeom prst="rect">
            <a:avLst/>
          </a:prstGeom>
        </p:spPr>
      </p:pic>
      <p:sp>
        <p:nvSpPr>
          <p:cNvPr id="2" name="Date Placeholder 5">
            <a:extLst>
              <a:ext uri="{FF2B5EF4-FFF2-40B4-BE49-F238E27FC236}">
                <a16:creationId xmlns:a16="http://schemas.microsoft.com/office/drawing/2014/main" id="{52F2A57F-0E71-9498-3781-91F500205D79}"/>
              </a:ext>
            </a:extLst>
          </p:cNvPr>
          <p:cNvSpPr>
            <a:spLocks noGrp="1"/>
          </p:cNvSpPr>
          <p:nvPr>
            <p:ph type="dt" sz="half" idx="15"/>
          </p:nvPr>
        </p:nvSpPr>
        <p:spPr bwMode="black">
          <a:xfrm>
            <a:off x="279753" y="6356350"/>
            <a:ext cx="1358590" cy="365125"/>
          </a:xfrm>
        </p:spPr>
        <p:txBody>
          <a:bodyPr/>
          <a:lstStyle/>
          <a:p>
            <a:fld id="{D7ED242C-24FB-43A0-BCB6-43756FC812F6}" type="datetime1">
              <a:rPr lang="en-US" smtClean="0"/>
              <a:t>12/16/2024</a:t>
            </a:fld>
            <a:endParaRPr lang="en-US"/>
          </a:p>
        </p:txBody>
      </p:sp>
      <p:sp>
        <p:nvSpPr>
          <p:cNvPr id="4" name="Footer Placeholder 6">
            <a:extLst>
              <a:ext uri="{FF2B5EF4-FFF2-40B4-BE49-F238E27FC236}">
                <a16:creationId xmlns:a16="http://schemas.microsoft.com/office/drawing/2014/main" id="{B3CF57A9-4417-E5FA-77C8-AE647BDBF8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499992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E3EB4-F5B9-4AB1-A933-91D78ABA8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21B0D-CBE7-4C5F-825C-D309C3656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B6045-3C01-4052-A95E-2D58B4FE55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548811-D6D7-49AC-B01F-DBBC50594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8C42FD-83B5-472C-8A6D-D62ECA4A72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E74614-97BA-4759-BB59-CE28D694FEE9}"/>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8" name="Footer Placeholder 7">
            <a:extLst>
              <a:ext uri="{FF2B5EF4-FFF2-40B4-BE49-F238E27FC236}">
                <a16:creationId xmlns:a16="http://schemas.microsoft.com/office/drawing/2014/main" id="{02436A6E-6F86-4CD6-B306-559BBB55C3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39C87E-C188-4B2A-8910-30548E2E47D3}"/>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4484470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F3D49-9824-48D8-9512-34C50F05973E}"/>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3" name="Footer Placeholder 2">
            <a:extLst>
              <a:ext uri="{FF2B5EF4-FFF2-40B4-BE49-F238E27FC236}">
                <a16:creationId xmlns:a16="http://schemas.microsoft.com/office/drawing/2014/main" id="{5C8B8BEE-63EF-4EDD-8E08-2240232729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CC4F08-6E2B-4BFF-90E8-E6AC24D2CC9B}"/>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8724068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86D0-A219-4217-88E9-C4C417E410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806C28-D8AB-4AB9-A03A-A0890C41F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29AAB7-2E86-4740-AB72-265DFA382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4CB1F9-0F18-447A-B276-D185A7058360}"/>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6" name="Footer Placeholder 5">
            <a:extLst>
              <a:ext uri="{FF2B5EF4-FFF2-40B4-BE49-F238E27FC236}">
                <a16:creationId xmlns:a16="http://schemas.microsoft.com/office/drawing/2014/main" id="{EC96B673-0EE5-4A5E-B5CD-881409F36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79956-DFEE-47F3-B630-1B9EC3EBEECF}"/>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27169080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9A0C-9C0A-4A0C-A0FA-DC1F806C3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AD7C4C-ADAC-49F3-AFCD-D59148DE6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701C5D-22BF-446F-9722-3A2810377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865AC-23F1-430A-B193-B3E40DD389B5}"/>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6" name="Footer Placeholder 5">
            <a:extLst>
              <a:ext uri="{FF2B5EF4-FFF2-40B4-BE49-F238E27FC236}">
                <a16:creationId xmlns:a16="http://schemas.microsoft.com/office/drawing/2014/main" id="{3D181E5E-1B19-43D2-99BD-7FC3B1AFA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5D83E-68D4-44FC-9C4A-979A755EC905}"/>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33911744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BE11-4491-49E7-B5CA-92316BB8B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2B7D13-3AE7-46B0-9C52-3B2A859544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29BF6-680D-4112-BE75-959741B8373E}"/>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7DBE6CAC-EF83-449F-866E-8DD876320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EB6E2-5688-44E8-B29B-5BFA1580EF0D}"/>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7892937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06EC2-D259-4436-B69F-68B0518269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7C3DE3-C127-4698-A23B-6E3F16B28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08A5D-3DA3-489E-9860-D0325149704D}"/>
              </a:ext>
            </a:extLst>
          </p:cNvPr>
          <p:cNvSpPr>
            <a:spLocks noGrp="1"/>
          </p:cNvSpPr>
          <p:nvPr>
            <p:ph type="dt" sz="half" idx="10"/>
          </p:nvPr>
        </p:nvSpPr>
        <p:spPr/>
        <p:txBody>
          <a:body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480CC404-985C-496A-B1EC-9B9418459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C7ED4-E6B2-4045-B6B4-D8EBDFB86C19}"/>
              </a:ext>
            </a:extLst>
          </p:cNvPr>
          <p:cNvSpPr>
            <a:spLocks noGrp="1"/>
          </p:cNvSpPr>
          <p:nvPr>
            <p:ph type="sldNum" sz="quarter" idx="12"/>
          </p:nvPr>
        </p:nvSpPr>
        <p:spPr/>
        <p:txBody>
          <a:bodyPr/>
          <a:lstStyle/>
          <a:p>
            <a:fld id="{1371EE40-A85E-4868-A8EB-51D114222F9A}" type="slidenum">
              <a:rPr lang="en-US" smtClean="0"/>
              <a:t>‹#›</a:t>
            </a:fld>
            <a:endParaRPr lang="en-US"/>
          </a:p>
        </p:txBody>
      </p:sp>
    </p:spTree>
    <p:extLst>
      <p:ext uri="{BB962C8B-B14F-4D97-AF65-F5344CB8AC3E}">
        <p14:creationId xmlns:p14="http://schemas.microsoft.com/office/powerpoint/2010/main" val="18726459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ed_Title">
    <p:bg>
      <p:bgPr>
        <a:solidFill>
          <a:srgbClr val="EC1300"/>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C700F1-61B0-FB4A-9B52-91B8FE33A4A9}"/>
              </a:ext>
            </a:extLst>
          </p:cNvPr>
          <p:cNvSpPr>
            <a:spLocks noGrp="1"/>
          </p:cNvSpPr>
          <p:nvPr>
            <p:ph type="title" hasCustomPrompt="1"/>
          </p:nvPr>
        </p:nvSpPr>
        <p:spPr>
          <a:xfrm>
            <a:off x="460692" y="1747101"/>
            <a:ext cx="8664825" cy="2224727"/>
          </a:xfrm>
        </p:spPr>
        <p:txBody>
          <a:bodyPr anchor="t">
            <a:noAutofit/>
          </a:bodyPr>
          <a:lstStyle>
            <a:lvl1pPr algn="l">
              <a:lnSpc>
                <a:spcPct val="90000"/>
              </a:lnSpc>
              <a:defRPr sz="7200" b="1" cap="none"/>
            </a:lvl1pPr>
          </a:lstStyle>
          <a:p>
            <a:r>
              <a:rPr lang="en-US"/>
              <a:t>Click to Edit </a:t>
            </a:r>
            <a:br>
              <a:rPr lang="en-US"/>
            </a:br>
            <a:r>
              <a:rPr lang="en-US"/>
              <a:t>Master Title Style</a:t>
            </a:r>
          </a:p>
        </p:txBody>
      </p:sp>
      <p:sp>
        <p:nvSpPr>
          <p:cNvPr id="17" name="Text Placeholder 2">
            <a:extLst>
              <a:ext uri="{FF2B5EF4-FFF2-40B4-BE49-F238E27FC236}">
                <a16:creationId xmlns:a16="http://schemas.microsoft.com/office/drawing/2014/main" id="{11E97F76-27B7-D649-8B30-725CFB08EC07}"/>
              </a:ext>
            </a:extLst>
          </p:cNvPr>
          <p:cNvSpPr>
            <a:spLocks noGrp="1"/>
          </p:cNvSpPr>
          <p:nvPr>
            <p:ph type="body" idx="1"/>
          </p:nvPr>
        </p:nvSpPr>
        <p:spPr>
          <a:xfrm>
            <a:off x="460692" y="4110088"/>
            <a:ext cx="8664825" cy="691299"/>
          </a:xfrm>
        </p:spPr>
        <p:txBody>
          <a:bodyPr lIns="91440" tIns="182880" rIns="91440" bIns="0" anchor="b">
            <a:normAutofit/>
          </a:bodyPr>
          <a:lstStyle>
            <a:lvl1pPr marL="0" indent="0">
              <a:lnSpc>
                <a:spcPct val="8000"/>
              </a:lnSpc>
              <a:buNone/>
              <a:defRPr sz="4800">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pic>
        <p:nvPicPr>
          <p:cNvPr id="18" name="Picture 17" descr="A picture containing drawing&#10;&#10;Description automatically generated">
            <a:extLst>
              <a:ext uri="{FF2B5EF4-FFF2-40B4-BE49-F238E27FC236}">
                <a16:creationId xmlns:a16="http://schemas.microsoft.com/office/drawing/2014/main" id="{229BB137-A1D8-5145-B008-01CCBEA17537}"/>
              </a:ext>
            </a:extLst>
          </p:cNvPr>
          <p:cNvPicPr>
            <a:picLocks noChangeAspect="1"/>
          </p:cNvPicPr>
          <p:nvPr userDrawn="1"/>
        </p:nvPicPr>
        <p:blipFill>
          <a:blip r:embed="rId2"/>
          <a:stretch>
            <a:fillRect/>
          </a:stretch>
        </p:blipFill>
        <p:spPr>
          <a:xfrm>
            <a:off x="460692" y="499795"/>
            <a:ext cx="1764033" cy="362472"/>
          </a:xfrm>
          <a:prstGeom prst="rect">
            <a:avLst/>
          </a:prstGeom>
        </p:spPr>
      </p:pic>
    </p:spTree>
    <p:extLst>
      <p:ext uri="{BB962C8B-B14F-4D97-AF65-F5344CB8AC3E}">
        <p14:creationId xmlns:p14="http://schemas.microsoft.com/office/powerpoint/2010/main" val="1793075667"/>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hite_Ti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0A984E5-F285-D749-B518-BB2F6E1BF6F5}"/>
              </a:ext>
            </a:extLst>
          </p:cNvPr>
          <p:cNvSpPr>
            <a:spLocks noGrp="1"/>
          </p:cNvSpPr>
          <p:nvPr>
            <p:ph type="title" hasCustomPrompt="1"/>
          </p:nvPr>
        </p:nvSpPr>
        <p:spPr>
          <a:xfrm>
            <a:off x="460692" y="1747101"/>
            <a:ext cx="8664825" cy="2224727"/>
          </a:xfrm>
        </p:spPr>
        <p:txBody>
          <a:bodyPr anchor="t">
            <a:noAutofit/>
          </a:bodyPr>
          <a:lstStyle>
            <a:lvl1pPr algn="l">
              <a:lnSpc>
                <a:spcPct val="90000"/>
              </a:lnSpc>
              <a:defRPr sz="7200" b="1" cap="none">
                <a:solidFill>
                  <a:srgbClr val="EC1300"/>
                </a:solidFill>
              </a:defRPr>
            </a:lvl1pPr>
          </a:lstStyle>
          <a:p>
            <a:r>
              <a:rPr lang="en-US"/>
              <a:t>Click to Edit </a:t>
            </a:r>
            <a:br>
              <a:rPr lang="en-US"/>
            </a:br>
            <a:r>
              <a:rPr lang="en-US"/>
              <a:t>Master Title Style</a:t>
            </a:r>
          </a:p>
        </p:txBody>
      </p:sp>
      <p:sp>
        <p:nvSpPr>
          <p:cNvPr id="10" name="Text Placeholder 2">
            <a:extLst>
              <a:ext uri="{FF2B5EF4-FFF2-40B4-BE49-F238E27FC236}">
                <a16:creationId xmlns:a16="http://schemas.microsoft.com/office/drawing/2014/main" id="{B6892F32-46D1-E440-B062-E01A0A81C8D8}"/>
              </a:ext>
            </a:extLst>
          </p:cNvPr>
          <p:cNvSpPr>
            <a:spLocks noGrp="1"/>
          </p:cNvSpPr>
          <p:nvPr>
            <p:ph type="body" idx="1"/>
          </p:nvPr>
        </p:nvSpPr>
        <p:spPr>
          <a:xfrm>
            <a:off x="460692" y="4110088"/>
            <a:ext cx="8664825" cy="691299"/>
          </a:xfrm>
        </p:spPr>
        <p:txBody>
          <a:bodyPr lIns="91440" tIns="182880" rIns="91440" bIns="0" anchor="b">
            <a:normAutofit/>
          </a:bodyPr>
          <a:lstStyle>
            <a:lvl1pPr marL="0" indent="0">
              <a:lnSpc>
                <a:spcPct val="8000"/>
              </a:lnSpc>
              <a:buNone/>
              <a:defRPr sz="4800">
                <a:solidFill>
                  <a:srgbClr val="EC13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F47BE40B-3FDC-994F-A874-DB8129C0552E}"/>
              </a:ext>
            </a:extLst>
          </p:cNvPr>
          <p:cNvPicPr>
            <a:picLocks noChangeAspect="1"/>
          </p:cNvPicPr>
          <p:nvPr userDrawn="1"/>
        </p:nvPicPr>
        <p:blipFill>
          <a:blip r:embed="rId2"/>
          <a:stretch>
            <a:fillRect/>
          </a:stretch>
        </p:blipFill>
        <p:spPr>
          <a:xfrm>
            <a:off x="460690" y="499795"/>
            <a:ext cx="1764033" cy="362472"/>
          </a:xfrm>
          <a:prstGeom prst="rect">
            <a:avLst/>
          </a:prstGeom>
        </p:spPr>
      </p:pic>
    </p:spTree>
    <p:extLst>
      <p:ext uri="{BB962C8B-B14F-4D97-AF65-F5344CB8AC3E}">
        <p14:creationId xmlns:p14="http://schemas.microsoft.com/office/powerpoint/2010/main" val="32222487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ray_Title">
    <p:bg>
      <p:bgPr>
        <a:solidFill>
          <a:srgbClr val="E6E6E6"/>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1374BAC7-6A16-9746-822E-957168F360A6}"/>
              </a:ext>
            </a:extLst>
          </p:cNvPr>
          <p:cNvPicPr>
            <a:picLocks noChangeAspect="1"/>
          </p:cNvPicPr>
          <p:nvPr userDrawn="1"/>
        </p:nvPicPr>
        <p:blipFill>
          <a:blip r:embed="rId2"/>
          <a:stretch>
            <a:fillRect/>
          </a:stretch>
        </p:blipFill>
        <p:spPr>
          <a:xfrm>
            <a:off x="460690" y="499795"/>
            <a:ext cx="1764033" cy="362472"/>
          </a:xfrm>
          <a:prstGeom prst="rect">
            <a:avLst/>
          </a:prstGeom>
        </p:spPr>
      </p:pic>
      <p:sp>
        <p:nvSpPr>
          <p:cNvPr id="11" name="Title 1">
            <a:extLst>
              <a:ext uri="{FF2B5EF4-FFF2-40B4-BE49-F238E27FC236}">
                <a16:creationId xmlns:a16="http://schemas.microsoft.com/office/drawing/2014/main" id="{262ECB77-EAD8-424F-87DF-B9C73158F5C4}"/>
              </a:ext>
            </a:extLst>
          </p:cNvPr>
          <p:cNvSpPr>
            <a:spLocks noGrp="1"/>
          </p:cNvSpPr>
          <p:nvPr>
            <p:ph type="title" hasCustomPrompt="1"/>
          </p:nvPr>
        </p:nvSpPr>
        <p:spPr>
          <a:xfrm>
            <a:off x="460692" y="1747101"/>
            <a:ext cx="8664825" cy="2224727"/>
          </a:xfrm>
        </p:spPr>
        <p:txBody>
          <a:bodyPr anchor="t">
            <a:noAutofit/>
          </a:bodyPr>
          <a:lstStyle>
            <a:lvl1pPr algn="l">
              <a:lnSpc>
                <a:spcPct val="90000"/>
              </a:lnSpc>
              <a:defRPr sz="7200" b="1" cap="none">
                <a:solidFill>
                  <a:srgbClr val="EC1300"/>
                </a:solidFill>
              </a:defRPr>
            </a:lvl1pPr>
          </a:lstStyle>
          <a:p>
            <a:r>
              <a:rPr lang="en-US"/>
              <a:t>Click to Edit </a:t>
            </a:r>
            <a:br>
              <a:rPr lang="en-US"/>
            </a:br>
            <a:r>
              <a:rPr lang="en-US"/>
              <a:t>Master Title Style</a:t>
            </a:r>
          </a:p>
        </p:txBody>
      </p:sp>
      <p:sp>
        <p:nvSpPr>
          <p:cNvPr id="12" name="Text Placeholder 2">
            <a:extLst>
              <a:ext uri="{FF2B5EF4-FFF2-40B4-BE49-F238E27FC236}">
                <a16:creationId xmlns:a16="http://schemas.microsoft.com/office/drawing/2014/main" id="{02009AE9-7750-8340-9D6D-36FE86073BD2}"/>
              </a:ext>
            </a:extLst>
          </p:cNvPr>
          <p:cNvSpPr>
            <a:spLocks noGrp="1"/>
          </p:cNvSpPr>
          <p:nvPr>
            <p:ph type="body" idx="1"/>
          </p:nvPr>
        </p:nvSpPr>
        <p:spPr>
          <a:xfrm>
            <a:off x="460692" y="4110088"/>
            <a:ext cx="8664825" cy="691299"/>
          </a:xfrm>
        </p:spPr>
        <p:txBody>
          <a:bodyPr lIns="91440" tIns="182880" rIns="91440" bIns="0" anchor="b">
            <a:normAutofit/>
          </a:bodyPr>
          <a:lstStyle>
            <a:lvl1pPr marL="0" indent="0">
              <a:lnSpc>
                <a:spcPct val="8000"/>
              </a:lnSpc>
              <a:buNone/>
              <a:defRPr sz="4800">
                <a:solidFill>
                  <a:srgbClr val="EC13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9120346"/>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ck_Title">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3481715-5CEE-8F4F-B12D-084FEAFC39B2}"/>
              </a:ext>
            </a:extLst>
          </p:cNvPr>
          <p:cNvSpPr>
            <a:spLocks noGrp="1"/>
          </p:cNvSpPr>
          <p:nvPr>
            <p:ph type="title" hasCustomPrompt="1"/>
          </p:nvPr>
        </p:nvSpPr>
        <p:spPr>
          <a:xfrm>
            <a:off x="460692" y="1747101"/>
            <a:ext cx="8664825" cy="2224727"/>
          </a:xfrm>
        </p:spPr>
        <p:txBody>
          <a:bodyPr anchor="t">
            <a:noAutofit/>
          </a:bodyPr>
          <a:lstStyle>
            <a:lvl1pPr algn="l">
              <a:lnSpc>
                <a:spcPct val="90000"/>
              </a:lnSpc>
              <a:defRPr sz="7200" b="1" cap="none">
                <a:solidFill>
                  <a:schemeClr val="bg1"/>
                </a:solidFill>
              </a:defRPr>
            </a:lvl1pPr>
          </a:lstStyle>
          <a:p>
            <a:r>
              <a:rPr lang="en-US"/>
              <a:t>Click to Edit </a:t>
            </a:r>
            <a:br>
              <a:rPr lang="en-US"/>
            </a:br>
            <a:r>
              <a:rPr lang="en-US"/>
              <a:t>Master Title Style</a:t>
            </a:r>
          </a:p>
        </p:txBody>
      </p:sp>
      <p:sp>
        <p:nvSpPr>
          <p:cNvPr id="16" name="Text Placeholder 2">
            <a:extLst>
              <a:ext uri="{FF2B5EF4-FFF2-40B4-BE49-F238E27FC236}">
                <a16:creationId xmlns:a16="http://schemas.microsoft.com/office/drawing/2014/main" id="{EB11F352-68B1-E94D-BDA4-4BF8BDFDDFC2}"/>
              </a:ext>
            </a:extLst>
          </p:cNvPr>
          <p:cNvSpPr>
            <a:spLocks noGrp="1"/>
          </p:cNvSpPr>
          <p:nvPr>
            <p:ph type="body" idx="1"/>
          </p:nvPr>
        </p:nvSpPr>
        <p:spPr>
          <a:xfrm>
            <a:off x="460692" y="4110088"/>
            <a:ext cx="8664825" cy="691299"/>
          </a:xfrm>
        </p:spPr>
        <p:txBody>
          <a:bodyPr lIns="91440" tIns="182880" rIns="91440" bIns="0" anchor="b">
            <a:normAutofit/>
          </a:bodyPr>
          <a:lstStyle>
            <a:lvl1pPr marL="0" indent="0">
              <a:lnSpc>
                <a:spcPct val="8000"/>
              </a:lnSpc>
              <a:buNone/>
              <a:defRPr sz="48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pic>
        <p:nvPicPr>
          <p:cNvPr id="17" name="Picture 16" descr="A picture containing drawing&#10;&#10;Description automatically generated">
            <a:extLst>
              <a:ext uri="{FF2B5EF4-FFF2-40B4-BE49-F238E27FC236}">
                <a16:creationId xmlns:a16="http://schemas.microsoft.com/office/drawing/2014/main" id="{51598343-E152-0147-8B57-7005EC5B9E8C}"/>
              </a:ext>
            </a:extLst>
          </p:cNvPr>
          <p:cNvPicPr>
            <a:picLocks noChangeAspect="1"/>
          </p:cNvPicPr>
          <p:nvPr userDrawn="1"/>
        </p:nvPicPr>
        <p:blipFill>
          <a:blip r:embed="rId2"/>
          <a:stretch>
            <a:fillRect/>
          </a:stretch>
        </p:blipFill>
        <p:spPr>
          <a:xfrm>
            <a:off x="460692" y="499795"/>
            <a:ext cx="1764033" cy="362472"/>
          </a:xfrm>
          <a:prstGeom prst="rect">
            <a:avLst/>
          </a:prstGeom>
        </p:spPr>
      </p:pic>
    </p:spTree>
    <p:extLst>
      <p:ext uri="{BB962C8B-B14F-4D97-AF65-F5344CB8AC3E}">
        <p14:creationId xmlns:p14="http://schemas.microsoft.com/office/powerpoint/2010/main" val="3813523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Logo)">
    <p:bg bwMode="gray">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E2B67D6-C465-4A4E-C54F-DCF2AD4553FB}"/>
              </a:ext>
            </a:extLst>
          </p:cNvPr>
          <p:cNvSpPr txBox="1">
            <a:spLocks/>
          </p:cNvSpPr>
          <p:nvPr userDrawn="1"/>
        </p:nvSpPr>
        <p:spPr bwMode="black">
          <a:xfrm>
            <a:off x="0" y="431944"/>
            <a:ext cx="12192000" cy="192819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D7ED242C-24FB-43A0-BCB6-43756FC812F6}" type="datetime1">
              <a:rPr lang="en-US" smtClean="0"/>
              <a:t>12/16/2024</a:t>
            </a:fld>
            <a:endParaRPr lang="en-US"/>
          </a:p>
        </p:txBody>
      </p:sp>
      <p:pic>
        <p:nvPicPr>
          <p:cNvPr id="2" name="Picture 1" descr="Minnesota Governor's Workforce Development Board">
            <a:extLst>
              <a:ext uri="{FF2B5EF4-FFF2-40B4-BE49-F238E27FC236}">
                <a16:creationId xmlns:a16="http://schemas.microsoft.com/office/drawing/2014/main" id="{DB2B0FCE-E752-0AF1-9135-2B0803171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846348"/>
            <a:ext cx="5118100" cy="1231900"/>
          </a:xfrm>
          <a:prstGeom prst="rect">
            <a:avLst/>
          </a:prstGeom>
        </p:spPr>
      </p:pic>
      <p:pic>
        <p:nvPicPr>
          <p:cNvPr id="5" name="Picture 4" descr="Leading CareerForce">
            <a:extLst>
              <a:ext uri="{FF2B5EF4-FFF2-40B4-BE49-F238E27FC236}">
                <a16:creationId xmlns:a16="http://schemas.microsoft.com/office/drawing/2014/main" id="{887F1E91-739B-4E83-75B0-D6EE41A1B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5796" y="1051531"/>
            <a:ext cx="3458004" cy="759324"/>
          </a:xfrm>
          <a:prstGeom prst="rect">
            <a:avLst/>
          </a:prstGeom>
        </p:spPr>
      </p:pic>
      <p:sp>
        <p:nvSpPr>
          <p:cNvPr id="10" name="Footer Placeholder 6">
            <a:extLst>
              <a:ext uri="{FF2B5EF4-FFF2-40B4-BE49-F238E27FC236}">
                <a16:creationId xmlns:a16="http://schemas.microsoft.com/office/drawing/2014/main" id="{536821B3-CA67-D4E2-D6B6-FFA6D3C28AAC}"/>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1243911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Red_Section">
    <p:bg>
      <p:bgPr>
        <a:solidFill>
          <a:srgbClr val="EC1300"/>
        </a:solidFill>
        <a:effectLst/>
      </p:bgPr>
    </p:bg>
    <p:spTree>
      <p:nvGrpSpPr>
        <p:cNvPr id="1" name=""/>
        <p:cNvGrpSpPr/>
        <p:nvPr/>
      </p:nvGrpSpPr>
      <p:grpSpPr>
        <a:xfrm>
          <a:off x="0" y="0"/>
          <a:ext cx="0" cy="0"/>
          <a:chOff x="0" y="0"/>
          <a:chExt cx="0" cy="0"/>
        </a:xfrm>
      </p:grpSpPr>
      <p:sp>
        <p:nvSpPr>
          <p:cNvPr id="9"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sp>
        <p:nvSpPr>
          <p:cNvPr id="8" name="Title 1">
            <a:extLst>
              <a:ext uri="{FF2B5EF4-FFF2-40B4-BE49-F238E27FC236}">
                <a16:creationId xmlns:a16="http://schemas.microsoft.com/office/drawing/2014/main" id="{63EFA43A-17A0-084F-9FA6-4260AB78869F}"/>
              </a:ext>
            </a:extLst>
          </p:cNvPr>
          <p:cNvSpPr>
            <a:spLocks noGrp="1"/>
          </p:cNvSpPr>
          <p:nvPr>
            <p:ph type="title" hasCustomPrompt="1"/>
          </p:nvPr>
        </p:nvSpPr>
        <p:spPr>
          <a:xfrm>
            <a:off x="460692" y="1747101"/>
            <a:ext cx="8664825" cy="1960776"/>
          </a:xfrm>
        </p:spPr>
        <p:txBody>
          <a:bodyPr anchor="t">
            <a:noAutofit/>
          </a:bodyPr>
          <a:lstStyle>
            <a:lvl1pPr algn="l">
              <a:lnSpc>
                <a:spcPct val="90000"/>
              </a:lnSpc>
              <a:defRPr sz="6000" b="1" cap="none">
                <a:solidFill>
                  <a:schemeClr val="tx1"/>
                </a:solidFill>
              </a:defRPr>
            </a:lvl1pPr>
          </a:lstStyle>
          <a:p>
            <a:r>
              <a:rPr lang="en-US"/>
              <a:t>Section </a:t>
            </a:r>
            <a:br>
              <a:rPr lang="en-US"/>
            </a:br>
            <a:r>
              <a:rPr lang="en-US"/>
              <a:t>Page Title</a:t>
            </a:r>
          </a:p>
        </p:txBody>
      </p:sp>
      <p:sp>
        <p:nvSpPr>
          <p:cNvPr id="10" name="Text Placeholder 2">
            <a:extLst>
              <a:ext uri="{FF2B5EF4-FFF2-40B4-BE49-F238E27FC236}">
                <a16:creationId xmlns:a16="http://schemas.microsoft.com/office/drawing/2014/main" id="{11822B4D-05D7-4F4A-A909-2F2B72CE161B}"/>
              </a:ext>
            </a:extLst>
          </p:cNvPr>
          <p:cNvSpPr>
            <a:spLocks noGrp="1"/>
          </p:cNvSpPr>
          <p:nvPr>
            <p:ph type="body" idx="1" hasCustomPrompt="1"/>
          </p:nvPr>
        </p:nvSpPr>
        <p:spPr>
          <a:xfrm>
            <a:off x="460692" y="3758777"/>
            <a:ext cx="8664825" cy="691299"/>
          </a:xfrm>
        </p:spPr>
        <p:txBody>
          <a:bodyPr lIns="91440" tIns="182880" rIns="91440" bIns="0" anchor="b">
            <a:normAutofit/>
          </a:bodyPr>
          <a:lstStyle>
            <a:lvl1pPr marL="0" indent="0">
              <a:lnSpc>
                <a:spcPct val="8000"/>
              </a:lnSpc>
              <a:buNone/>
              <a:defRPr sz="40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Chapter Page Subtitle</a:t>
            </a:r>
          </a:p>
        </p:txBody>
      </p:sp>
      <p:pic>
        <p:nvPicPr>
          <p:cNvPr id="11" name="Picture 10" descr="A picture containing drawing&#10;&#10;Description automatically generated">
            <a:extLst>
              <a:ext uri="{FF2B5EF4-FFF2-40B4-BE49-F238E27FC236}">
                <a16:creationId xmlns:a16="http://schemas.microsoft.com/office/drawing/2014/main" id="{7729E464-57FE-5E40-AE6B-F2531CB81C81}"/>
              </a:ext>
            </a:extLst>
          </p:cNvPr>
          <p:cNvPicPr>
            <a:picLocks noChangeAspect="1"/>
          </p:cNvPicPr>
          <p:nvPr userDrawn="1"/>
        </p:nvPicPr>
        <p:blipFill>
          <a:blip r:embed="rId2"/>
          <a:stretch>
            <a:fillRect/>
          </a:stretch>
        </p:blipFill>
        <p:spPr>
          <a:xfrm>
            <a:off x="460692" y="499795"/>
            <a:ext cx="1764033" cy="362472"/>
          </a:xfrm>
          <a:prstGeom prst="rect">
            <a:avLst/>
          </a:prstGeom>
        </p:spPr>
      </p:pic>
    </p:spTree>
    <p:extLst>
      <p:ext uri="{BB962C8B-B14F-4D97-AF65-F5344CB8AC3E}">
        <p14:creationId xmlns:p14="http://schemas.microsoft.com/office/powerpoint/2010/main" val="1130302078"/>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Red_Interior_1">
    <p:bg>
      <p:bgPr>
        <a:solidFill>
          <a:srgbClr val="EC13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8551"/>
            <a:ext cx="8691513" cy="676868"/>
          </a:xfrm>
        </p:spPr>
        <p:txBody>
          <a:bodyPr>
            <a:noAutofit/>
          </a:bodyPr>
          <a:lstStyle>
            <a:lvl1pPr algn="l">
              <a:defRPr sz="3733" b="1"/>
            </a:lvl1pPr>
          </a:lstStyle>
          <a:p>
            <a:r>
              <a:rPr lang="en-US"/>
              <a:t>Click to Edit Master Title Style</a:t>
            </a:r>
          </a:p>
        </p:txBody>
      </p:sp>
      <p:sp>
        <p:nvSpPr>
          <p:cNvPr id="3" name="Content Placeholder 2"/>
          <p:cNvSpPr>
            <a:spLocks noGrp="1"/>
          </p:cNvSpPr>
          <p:nvPr>
            <p:ph idx="1"/>
          </p:nvPr>
        </p:nvSpPr>
        <p:spPr>
          <a:xfrm>
            <a:off x="609601" y="1317981"/>
            <a:ext cx="8691513" cy="4525963"/>
          </a:xfrm>
        </p:spPr>
        <p:txBody>
          <a:bodyPr>
            <a:normAutofit/>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pic>
        <p:nvPicPr>
          <p:cNvPr id="8" name="Picture 7" descr="A picture containing drawing&#10;&#10;Description automatically generated">
            <a:extLst>
              <a:ext uri="{FF2B5EF4-FFF2-40B4-BE49-F238E27FC236}">
                <a16:creationId xmlns:a16="http://schemas.microsoft.com/office/drawing/2014/main" id="{6E93EBCD-ED32-234B-8C6D-919854DDD6A0}"/>
              </a:ext>
            </a:extLst>
          </p:cNvPr>
          <p:cNvPicPr>
            <a:picLocks noChangeAspect="1"/>
          </p:cNvPicPr>
          <p:nvPr userDrawn="1"/>
        </p:nvPicPr>
        <p:blipFill>
          <a:blip r:embed="rId2"/>
          <a:stretch>
            <a:fillRect/>
          </a:stretch>
        </p:blipFill>
        <p:spPr>
          <a:xfrm>
            <a:off x="609601" y="6318972"/>
            <a:ext cx="1764033" cy="362472"/>
          </a:xfrm>
          <a:prstGeom prst="rect">
            <a:avLst/>
          </a:prstGeom>
        </p:spPr>
      </p:pic>
    </p:spTree>
    <p:extLst>
      <p:ext uri="{BB962C8B-B14F-4D97-AF65-F5344CB8AC3E}">
        <p14:creationId xmlns:p14="http://schemas.microsoft.com/office/powerpoint/2010/main" val="1917094365"/>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hite_Section">
    <p:bg>
      <p:bgPr>
        <a:solidFill>
          <a:schemeClr val="tx1"/>
        </a:solidFill>
        <a:effectLst/>
      </p:bgPr>
    </p:bg>
    <p:spTree>
      <p:nvGrpSpPr>
        <p:cNvPr id="1" name=""/>
        <p:cNvGrpSpPr/>
        <p:nvPr/>
      </p:nvGrpSpPr>
      <p:grpSpPr>
        <a:xfrm>
          <a:off x="0" y="0"/>
          <a:ext cx="0" cy="0"/>
          <a:chOff x="0" y="0"/>
          <a:chExt cx="0" cy="0"/>
        </a:xfrm>
      </p:grpSpPr>
      <p:sp>
        <p:nvSpPr>
          <p:cNvPr id="16"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a:solidFill>
                <a:srgbClr val="EC1300"/>
              </a:solidFill>
            </a:endParaRPr>
          </a:p>
        </p:txBody>
      </p:sp>
      <p:sp>
        <p:nvSpPr>
          <p:cNvPr id="7" name="Slide Number Placeholder 7">
            <a:extLst>
              <a:ext uri="{FF2B5EF4-FFF2-40B4-BE49-F238E27FC236}">
                <a16:creationId xmlns:a16="http://schemas.microsoft.com/office/drawing/2014/main" id="{3B04723E-B9ED-AF42-8F82-D0DDD7D53592}"/>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a:solidFill>
                <a:srgbClr val="EC1300"/>
              </a:solidFill>
            </a:endParaRPr>
          </a:p>
        </p:txBody>
      </p:sp>
      <p:sp>
        <p:nvSpPr>
          <p:cNvPr id="8" name="Title 1">
            <a:extLst>
              <a:ext uri="{FF2B5EF4-FFF2-40B4-BE49-F238E27FC236}">
                <a16:creationId xmlns:a16="http://schemas.microsoft.com/office/drawing/2014/main" id="{0372F446-E03A-7F4E-AE26-53AA6F86CDA1}"/>
              </a:ext>
            </a:extLst>
          </p:cNvPr>
          <p:cNvSpPr>
            <a:spLocks noGrp="1"/>
          </p:cNvSpPr>
          <p:nvPr>
            <p:ph type="title" hasCustomPrompt="1"/>
          </p:nvPr>
        </p:nvSpPr>
        <p:spPr>
          <a:xfrm>
            <a:off x="460692" y="1747101"/>
            <a:ext cx="8664825" cy="1960776"/>
          </a:xfrm>
        </p:spPr>
        <p:txBody>
          <a:bodyPr anchor="t">
            <a:noAutofit/>
          </a:bodyPr>
          <a:lstStyle>
            <a:lvl1pPr algn="l">
              <a:lnSpc>
                <a:spcPct val="90000"/>
              </a:lnSpc>
              <a:defRPr sz="6000" b="1" cap="none">
                <a:solidFill>
                  <a:srgbClr val="EC1300"/>
                </a:solidFill>
              </a:defRPr>
            </a:lvl1pPr>
          </a:lstStyle>
          <a:p>
            <a:r>
              <a:rPr lang="en-US"/>
              <a:t>Section </a:t>
            </a:r>
            <a:br>
              <a:rPr lang="en-US"/>
            </a:br>
            <a:r>
              <a:rPr lang="en-US"/>
              <a:t>Page Title</a:t>
            </a:r>
          </a:p>
        </p:txBody>
      </p:sp>
      <p:sp>
        <p:nvSpPr>
          <p:cNvPr id="9" name="Text Placeholder 2">
            <a:extLst>
              <a:ext uri="{FF2B5EF4-FFF2-40B4-BE49-F238E27FC236}">
                <a16:creationId xmlns:a16="http://schemas.microsoft.com/office/drawing/2014/main" id="{9D9DAE8B-D105-7742-8A54-2DB98CD7724F}"/>
              </a:ext>
            </a:extLst>
          </p:cNvPr>
          <p:cNvSpPr>
            <a:spLocks noGrp="1"/>
          </p:cNvSpPr>
          <p:nvPr>
            <p:ph type="body" idx="1" hasCustomPrompt="1"/>
          </p:nvPr>
        </p:nvSpPr>
        <p:spPr>
          <a:xfrm>
            <a:off x="460692" y="3758777"/>
            <a:ext cx="8664825" cy="691299"/>
          </a:xfrm>
        </p:spPr>
        <p:txBody>
          <a:bodyPr lIns="91440" tIns="182880" rIns="91440" bIns="0" anchor="b">
            <a:normAutofit/>
          </a:bodyPr>
          <a:lstStyle>
            <a:lvl1pPr marL="0" indent="0">
              <a:lnSpc>
                <a:spcPct val="8000"/>
              </a:lnSpc>
              <a:buNone/>
              <a:defRPr sz="4000">
                <a:solidFill>
                  <a:srgbClr val="EC13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Chapter Page Subtitle</a:t>
            </a:r>
          </a:p>
        </p:txBody>
      </p:sp>
      <p:pic>
        <p:nvPicPr>
          <p:cNvPr id="10" name="Picture 9" descr="A picture containing drawing&#10;&#10;Description automatically generated">
            <a:extLst>
              <a:ext uri="{FF2B5EF4-FFF2-40B4-BE49-F238E27FC236}">
                <a16:creationId xmlns:a16="http://schemas.microsoft.com/office/drawing/2014/main" id="{6199BB9A-CEBB-9549-B665-0FC796771F41}"/>
              </a:ext>
            </a:extLst>
          </p:cNvPr>
          <p:cNvPicPr>
            <a:picLocks noChangeAspect="1"/>
          </p:cNvPicPr>
          <p:nvPr userDrawn="1"/>
        </p:nvPicPr>
        <p:blipFill>
          <a:blip r:embed="rId2"/>
          <a:stretch>
            <a:fillRect/>
          </a:stretch>
        </p:blipFill>
        <p:spPr>
          <a:xfrm>
            <a:off x="460690" y="499795"/>
            <a:ext cx="1764033" cy="362472"/>
          </a:xfrm>
          <a:prstGeom prst="rect">
            <a:avLst/>
          </a:prstGeom>
        </p:spPr>
      </p:pic>
    </p:spTree>
    <p:extLst>
      <p:ext uri="{BB962C8B-B14F-4D97-AF65-F5344CB8AC3E}">
        <p14:creationId xmlns:p14="http://schemas.microsoft.com/office/powerpoint/2010/main" val="3917064523"/>
      </p:ext>
    </p:extLst>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hite_Interior_1">
    <p:bg>
      <p:bgPr>
        <a:solidFill>
          <a:schemeClr val="tx1"/>
        </a:solidFill>
        <a:effectLst/>
      </p:bgPr>
    </p:bg>
    <p:spTree>
      <p:nvGrpSpPr>
        <p:cNvPr id="1" name=""/>
        <p:cNvGrpSpPr/>
        <p:nvPr/>
      </p:nvGrpSpPr>
      <p:grpSpPr>
        <a:xfrm>
          <a:off x="0" y="0"/>
          <a:ext cx="0" cy="0"/>
          <a:chOff x="0" y="0"/>
          <a:chExt cx="0" cy="0"/>
        </a:xfrm>
      </p:grpSpPr>
      <p:sp>
        <p:nvSpPr>
          <p:cNvPr id="11"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a:solidFill>
                <a:srgbClr val="EC1300"/>
              </a:solidFill>
            </a:endParaRPr>
          </a:p>
        </p:txBody>
      </p:sp>
      <p:sp>
        <p:nvSpPr>
          <p:cNvPr id="6" name="Title 1">
            <a:extLst>
              <a:ext uri="{FF2B5EF4-FFF2-40B4-BE49-F238E27FC236}">
                <a16:creationId xmlns:a16="http://schemas.microsoft.com/office/drawing/2014/main" id="{B310368C-1F9E-B848-A206-A296572738DD}"/>
              </a:ext>
            </a:extLst>
          </p:cNvPr>
          <p:cNvSpPr>
            <a:spLocks noGrp="1"/>
          </p:cNvSpPr>
          <p:nvPr>
            <p:ph type="title" hasCustomPrompt="1"/>
          </p:nvPr>
        </p:nvSpPr>
        <p:spPr>
          <a:xfrm>
            <a:off x="609601" y="458551"/>
            <a:ext cx="8691513" cy="676868"/>
          </a:xfrm>
        </p:spPr>
        <p:txBody>
          <a:bodyPr>
            <a:noAutofit/>
          </a:bodyPr>
          <a:lstStyle>
            <a:lvl1pPr algn="l">
              <a:defRPr sz="3733" b="1">
                <a:solidFill>
                  <a:srgbClr val="EC1300"/>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47B2426-AC7E-0149-90A6-FD97FCA931A2}"/>
              </a:ext>
            </a:extLst>
          </p:cNvPr>
          <p:cNvSpPr>
            <a:spLocks noGrp="1"/>
          </p:cNvSpPr>
          <p:nvPr>
            <p:ph idx="1"/>
          </p:nvPr>
        </p:nvSpPr>
        <p:spPr>
          <a:xfrm>
            <a:off x="609601" y="1317981"/>
            <a:ext cx="8691513" cy="4525963"/>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02AFABEE-5FA5-0848-8144-8390A1B44738}"/>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1241740305"/>
      </p:ext>
    </p:extLst>
  </p:cSld>
  <p:clrMapOvr>
    <a:overrideClrMapping bg1="dk1" tx1="lt1" bg2="dk2" tx2="lt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y_Section">
    <p:bg>
      <p:bgPr>
        <a:solidFill>
          <a:srgbClr val="E6E6E6"/>
        </a:solidFill>
        <a:effectLst/>
      </p:bgPr>
    </p:bg>
    <p:spTree>
      <p:nvGrpSpPr>
        <p:cNvPr id="1" name=""/>
        <p:cNvGrpSpPr/>
        <p:nvPr/>
      </p:nvGrpSpPr>
      <p:grpSpPr>
        <a:xfrm>
          <a:off x="0" y="0"/>
          <a:ext cx="0" cy="0"/>
          <a:chOff x="0" y="0"/>
          <a:chExt cx="0" cy="0"/>
        </a:xfrm>
      </p:grpSpPr>
      <p:sp>
        <p:nvSpPr>
          <p:cNvPr id="7"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a:solidFill>
                <a:srgbClr val="EC1300"/>
              </a:solidFill>
            </a:endParaRPr>
          </a:p>
        </p:txBody>
      </p:sp>
      <p:pic>
        <p:nvPicPr>
          <p:cNvPr id="10" name="Picture 9" descr="A picture containing drawing&#10;&#10;Description automatically generated">
            <a:extLst>
              <a:ext uri="{FF2B5EF4-FFF2-40B4-BE49-F238E27FC236}">
                <a16:creationId xmlns:a16="http://schemas.microsoft.com/office/drawing/2014/main" id="{B054F1E5-DAEB-0E42-A6E3-54E2AA515E2C}"/>
              </a:ext>
            </a:extLst>
          </p:cNvPr>
          <p:cNvPicPr>
            <a:picLocks noChangeAspect="1"/>
          </p:cNvPicPr>
          <p:nvPr userDrawn="1"/>
        </p:nvPicPr>
        <p:blipFill>
          <a:blip r:embed="rId2"/>
          <a:stretch>
            <a:fillRect/>
          </a:stretch>
        </p:blipFill>
        <p:spPr>
          <a:xfrm>
            <a:off x="460690" y="499795"/>
            <a:ext cx="1764033" cy="362472"/>
          </a:xfrm>
          <a:prstGeom prst="rect">
            <a:avLst/>
          </a:prstGeom>
        </p:spPr>
      </p:pic>
      <p:sp>
        <p:nvSpPr>
          <p:cNvPr id="15" name="Title 1">
            <a:extLst>
              <a:ext uri="{FF2B5EF4-FFF2-40B4-BE49-F238E27FC236}">
                <a16:creationId xmlns:a16="http://schemas.microsoft.com/office/drawing/2014/main" id="{C3288175-F580-7D43-81BE-7FBFB4B83DA0}"/>
              </a:ext>
            </a:extLst>
          </p:cNvPr>
          <p:cNvSpPr>
            <a:spLocks noGrp="1"/>
          </p:cNvSpPr>
          <p:nvPr>
            <p:ph type="title" hasCustomPrompt="1"/>
          </p:nvPr>
        </p:nvSpPr>
        <p:spPr>
          <a:xfrm>
            <a:off x="460692" y="1747101"/>
            <a:ext cx="8664825" cy="1960776"/>
          </a:xfrm>
        </p:spPr>
        <p:txBody>
          <a:bodyPr anchor="t">
            <a:noAutofit/>
          </a:bodyPr>
          <a:lstStyle>
            <a:lvl1pPr algn="l">
              <a:lnSpc>
                <a:spcPct val="90000"/>
              </a:lnSpc>
              <a:defRPr sz="6000" b="1" cap="none">
                <a:solidFill>
                  <a:srgbClr val="EC1300"/>
                </a:solidFill>
              </a:defRPr>
            </a:lvl1pPr>
          </a:lstStyle>
          <a:p>
            <a:r>
              <a:rPr lang="en-US"/>
              <a:t>Section </a:t>
            </a:r>
            <a:br>
              <a:rPr lang="en-US"/>
            </a:br>
            <a:r>
              <a:rPr lang="en-US"/>
              <a:t>Page Title</a:t>
            </a:r>
          </a:p>
        </p:txBody>
      </p:sp>
      <p:sp>
        <p:nvSpPr>
          <p:cNvPr id="16" name="Text Placeholder 2">
            <a:extLst>
              <a:ext uri="{FF2B5EF4-FFF2-40B4-BE49-F238E27FC236}">
                <a16:creationId xmlns:a16="http://schemas.microsoft.com/office/drawing/2014/main" id="{0D4E251D-BFBC-AE4A-BAA5-69497CE0A88F}"/>
              </a:ext>
            </a:extLst>
          </p:cNvPr>
          <p:cNvSpPr>
            <a:spLocks noGrp="1"/>
          </p:cNvSpPr>
          <p:nvPr>
            <p:ph type="body" idx="1" hasCustomPrompt="1"/>
          </p:nvPr>
        </p:nvSpPr>
        <p:spPr>
          <a:xfrm>
            <a:off x="460692" y="3758777"/>
            <a:ext cx="8664825" cy="691299"/>
          </a:xfrm>
        </p:spPr>
        <p:txBody>
          <a:bodyPr lIns="91440" tIns="182880" rIns="91440" bIns="0" anchor="b">
            <a:normAutofit/>
          </a:bodyPr>
          <a:lstStyle>
            <a:lvl1pPr marL="0" indent="0">
              <a:lnSpc>
                <a:spcPct val="8000"/>
              </a:lnSpc>
              <a:buNone/>
              <a:defRPr sz="4000">
                <a:solidFill>
                  <a:srgbClr val="EC130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Chapter Page Subtitle</a:t>
            </a:r>
          </a:p>
        </p:txBody>
      </p:sp>
    </p:spTree>
    <p:extLst>
      <p:ext uri="{BB962C8B-B14F-4D97-AF65-F5344CB8AC3E}">
        <p14:creationId xmlns:p14="http://schemas.microsoft.com/office/powerpoint/2010/main" val="2065635475"/>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ay_Interior_2">
    <p:bg>
      <p:bgPr>
        <a:solidFill>
          <a:srgbClr val="E6E6E6"/>
        </a:solidFill>
        <a:effectLst/>
      </p:bgPr>
    </p:bg>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E83C8F9E-8AA2-E641-B7D1-A9EFACF75374}"/>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a:solidFill>
                <a:srgbClr val="EC1300"/>
              </a:solidFill>
            </a:endParaRPr>
          </a:p>
        </p:txBody>
      </p:sp>
      <p:sp>
        <p:nvSpPr>
          <p:cNvPr id="12" name="Title 1">
            <a:extLst>
              <a:ext uri="{FF2B5EF4-FFF2-40B4-BE49-F238E27FC236}">
                <a16:creationId xmlns:a16="http://schemas.microsoft.com/office/drawing/2014/main" id="{F2FB2457-2C0A-A640-A4D6-B2180523C314}"/>
              </a:ext>
            </a:extLst>
          </p:cNvPr>
          <p:cNvSpPr>
            <a:spLocks noGrp="1"/>
          </p:cNvSpPr>
          <p:nvPr>
            <p:ph type="title" hasCustomPrompt="1"/>
          </p:nvPr>
        </p:nvSpPr>
        <p:spPr>
          <a:xfrm>
            <a:off x="609601" y="458551"/>
            <a:ext cx="8691513" cy="676868"/>
          </a:xfrm>
        </p:spPr>
        <p:txBody>
          <a:bodyPr>
            <a:noAutofit/>
          </a:bodyPr>
          <a:lstStyle>
            <a:lvl1pPr algn="l">
              <a:defRPr sz="3733" b="1">
                <a:solidFill>
                  <a:srgbClr val="EC1300"/>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9ED155D2-36F5-E145-B07D-D446B345FF75}"/>
              </a:ext>
            </a:extLst>
          </p:cNvPr>
          <p:cNvSpPr>
            <a:spLocks noGrp="1"/>
          </p:cNvSpPr>
          <p:nvPr>
            <p:ph idx="1"/>
          </p:nvPr>
        </p:nvSpPr>
        <p:spPr>
          <a:xfrm>
            <a:off x="609601" y="1317981"/>
            <a:ext cx="8691513" cy="4525963"/>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4DF2F237-486F-814F-A05A-967357B61885}"/>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1795948725"/>
      </p:ext>
    </p:extLst>
  </p:cSld>
  <p:clrMapOvr>
    <a:overrideClrMapping bg1="dk1" tx1="lt1" bg2="dk2" tx2="lt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ck_Section">
    <p:bg>
      <p:bgPr>
        <a:solidFill>
          <a:schemeClr val="bg1"/>
        </a:solidFill>
        <a:effectLst/>
      </p:bgPr>
    </p:bg>
    <p:spTree>
      <p:nvGrpSpPr>
        <p:cNvPr id="1" name=""/>
        <p:cNvGrpSpPr/>
        <p:nvPr/>
      </p:nvGrpSpPr>
      <p:grpSpPr>
        <a:xfrm>
          <a:off x="0" y="0"/>
          <a:ext cx="0" cy="0"/>
          <a:chOff x="0" y="0"/>
          <a:chExt cx="0" cy="0"/>
        </a:xfrm>
      </p:grpSpPr>
      <p:sp>
        <p:nvSpPr>
          <p:cNvPr id="9"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sp>
        <p:nvSpPr>
          <p:cNvPr id="8" name="Title 1">
            <a:extLst>
              <a:ext uri="{FF2B5EF4-FFF2-40B4-BE49-F238E27FC236}">
                <a16:creationId xmlns:a16="http://schemas.microsoft.com/office/drawing/2014/main" id="{63EFA43A-17A0-084F-9FA6-4260AB78869F}"/>
              </a:ext>
            </a:extLst>
          </p:cNvPr>
          <p:cNvSpPr>
            <a:spLocks noGrp="1"/>
          </p:cNvSpPr>
          <p:nvPr>
            <p:ph type="title" hasCustomPrompt="1"/>
          </p:nvPr>
        </p:nvSpPr>
        <p:spPr>
          <a:xfrm>
            <a:off x="460692" y="1747101"/>
            <a:ext cx="8664825" cy="1960776"/>
          </a:xfrm>
        </p:spPr>
        <p:txBody>
          <a:bodyPr anchor="t">
            <a:noAutofit/>
          </a:bodyPr>
          <a:lstStyle>
            <a:lvl1pPr algn="l">
              <a:lnSpc>
                <a:spcPct val="90000"/>
              </a:lnSpc>
              <a:defRPr sz="6000" b="1" cap="none">
                <a:solidFill>
                  <a:schemeClr val="tx1"/>
                </a:solidFill>
              </a:defRPr>
            </a:lvl1pPr>
          </a:lstStyle>
          <a:p>
            <a:r>
              <a:rPr lang="en-US"/>
              <a:t>Section </a:t>
            </a:r>
            <a:br>
              <a:rPr lang="en-US"/>
            </a:br>
            <a:r>
              <a:rPr lang="en-US"/>
              <a:t>Page Title</a:t>
            </a:r>
          </a:p>
        </p:txBody>
      </p:sp>
      <p:sp>
        <p:nvSpPr>
          <p:cNvPr id="10" name="Text Placeholder 2">
            <a:extLst>
              <a:ext uri="{FF2B5EF4-FFF2-40B4-BE49-F238E27FC236}">
                <a16:creationId xmlns:a16="http://schemas.microsoft.com/office/drawing/2014/main" id="{11822B4D-05D7-4F4A-A909-2F2B72CE161B}"/>
              </a:ext>
            </a:extLst>
          </p:cNvPr>
          <p:cNvSpPr>
            <a:spLocks noGrp="1"/>
          </p:cNvSpPr>
          <p:nvPr>
            <p:ph type="body" idx="1" hasCustomPrompt="1"/>
          </p:nvPr>
        </p:nvSpPr>
        <p:spPr>
          <a:xfrm>
            <a:off x="460692" y="3758777"/>
            <a:ext cx="8664825" cy="691299"/>
          </a:xfrm>
        </p:spPr>
        <p:txBody>
          <a:bodyPr lIns="91440" tIns="182880" rIns="91440" bIns="0" anchor="b">
            <a:normAutofit/>
          </a:bodyPr>
          <a:lstStyle>
            <a:lvl1pPr marL="0" indent="0">
              <a:lnSpc>
                <a:spcPct val="8000"/>
              </a:lnSpc>
              <a:buNone/>
              <a:defRPr sz="400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Chapter Page Subtitle</a:t>
            </a:r>
          </a:p>
        </p:txBody>
      </p:sp>
      <p:pic>
        <p:nvPicPr>
          <p:cNvPr id="11" name="Picture 10" descr="A picture containing drawing&#10;&#10;Description automatically generated">
            <a:extLst>
              <a:ext uri="{FF2B5EF4-FFF2-40B4-BE49-F238E27FC236}">
                <a16:creationId xmlns:a16="http://schemas.microsoft.com/office/drawing/2014/main" id="{7729E464-57FE-5E40-AE6B-F2531CB81C81}"/>
              </a:ext>
            </a:extLst>
          </p:cNvPr>
          <p:cNvPicPr>
            <a:picLocks noChangeAspect="1"/>
          </p:cNvPicPr>
          <p:nvPr userDrawn="1"/>
        </p:nvPicPr>
        <p:blipFill>
          <a:blip r:embed="rId2"/>
          <a:stretch>
            <a:fillRect/>
          </a:stretch>
        </p:blipFill>
        <p:spPr>
          <a:xfrm>
            <a:off x="460692" y="499795"/>
            <a:ext cx="1764033" cy="362472"/>
          </a:xfrm>
          <a:prstGeom prst="rect">
            <a:avLst/>
          </a:prstGeom>
        </p:spPr>
      </p:pic>
    </p:spTree>
    <p:extLst>
      <p:ext uri="{BB962C8B-B14F-4D97-AF65-F5344CB8AC3E}">
        <p14:creationId xmlns:p14="http://schemas.microsoft.com/office/powerpoint/2010/main" val="1321382972"/>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Black_Interior_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8551"/>
            <a:ext cx="8691513" cy="676868"/>
          </a:xfrm>
        </p:spPr>
        <p:txBody>
          <a:bodyPr>
            <a:noAutofit/>
          </a:bodyPr>
          <a:lstStyle>
            <a:lvl1pPr algn="l">
              <a:defRPr sz="3733" b="1"/>
            </a:lvl1pPr>
          </a:lstStyle>
          <a:p>
            <a:r>
              <a:rPr lang="en-US"/>
              <a:t>Click to Edit Master Title Style</a:t>
            </a:r>
          </a:p>
        </p:txBody>
      </p:sp>
      <p:sp>
        <p:nvSpPr>
          <p:cNvPr id="3" name="Content Placeholder 2"/>
          <p:cNvSpPr>
            <a:spLocks noGrp="1"/>
          </p:cNvSpPr>
          <p:nvPr>
            <p:ph idx="1"/>
          </p:nvPr>
        </p:nvSpPr>
        <p:spPr>
          <a:xfrm>
            <a:off x="609601" y="1317981"/>
            <a:ext cx="8691513" cy="4525963"/>
          </a:xfrm>
        </p:spPr>
        <p:txBody>
          <a:bodyPr>
            <a:normAutofit/>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pic>
        <p:nvPicPr>
          <p:cNvPr id="6" name="Picture 5" descr="A picture containing drawing&#10;&#10;Description automatically generated">
            <a:extLst>
              <a:ext uri="{FF2B5EF4-FFF2-40B4-BE49-F238E27FC236}">
                <a16:creationId xmlns:a16="http://schemas.microsoft.com/office/drawing/2014/main" id="{2CD2B19E-4426-2047-9C35-BE9DFF430047}"/>
              </a:ext>
            </a:extLst>
          </p:cNvPr>
          <p:cNvPicPr>
            <a:picLocks noChangeAspect="1"/>
          </p:cNvPicPr>
          <p:nvPr userDrawn="1"/>
        </p:nvPicPr>
        <p:blipFill>
          <a:blip r:embed="rId2"/>
          <a:stretch>
            <a:fillRect/>
          </a:stretch>
        </p:blipFill>
        <p:spPr>
          <a:xfrm>
            <a:off x="609601" y="6318972"/>
            <a:ext cx="1764033" cy="362472"/>
          </a:xfrm>
          <a:prstGeom prst="rect">
            <a:avLst/>
          </a:prstGeom>
        </p:spPr>
      </p:pic>
    </p:spTree>
    <p:extLst>
      <p:ext uri="{BB962C8B-B14F-4D97-AF65-F5344CB8AC3E}">
        <p14:creationId xmlns:p14="http://schemas.microsoft.com/office/powerpoint/2010/main" val="3786677483"/>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White_Interior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2667" b="1">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1">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sp>
        <p:nvSpPr>
          <p:cNvPr id="10" name="Title 1">
            <a:extLst>
              <a:ext uri="{FF2B5EF4-FFF2-40B4-BE49-F238E27FC236}">
                <a16:creationId xmlns:a16="http://schemas.microsoft.com/office/drawing/2014/main" id="{1BEF4FBF-511C-E144-924B-587CF87EC0EF}"/>
              </a:ext>
            </a:extLst>
          </p:cNvPr>
          <p:cNvSpPr txBox="1">
            <a:spLocks/>
          </p:cNvSpPr>
          <p:nvPr userDrawn="1"/>
        </p:nvSpPr>
        <p:spPr>
          <a:xfrm>
            <a:off x="609600" y="731838"/>
            <a:ext cx="10972800" cy="676868"/>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800" b="1" kern="1200">
                <a:solidFill>
                  <a:srgbClr val="EC1300"/>
                </a:solidFill>
                <a:latin typeface="Arial"/>
                <a:ea typeface="+mj-ea"/>
                <a:cs typeface="Arial"/>
              </a:defRPr>
            </a:lvl1pPr>
          </a:lstStyle>
          <a:p>
            <a:r>
              <a:rPr lang="en-US" sz="3733"/>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0F7ECD0A-9624-EE49-BB61-52D889102D5D}"/>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32075463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hite_Interior_3">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 y="356477"/>
            <a:ext cx="6372112" cy="577710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7" name="Title 1"/>
          <p:cNvSpPr>
            <a:spLocks noGrp="1"/>
          </p:cNvSpPr>
          <p:nvPr>
            <p:ph type="title" hasCustomPrompt="1"/>
          </p:nvPr>
        </p:nvSpPr>
        <p:spPr>
          <a:xfrm>
            <a:off x="7204533" y="356478"/>
            <a:ext cx="4377868" cy="1459327"/>
          </a:xfrm>
        </p:spPr>
        <p:txBody>
          <a:bodyPr>
            <a:noAutofit/>
          </a:bodyPr>
          <a:lstStyle>
            <a:lvl1pPr algn="l">
              <a:defRPr sz="3733" b="1">
                <a:solidFill>
                  <a:srgbClr val="EC1300"/>
                </a:solidFill>
              </a:defRPr>
            </a:lvl1pPr>
          </a:lstStyle>
          <a:p>
            <a:r>
              <a:rPr lang="en-US"/>
              <a:t>Click to Edit Master Title Style</a:t>
            </a:r>
          </a:p>
        </p:txBody>
      </p:sp>
      <p:sp>
        <p:nvSpPr>
          <p:cNvPr id="8" name="Content Placeholder 2"/>
          <p:cNvSpPr>
            <a:spLocks noGrp="1"/>
          </p:cNvSpPr>
          <p:nvPr>
            <p:ph idx="12"/>
          </p:nvPr>
        </p:nvSpPr>
        <p:spPr>
          <a:xfrm>
            <a:off x="7204531" y="2083162"/>
            <a:ext cx="4377869" cy="405042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pic>
        <p:nvPicPr>
          <p:cNvPr id="9" name="Picture 8" descr="A picture containing drawing&#10;&#10;Description automatically generated">
            <a:extLst>
              <a:ext uri="{FF2B5EF4-FFF2-40B4-BE49-F238E27FC236}">
                <a16:creationId xmlns:a16="http://schemas.microsoft.com/office/drawing/2014/main" id="{7E5E1BFE-9ACF-314F-A5A1-DA31F4AE1375}"/>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280789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CC4A-FB50-995F-E0CD-2511F4904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2B488-0273-E37F-3754-C5BF0F57C7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FA15D-F26F-718E-0196-D9D6B4DC9909}"/>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F5D49FA0-3895-8C89-EF8A-A2ED0609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DB2FC-D4F5-38A8-D254-F950A4915958}"/>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3397879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310714"/>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394534"/>
            <a:ext cx="11658600" cy="1508918"/>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3940233"/>
            <a:ext cx="10515600" cy="711465"/>
          </a:xfrm>
        </p:spPr>
        <p:txBody>
          <a:bodyPr>
            <a:normAutofit/>
          </a:bodyPr>
          <a:lstStyle>
            <a:lvl1pPr marL="0" indent="0" algn="ctr">
              <a:buNone/>
              <a:defRPr sz="2400">
                <a:solidFill>
                  <a:schemeClr val="bg1"/>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12/16/2024</a:t>
            </a:fld>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11" name="Footer Placeholder 6">
            <a:extLst>
              <a:ext uri="{FF2B5EF4-FFF2-40B4-BE49-F238E27FC236}">
                <a16:creationId xmlns:a16="http://schemas.microsoft.com/office/drawing/2014/main" id="{085EF120-B0A3-9E50-51E6-E2C0A4585EEF}"/>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0159484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White_Interior_4">
    <p:spTree>
      <p:nvGrpSpPr>
        <p:cNvPr id="1" name=""/>
        <p:cNvGrpSpPr/>
        <p:nvPr/>
      </p:nvGrpSpPr>
      <p:grpSpPr>
        <a:xfrm>
          <a:off x="0" y="0"/>
          <a:ext cx="0" cy="0"/>
          <a:chOff x="0" y="0"/>
          <a:chExt cx="0" cy="0"/>
        </a:xfrm>
      </p:grpSpPr>
      <p:sp>
        <p:nvSpPr>
          <p:cNvPr id="2" name="Title 1"/>
          <p:cNvSpPr>
            <a:spLocks noGrp="1"/>
          </p:cNvSpPr>
          <p:nvPr>
            <p:ph type="title"/>
          </p:nvPr>
        </p:nvSpPr>
        <p:spPr>
          <a:xfrm>
            <a:off x="3539067" y="4800600"/>
            <a:ext cx="8382000" cy="566739"/>
          </a:xfrm>
        </p:spPr>
        <p:txBody>
          <a:bodyPr anchor="b"/>
          <a:lstStyle>
            <a:lvl1pPr algn="l">
              <a:defRPr sz="2667" b="1">
                <a:solidFill>
                  <a:srgbClr val="EC1300"/>
                </a:solidFill>
              </a:defRPr>
            </a:lvl1pPr>
          </a:lstStyle>
          <a:p>
            <a:r>
              <a:rPr lang="en-US"/>
              <a:t>Click to edit Master title style</a:t>
            </a:r>
          </a:p>
        </p:txBody>
      </p:sp>
      <p:sp>
        <p:nvSpPr>
          <p:cNvPr id="3" name="Picture Placeholder 2"/>
          <p:cNvSpPr>
            <a:spLocks noGrp="1"/>
          </p:cNvSpPr>
          <p:nvPr>
            <p:ph type="pic" idx="1"/>
          </p:nvPr>
        </p:nvSpPr>
        <p:spPr>
          <a:xfrm>
            <a:off x="372534" y="612775"/>
            <a:ext cx="11548533"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539067" y="5367338"/>
            <a:ext cx="83820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9"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a:p>
        </p:txBody>
      </p:sp>
      <p:pic>
        <p:nvPicPr>
          <p:cNvPr id="7" name="Picture 6" descr="A picture containing drawing&#10;&#10;Description automatically generated">
            <a:extLst>
              <a:ext uri="{FF2B5EF4-FFF2-40B4-BE49-F238E27FC236}">
                <a16:creationId xmlns:a16="http://schemas.microsoft.com/office/drawing/2014/main" id="{E21BE1D2-3076-AD4A-9281-ECA963C20121}"/>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340304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150390"/>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150389"/>
            <a:ext cx="11658600" cy="2462305"/>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891628"/>
            <a:ext cx="10515600" cy="711465"/>
          </a:xfrm>
        </p:spPr>
        <p:txBody>
          <a:bodyPr>
            <a:normAutofit/>
          </a:bodyPr>
          <a:lstStyle>
            <a:lvl1pPr marL="0" indent="0" algn="ctr">
              <a:buNone/>
              <a:defRPr sz="2400">
                <a:solidFill>
                  <a:srgbClr val="003865"/>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D7ED242C-24FB-43A0-BCB6-43756FC812F6}" type="datetime1">
              <a:rPr lang="en-US" smtClean="0"/>
              <a:t>12/16/2024</a:t>
            </a:fld>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2" name="Footer Placeholder 6">
            <a:extLst>
              <a:ext uri="{FF2B5EF4-FFF2-40B4-BE49-F238E27FC236}">
                <a16:creationId xmlns:a16="http://schemas.microsoft.com/office/drawing/2014/main" id="{640BA2D9-98E2-002D-E2EA-D16DFBF19E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80583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12/16/2024</a:t>
            </a:fld>
            <a:endParaRPr lang="en-US"/>
          </a:p>
        </p:txBody>
      </p:sp>
      <p:pic>
        <p:nvPicPr>
          <p:cNvPr id="2" name="Picture 1" descr="Minnesota Governor's Workforce Development Board">
            <a:extLst>
              <a:ext uri="{FF2B5EF4-FFF2-40B4-BE49-F238E27FC236}">
                <a16:creationId xmlns:a16="http://schemas.microsoft.com/office/drawing/2014/main" id="{F6B2D2A2-97D1-141C-8C08-1B67A7B627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4203" y="1470214"/>
            <a:ext cx="6560794" cy="1579149"/>
          </a:xfrm>
          <a:prstGeom prst="rect">
            <a:avLst/>
          </a:prstGeom>
        </p:spPr>
      </p:pic>
      <p:sp>
        <p:nvSpPr>
          <p:cNvPr id="5" name="Footer Placeholder 6">
            <a:extLst>
              <a:ext uri="{FF2B5EF4-FFF2-40B4-BE49-F238E27FC236}">
                <a16:creationId xmlns:a16="http://schemas.microsoft.com/office/drawing/2014/main" id="{E4AF8A52-C81F-D7E3-E5D6-5BF497795A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353699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7" name="Picture 6" descr="Minnesota Governor's Workforce Development Board">
            <a:extLst>
              <a:ext uri="{FF2B5EF4-FFF2-40B4-BE49-F238E27FC236}">
                <a16:creationId xmlns:a16="http://schemas.microsoft.com/office/drawing/2014/main" id="{9D4DAE53-471C-9CF4-9571-E272C5BAB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84" y="5774986"/>
            <a:ext cx="3385752" cy="814933"/>
          </a:xfrm>
          <a:prstGeom prst="rect">
            <a:avLst/>
          </a:prstGeom>
        </p:spPr>
      </p:pic>
      <p:sp>
        <p:nvSpPr>
          <p:cNvPr id="10" name="Footer Placeholder 6">
            <a:extLst>
              <a:ext uri="{FF2B5EF4-FFF2-40B4-BE49-F238E27FC236}">
                <a16:creationId xmlns:a16="http://schemas.microsoft.com/office/drawing/2014/main" id="{D3B45DBF-2E3D-76CF-3BF3-3C2FA8AD742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950042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470454"/>
            <a:ext cx="10515600" cy="4706509"/>
          </a:xfrm>
        </p:spPr>
        <p:txBody>
          <a:bodyPr/>
          <a:lstStyle/>
          <a:p>
            <a:r>
              <a:rPr lang="en-US"/>
              <a:t>Click icon to add table</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23896D11-82BF-276E-1B77-848A6EDFF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4" name="Footer Placeholder 6">
            <a:extLst>
              <a:ext uri="{FF2B5EF4-FFF2-40B4-BE49-F238E27FC236}">
                <a16:creationId xmlns:a16="http://schemas.microsoft.com/office/drawing/2014/main" id="{41594ED1-FD14-5FFB-A546-2C9EC169675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542546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A8CA1A9B-139F-4606-AD0A-F3253110DAE5}" type="datetime1">
              <a:rPr lang="en-US" smtClean="0"/>
              <a:t>12/16/2024</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4" name="Picture 3" descr="Minnesota Governor's Workforce Development Board">
            <a:extLst>
              <a:ext uri="{FF2B5EF4-FFF2-40B4-BE49-F238E27FC236}">
                <a16:creationId xmlns:a16="http://schemas.microsoft.com/office/drawing/2014/main" id="{BB97B2FB-B456-C989-B780-17A13FFC5E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6825" y="554358"/>
            <a:ext cx="2727954" cy="656604"/>
          </a:xfrm>
          <a:prstGeom prst="rect">
            <a:avLst/>
          </a:prstGeom>
        </p:spPr>
      </p:pic>
      <p:sp>
        <p:nvSpPr>
          <p:cNvPr id="6" name="Footer Placeholder 6">
            <a:extLst>
              <a:ext uri="{FF2B5EF4-FFF2-40B4-BE49-F238E27FC236}">
                <a16:creationId xmlns:a16="http://schemas.microsoft.com/office/drawing/2014/main" id="{28851EFD-76D9-AC45-A661-5F5563C645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41606607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6559E34E-B741-E562-9F9C-FEF7471F9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5" name="Footer Placeholder 6">
            <a:extLst>
              <a:ext uri="{FF2B5EF4-FFF2-40B4-BE49-F238E27FC236}">
                <a16:creationId xmlns:a16="http://schemas.microsoft.com/office/drawing/2014/main" id="{4071EFA7-6565-6EAB-CF2E-4C89E3465D4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729485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2" name="Picture 1" descr="Minnesota Governor's Workforce Development Board">
            <a:extLst>
              <a:ext uri="{FF2B5EF4-FFF2-40B4-BE49-F238E27FC236}">
                <a16:creationId xmlns:a16="http://schemas.microsoft.com/office/drawing/2014/main" id="{B98A0A0F-2C85-D320-036A-4AE1B33DB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6" name="Footer Placeholder 6">
            <a:extLst>
              <a:ext uri="{FF2B5EF4-FFF2-40B4-BE49-F238E27FC236}">
                <a16:creationId xmlns:a16="http://schemas.microsoft.com/office/drawing/2014/main" id="{9CDF9085-04B6-B84D-8070-E4F9A9BE377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803647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60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608319"/>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Minnesota Governor's Workforce Development Board">
            <a:extLst>
              <a:ext uri="{FF2B5EF4-FFF2-40B4-BE49-F238E27FC236}">
                <a16:creationId xmlns:a16="http://schemas.microsoft.com/office/drawing/2014/main" id="{2866D1AE-9BE4-0562-5040-BDAF1F0FBD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5" y="6186742"/>
            <a:ext cx="1980343" cy="476658"/>
          </a:xfrm>
          <a:prstGeom prst="rect">
            <a:avLst/>
          </a:prstGeom>
        </p:spPr>
      </p:pic>
      <p:sp>
        <p:nvSpPr>
          <p:cNvPr id="5" name="Footer Placeholder 6">
            <a:extLst>
              <a:ext uri="{FF2B5EF4-FFF2-40B4-BE49-F238E27FC236}">
                <a16:creationId xmlns:a16="http://schemas.microsoft.com/office/drawing/2014/main" id="{1BC953D4-1D10-3A48-8464-B4AC90681BD1}"/>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747042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6">
            <a:extLst>
              <a:ext uri="{FF2B5EF4-FFF2-40B4-BE49-F238E27FC236}">
                <a16:creationId xmlns:a16="http://schemas.microsoft.com/office/drawing/2014/main" id="{5213F044-9219-C3E4-94DF-F904EC57B2E3}"/>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78550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C6BC1-AF87-88E0-24B9-CED74F281B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4254C7-ACA4-A0B7-2332-0BCC3766A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8E759-5C67-214A-4923-E1480CD75C63}"/>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9CEEC040-6696-4B7D-7714-54F6CF6A1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104F0-61CA-1E62-4A1A-87C3DDB80535}"/>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3973099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C81F35F5-8AFC-D5CF-517B-EE030347A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
        <p:nvSpPr>
          <p:cNvPr id="4" name="Footer Placeholder 6">
            <a:extLst>
              <a:ext uri="{FF2B5EF4-FFF2-40B4-BE49-F238E27FC236}">
                <a16:creationId xmlns:a16="http://schemas.microsoft.com/office/drawing/2014/main" id="{ECC05815-C097-2BD0-D393-0402AC358E6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722120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5154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2E2B5C92-AA51-D365-81B4-0C7E0A7DE1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154738"/>
            <a:ext cx="1943550" cy="467802"/>
          </a:xfrm>
          <a:prstGeom prst="rect">
            <a:avLst/>
          </a:prstGeom>
        </p:spPr>
      </p:pic>
      <p:sp>
        <p:nvSpPr>
          <p:cNvPr id="4" name="Footer Placeholder 6">
            <a:extLst>
              <a:ext uri="{FF2B5EF4-FFF2-40B4-BE49-F238E27FC236}">
                <a16:creationId xmlns:a16="http://schemas.microsoft.com/office/drawing/2014/main" id="{674B64D6-A955-E9D0-F4EC-9E8FD6B8FE62}"/>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10874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279753" y="6356350"/>
            <a:ext cx="1358590" cy="365125"/>
          </a:xfrm>
        </p:spPr>
        <p:txBody>
          <a:bodyPr/>
          <a:lstStyle>
            <a:lvl1pPr>
              <a:defRPr>
                <a:solidFill>
                  <a:schemeClr val="tx2"/>
                </a:solidFill>
              </a:defRPr>
            </a:lvl1pPr>
          </a:lstStyle>
          <a:p>
            <a:fld id="{F4B91AA0-3BA7-4036-A3DA-317C6C4FFA29}" type="datetime1">
              <a:rPr lang="en-US" smtClean="0"/>
              <a:pPr/>
              <a:t>12/16/2024</a:t>
            </a:fld>
            <a:endParaRPr lang="en-US"/>
          </a:p>
        </p:txBody>
      </p:sp>
      <p:sp>
        <p:nvSpPr>
          <p:cNvPr id="2" name="Footer Placeholder 6">
            <a:extLst>
              <a:ext uri="{FF2B5EF4-FFF2-40B4-BE49-F238E27FC236}">
                <a16:creationId xmlns:a16="http://schemas.microsoft.com/office/drawing/2014/main" id="{063C62EE-665C-CB43-3331-E1A50C9FA4E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461213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2" name="Footer Placeholder 6">
            <a:extLst>
              <a:ext uri="{FF2B5EF4-FFF2-40B4-BE49-F238E27FC236}">
                <a16:creationId xmlns:a16="http://schemas.microsoft.com/office/drawing/2014/main" id="{92304AC8-FAB1-43A9-4F1D-A853366F625D}"/>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baseline="0">
                <a:solidFill>
                  <a:schemeClr val="bg1"/>
                </a:solidFill>
              </a:defRPr>
            </a:lvl1pPr>
          </a:lstStyle>
          <a:p>
            <a:r>
              <a:rPr lang="en-US"/>
              <a:t>mn.gov/deed/gwdb</a:t>
            </a:r>
          </a:p>
        </p:txBody>
      </p:sp>
    </p:spTree>
    <p:extLst>
      <p:ext uri="{BB962C8B-B14F-4D97-AF65-F5344CB8AC3E}">
        <p14:creationId xmlns:p14="http://schemas.microsoft.com/office/powerpoint/2010/main" val="3310189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2" name="Footer Placeholder 6">
            <a:extLst>
              <a:ext uri="{FF2B5EF4-FFF2-40B4-BE49-F238E27FC236}">
                <a16:creationId xmlns:a16="http://schemas.microsoft.com/office/drawing/2014/main" id="{27F2BE10-3C67-4451-E82D-5D2E1B54DAA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pic>
        <p:nvPicPr>
          <p:cNvPr id="3" name="Picture 2" descr="Minnesota Governor's Workforce Development Board">
            <a:extLst>
              <a:ext uri="{FF2B5EF4-FFF2-40B4-BE49-F238E27FC236}">
                <a16:creationId xmlns:a16="http://schemas.microsoft.com/office/drawing/2014/main" id="{40132C28-CD18-898A-0CC3-EC2D8AB338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Tree>
    <p:extLst>
      <p:ext uri="{BB962C8B-B14F-4D97-AF65-F5344CB8AC3E}">
        <p14:creationId xmlns:p14="http://schemas.microsoft.com/office/powerpoint/2010/main" val="3209732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88000347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948158777"/>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53639293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84572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77117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7AB2-610D-23D8-B9AD-9551ACA286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254EE-4FF7-0652-AE9C-831E90F9B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F5453-69DC-F9B5-AD83-DA6E3900CE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B5E2C4-F17F-37F7-8675-6A4A2E7FAF9B}"/>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6" name="Footer Placeholder 5">
            <a:extLst>
              <a:ext uri="{FF2B5EF4-FFF2-40B4-BE49-F238E27FC236}">
                <a16:creationId xmlns:a16="http://schemas.microsoft.com/office/drawing/2014/main" id="{734A1E23-9940-AF6D-8EA1-6CD6652D9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F128-4FA5-E7C6-2A05-C57BE69A1B2B}"/>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16662666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t>Optional Tagline Goes Here | mn.gov/deed/gwdb</a:t>
            </a:r>
          </a:p>
        </p:txBody>
      </p:sp>
      <p:sp>
        <p:nvSpPr>
          <p:cNvPr id="4" name="Slide Number Placeholder 6"/>
          <p:cNvSpPr>
            <a:spLocks noGrp="1"/>
          </p:cNvSpPr>
          <p:nvPr>
            <p:ph type="sldNum" sz="quarter" idx="11"/>
          </p:nvPr>
        </p:nvSpPr>
        <p:spPr bwMode="black">
          <a:xfrm>
            <a:off x="9891132" y="6356350"/>
            <a:ext cx="2034168" cy="365125"/>
          </a:xfrm>
          <a:prstGeom prst="rect">
            <a:avLst/>
          </a:prstGeom>
        </p:spPr>
        <p:txBody>
          <a:bodyPr/>
          <a:lstStyle/>
          <a:p>
            <a:fld id="{48F63A3B-78C7-47BE-AE5E-E10140E04643}" type="slidenum">
              <a:rPr lang="en-US" smtClean="0"/>
              <a:pPr/>
              <a:t>‹#›</a:t>
            </a:fld>
            <a:endParaRPr lang="en-US"/>
          </a:p>
        </p:txBody>
      </p:sp>
      <p:pic>
        <p:nvPicPr>
          <p:cNvPr id="2" name="Picture 1" descr="Minnesota Governor's Workforce Development Board">
            <a:extLst>
              <a:ext uri="{FF2B5EF4-FFF2-40B4-BE49-F238E27FC236}">
                <a16:creationId xmlns:a16="http://schemas.microsoft.com/office/drawing/2014/main" id="{C1EE4391-30DE-6978-743D-3E5DA9A99B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129" y="6052980"/>
            <a:ext cx="2520779" cy="606738"/>
          </a:xfrm>
          <a:prstGeom prst="rect">
            <a:avLst/>
          </a:prstGeom>
        </p:spPr>
      </p:pic>
    </p:spTree>
    <p:extLst>
      <p:ext uri="{BB962C8B-B14F-4D97-AF65-F5344CB8AC3E}">
        <p14:creationId xmlns:p14="http://schemas.microsoft.com/office/powerpoint/2010/main" val="1056423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12/16/2024</a:t>
            </a:fld>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mn.gov/deed</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BD2D7D73-E8B1-AB8C-96AA-CC96BDB1F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470449"/>
            <a:ext cx="3842951" cy="924978"/>
          </a:xfrm>
          <a:prstGeom prst="rect">
            <a:avLst/>
          </a:prstGeom>
        </p:spPr>
      </p:pic>
    </p:spTree>
    <p:extLst>
      <p:ext uri="{BB962C8B-B14F-4D97-AF65-F5344CB8AC3E}">
        <p14:creationId xmlns:p14="http://schemas.microsoft.com/office/powerpoint/2010/main" val="521941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12/16/2024</a:t>
            </a:fld>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 mn.gov/deed</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3F1F74F7-0512-1BA2-358C-72AB4A3F57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544590"/>
            <a:ext cx="3842951" cy="924978"/>
          </a:xfrm>
          <a:prstGeom prst="rect">
            <a:avLst/>
          </a:prstGeom>
        </p:spPr>
      </p:pic>
    </p:spTree>
    <p:extLst>
      <p:ext uri="{BB962C8B-B14F-4D97-AF65-F5344CB8AC3E}">
        <p14:creationId xmlns:p14="http://schemas.microsoft.com/office/powerpoint/2010/main" val="4085714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E16F-631F-B896-F74F-59FE06C2CFC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pic>
        <p:nvPicPr>
          <p:cNvPr id="7" name="Picture 6" descr="Minnesota Governor's Workforce Development Board">
            <a:extLst>
              <a:ext uri="{FF2B5EF4-FFF2-40B4-BE49-F238E27FC236}">
                <a16:creationId xmlns:a16="http://schemas.microsoft.com/office/drawing/2014/main" id="{35946A0E-7B37-8FE9-B9C4-C54255D2A7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950" y="846348"/>
            <a:ext cx="5118100" cy="1231900"/>
          </a:xfrm>
          <a:prstGeom prst="rect">
            <a:avLst/>
          </a:prstGeom>
        </p:spPr>
      </p:pic>
      <p:sp>
        <p:nvSpPr>
          <p:cNvPr id="2" name="Date Placeholder 5">
            <a:extLst>
              <a:ext uri="{FF2B5EF4-FFF2-40B4-BE49-F238E27FC236}">
                <a16:creationId xmlns:a16="http://schemas.microsoft.com/office/drawing/2014/main" id="{52F2A57F-0E71-9498-3781-91F500205D79}"/>
              </a:ext>
            </a:extLst>
          </p:cNvPr>
          <p:cNvSpPr>
            <a:spLocks noGrp="1"/>
          </p:cNvSpPr>
          <p:nvPr>
            <p:ph type="dt" sz="half" idx="15"/>
          </p:nvPr>
        </p:nvSpPr>
        <p:spPr bwMode="black">
          <a:xfrm>
            <a:off x="279753" y="6356350"/>
            <a:ext cx="1358590" cy="365125"/>
          </a:xfrm>
        </p:spPr>
        <p:txBody>
          <a:bodyPr/>
          <a:lstStyle/>
          <a:p>
            <a:endParaRPr lang="en-US"/>
          </a:p>
        </p:txBody>
      </p:sp>
      <p:sp>
        <p:nvSpPr>
          <p:cNvPr id="4" name="Footer Placeholder 6">
            <a:extLst>
              <a:ext uri="{FF2B5EF4-FFF2-40B4-BE49-F238E27FC236}">
                <a16:creationId xmlns:a16="http://schemas.microsoft.com/office/drawing/2014/main" id="{B3CF57A9-4417-E5FA-77C8-AE647BDBF8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94524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Logo)">
    <p:bg bwMode="gray">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E2B67D6-C465-4A4E-C54F-DCF2AD4553FB}"/>
              </a:ext>
            </a:extLst>
          </p:cNvPr>
          <p:cNvSpPr txBox="1">
            <a:spLocks/>
          </p:cNvSpPr>
          <p:nvPr userDrawn="1"/>
        </p:nvSpPr>
        <p:spPr bwMode="black">
          <a:xfrm>
            <a:off x="0" y="431944"/>
            <a:ext cx="12192000" cy="192819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endParaRPr lang="en-US"/>
          </a:p>
        </p:txBody>
      </p:sp>
      <p:pic>
        <p:nvPicPr>
          <p:cNvPr id="2" name="Picture 1" descr="Minnesota Governor's Workforce Development Board">
            <a:extLst>
              <a:ext uri="{FF2B5EF4-FFF2-40B4-BE49-F238E27FC236}">
                <a16:creationId xmlns:a16="http://schemas.microsoft.com/office/drawing/2014/main" id="{DB2B0FCE-E752-0AF1-9135-2B0803171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846348"/>
            <a:ext cx="5118100" cy="1231900"/>
          </a:xfrm>
          <a:prstGeom prst="rect">
            <a:avLst/>
          </a:prstGeom>
        </p:spPr>
      </p:pic>
      <p:pic>
        <p:nvPicPr>
          <p:cNvPr id="5" name="Picture 4" descr="Leading CareerForce">
            <a:extLst>
              <a:ext uri="{FF2B5EF4-FFF2-40B4-BE49-F238E27FC236}">
                <a16:creationId xmlns:a16="http://schemas.microsoft.com/office/drawing/2014/main" id="{887F1E91-739B-4E83-75B0-D6EE41A1B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5796" y="1051531"/>
            <a:ext cx="3458004" cy="759324"/>
          </a:xfrm>
          <a:prstGeom prst="rect">
            <a:avLst/>
          </a:prstGeom>
        </p:spPr>
      </p:pic>
      <p:sp>
        <p:nvSpPr>
          <p:cNvPr id="10" name="Footer Placeholder 6">
            <a:extLst>
              <a:ext uri="{FF2B5EF4-FFF2-40B4-BE49-F238E27FC236}">
                <a16:creationId xmlns:a16="http://schemas.microsoft.com/office/drawing/2014/main" id="{536821B3-CA67-D4E2-D6B6-FFA6D3C28AAC}"/>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541739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310714"/>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394534"/>
            <a:ext cx="11658600" cy="1508918"/>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3940233"/>
            <a:ext cx="10515600" cy="711465"/>
          </a:xfrm>
        </p:spPr>
        <p:txBody>
          <a:bodyPr>
            <a:normAutofit/>
          </a:bodyPr>
          <a:lstStyle>
            <a:lvl1pPr marL="0" indent="0" algn="ctr">
              <a:buNone/>
              <a:defRPr sz="2400">
                <a:solidFill>
                  <a:schemeClr val="bg1"/>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11" name="Footer Placeholder 6">
            <a:extLst>
              <a:ext uri="{FF2B5EF4-FFF2-40B4-BE49-F238E27FC236}">
                <a16:creationId xmlns:a16="http://schemas.microsoft.com/office/drawing/2014/main" id="{085EF120-B0A3-9E50-51E6-E2C0A4585EEF}"/>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701894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150390"/>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150389"/>
            <a:ext cx="11658600" cy="2462305"/>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891628"/>
            <a:ext cx="10515600" cy="711465"/>
          </a:xfrm>
        </p:spPr>
        <p:txBody>
          <a:bodyPr>
            <a:normAutofit/>
          </a:bodyPr>
          <a:lstStyle>
            <a:lvl1pPr marL="0" indent="0" algn="ctr">
              <a:buNone/>
              <a:defRPr sz="2400">
                <a:solidFill>
                  <a:srgbClr val="003865"/>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2" name="Footer Placeholder 6">
            <a:extLst>
              <a:ext uri="{FF2B5EF4-FFF2-40B4-BE49-F238E27FC236}">
                <a16:creationId xmlns:a16="http://schemas.microsoft.com/office/drawing/2014/main" id="{640BA2D9-98E2-002D-E2EA-D16DFBF19E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315621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endParaRPr lang="en-US"/>
          </a:p>
        </p:txBody>
      </p:sp>
      <p:pic>
        <p:nvPicPr>
          <p:cNvPr id="2" name="Picture 1" descr="Minnesota Governor's Workforce Development Board">
            <a:extLst>
              <a:ext uri="{FF2B5EF4-FFF2-40B4-BE49-F238E27FC236}">
                <a16:creationId xmlns:a16="http://schemas.microsoft.com/office/drawing/2014/main" id="{F6B2D2A2-97D1-141C-8C08-1B67A7B627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4203" y="1470214"/>
            <a:ext cx="6560794" cy="1579149"/>
          </a:xfrm>
          <a:prstGeom prst="rect">
            <a:avLst/>
          </a:prstGeom>
        </p:spPr>
      </p:pic>
      <p:sp>
        <p:nvSpPr>
          <p:cNvPr id="5" name="Footer Placeholder 6">
            <a:extLst>
              <a:ext uri="{FF2B5EF4-FFF2-40B4-BE49-F238E27FC236}">
                <a16:creationId xmlns:a16="http://schemas.microsoft.com/office/drawing/2014/main" id="{E4AF8A52-C81F-D7E3-E5D6-5BF497795A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69581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7" name="Picture 6" descr="Minnesota Governor's Workforce Development Board">
            <a:extLst>
              <a:ext uri="{FF2B5EF4-FFF2-40B4-BE49-F238E27FC236}">
                <a16:creationId xmlns:a16="http://schemas.microsoft.com/office/drawing/2014/main" id="{9D4DAE53-471C-9CF4-9571-E272C5BAB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84" y="5774986"/>
            <a:ext cx="3385752" cy="814933"/>
          </a:xfrm>
          <a:prstGeom prst="rect">
            <a:avLst/>
          </a:prstGeom>
        </p:spPr>
      </p:pic>
      <p:sp>
        <p:nvSpPr>
          <p:cNvPr id="10" name="Footer Placeholder 6">
            <a:extLst>
              <a:ext uri="{FF2B5EF4-FFF2-40B4-BE49-F238E27FC236}">
                <a16:creationId xmlns:a16="http://schemas.microsoft.com/office/drawing/2014/main" id="{D3B45DBF-2E3D-76CF-3BF3-3C2FA8AD742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113077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470454"/>
            <a:ext cx="10515600" cy="4706509"/>
          </a:xfrm>
        </p:spPr>
        <p:txBody>
          <a:bodyPr/>
          <a:lstStyle/>
          <a:p>
            <a:r>
              <a:rPr lang="en-US"/>
              <a:t>Click icon to add table</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23896D11-82BF-276E-1B77-848A6EDFF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4" name="Footer Placeholder 6">
            <a:extLst>
              <a:ext uri="{FF2B5EF4-FFF2-40B4-BE49-F238E27FC236}">
                <a16:creationId xmlns:a16="http://schemas.microsoft.com/office/drawing/2014/main" id="{41594ED1-FD14-5FFB-A546-2C9EC169675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93800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D6D4-88CE-09E9-1099-0910BAE6CF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07AEA8-A591-C4BD-A4BC-19A526E66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8946F-D198-6CAC-A65D-4D5AB594EC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F8C7C-82A9-58B6-1940-FF816401C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C7C8B0-1D32-851D-4AF3-5F68E0D61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693D6-5C44-E2AF-83F7-8150FA0D87F9}"/>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8" name="Footer Placeholder 7">
            <a:extLst>
              <a:ext uri="{FF2B5EF4-FFF2-40B4-BE49-F238E27FC236}">
                <a16:creationId xmlns:a16="http://schemas.microsoft.com/office/drawing/2014/main" id="{B34ED404-691D-BBAE-A53C-41362D41B1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49C131-67F9-CD63-5A68-42221046BEC3}"/>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1931772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4" name="Picture 3" descr="Minnesota Governor's Workforce Development Board">
            <a:extLst>
              <a:ext uri="{FF2B5EF4-FFF2-40B4-BE49-F238E27FC236}">
                <a16:creationId xmlns:a16="http://schemas.microsoft.com/office/drawing/2014/main" id="{BB97B2FB-B456-C989-B780-17A13FFC5E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6825" y="554358"/>
            <a:ext cx="2727954" cy="656604"/>
          </a:xfrm>
          <a:prstGeom prst="rect">
            <a:avLst/>
          </a:prstGeom>
        </p:spPr>
      </p:pic>
      <p:sp>
        <p:nvSpPr>
          <p:cNvPr id="6" name="Footer Placeholder 6">
            <a:extLst>
              <a:ext uri="{FF2B5EF4-FFF2-40B4-BE49-F238E27FC236}">
                <a16:creationId xmlns:a16="http://schemas.microsoft.com/office/drawing/2014/main" id="{28851EFD-76D9-AC45-A661-5F5563C645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3152906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6559E34E-B741-E562-9F9C-FEF7471F9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5" name="Footer Placeholder 6">
            <a:extLst>
              <a:ext uri="{FF2B5EF4-FFF2-40B4-BE49-F238E27FC236}">
                <a16:creationId xmlns:a16="http://schemas.microsoft.com/office/drawing/2014/main" id="{4071EFA7-6565-6EAB-CF2E-4C89E3465D4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637197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2" name="Picture 1" descr="Minnesota Governor's Workforce Development Board">
            <a:extLst>
              <a:ext uri="{FF2B5EF4-FFF2-40B4-BE49-F238E27FC236}">
                <a16:creationId xmlns:a16="http://schemas.microsoft.com/office/drawing/2014/main" id="{B98A0A0F-2C85-D320-036A-4AE1B33DB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6" name="Footer Placeholder 6">
            <a:extLst>
              <a:ext uri="{FF2B5EF4-FFF2-40B4-BE49-F238E27FC236}">
                <a16:creationId xmlns:a16="http://schemas.microsoft.com/office/drawing/2014/main" id="{9CDF9085-04B6-B84D-8070-E4F9A9BE377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323759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60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608319"/>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Minnesota Governor's Workforce Development Board">
            <a:extLst>
              <a:ext uri="{FF2B5EF4-FFF2-40B4-BE49-F238E27FC236}">
                <a16:creationId xmlns:a16="http://schemas.microsoft.com/office/drawing/2014/main" id="{2866D1AE-9BE4-0562-5040-BDAF1F0FBD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5" y="6186742"/>
            <a:ext cx="1980343" cy="476658"/>
          </a:xfrm>
          <a:prstGeom prst="rect">
            <a:avLst/>
          </a:prstGeom>
        </p:spPr>
      </p:pic>
      <p:sp>
        <p:nvSpPr>
          <p:cNvPr id="5" name="Footer Placeholder 6">
            <a:extLst>
              <a:ext uri="{FF2B5EF4-FFF2-40B4-BE49-F238E27FC236}">
                <a16:creationId xmlns:a16="http://schemas.microsoft.com/office/drawing/2014/main" id="{1BC953D4-1D10-3A48-8464-B4AC90681BD1}"/>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2888784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6">
            <a:extLst>
              <a:ext uri="{FF2B5EF4-FFF2-40B4-BE49-F238E27FC236}">
                <a16:creationId xmlns:a16="http://schemas.microsoft.com/office/drawing/2014/main" id="{5213F044-9219-C3E4-94DF-F904EC57B2E3}"/>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638840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C81F35F5-8AFC-D5CF-517B-EE030347A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
        <p:nvSpPr>
          <p:cNvPr id="4" name="Footer Placeholder 6">
            <a:extLst>
              <a:ext uri="{FF2B5EF4-FFF2-40B4-BE49-F238E27FC236}">
                <a16:creationId xmlns:a16="http://schemas.microsoft.com/office/drawing/2014/main" id="{ECC05815-C097-2BD0-D393-0402AC358E6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564583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5154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2E2B5C92-AA51-D365-81B4-0C7E0A7DE1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154738"/>
            <a:ext cx="1943550" cy="467802"/>
          </a:xfrm>
          <a:prstGeom prst="rect">
            <a:avLst/>
          </a:prstGeom>
        </p:spPr>
      </p:pic>
      <p:sp>
        <p:nvSpPr>
          <p:cNvPr id="4" name="Footer Placeholder 6">
            <a:extLst>
              <a:ext uri="{FF2B5EF4-FFF2-40B4-BE49-F238E27FC236}">
                <a16:creationId xmlns:a16="http://schemas.microsoft.com/office/drawing/2014/main" id="{674B64D6-A955-E9D0-F4EC-9E8FD6B8FE62}"/>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3548883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279753" y="6356350"/>
            <a:ext cx="1358590" cy="365125"/>
          </a:xfrm>
        </p:spPr>
        <p:txBody>
          <a:bodyPr/>
          <a:lstStyle>
            <a:lvl1pPr>
              <a:defRPr>
                <a:solidFill>
                  <a:schemeClr val="tx2"/>
                </a:solidFill>
              </a:defRPr>
            </a:lvl1pPr>
          </a:lstStyle>
          <a:p>
            <a:endParaRPr lang="en-US"/>
          </a:p>
        </p:txBody>
      </p:sp>
      <p:sp>
        <p:nvSpPr>
          <p:cNvPr id="2" name="Footer Placeholder 6">
            <a:extLst>
              <a:ext uri="{FF2B5EF4-FFF2-40B4-BE49-F238E27FC236}">
                <a16:creationId xmlns:a16="http://schemas.microsoft.com/office/drawing/2014/main" id="{063C62EE-665C-CB43-3331-E1A50C9FA4E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891279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a:p>
        </p:txBody>
      </p:sp>
      <p:sp>
        <p:nvSpPr>
          <p:cNvPr id="2" name="Footer Placeholder 6">
            <a:extLst>
              <a:ext uri="{FF2B5EF4-FFF2-40B4-BE49-F238E27FC236}">
                <a16:creationId xmlns:a16="http://schemas.microsoft.com/office/drawing/2014/main" id="{92304AC8-FAB1-43A9-4F1D-A853366F625D}"/>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baseline="0">
                <a:solidFill>
                  <a:schemeClr val="bg1"/>
                </a:solidFill>
              </a:defRPr>
            </a:lvl1pPr>
          </a:lstStyle>
          <a:p>
            <a:endParaRPr lang="en-US"/>
          </a:p>
        </p:txBody>
      </p:sp>
    </p:spTree>
    <p:extLst>
      <p:ext uri="{BB962C8B-B14F-4D97-AF65-F5344CB8AC3E}">
        <p14:creationId xmlns:p14="http://schemas.microsoft.com/office/powerpoint/2010/main" val="1850397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2" name="Footer Placeholder 6">
            <a:extLst>
              <a:ext uri="{FF2B5EF4-FFF2-40B4-BE49-F238E27FC236}">
                <a16:creationId xmlns:a16="http://schemas.microsoft.com/office/drawing/2014/main" id="{27F2BE10-3C67-4451-E82D-5D2E1B54DAA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pic>
        <p:nvPicPr>
          <p:cNvPr id="3" name="Picture 2" descr="Minnesota Governor's Workforce Development Board">
            <a:extLst>
              <a:ext uri="{FF2B5EF4-FFF2-40B4-BE49-F238E27FC236}">
                <a16:creationId xmlns:a16="http://schemas.microsoft.com/office/drawing/2014/main" id="{40132C28-CD18-898A-0CC3-EC2D8AB338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Tree>
    <p:extLst>
      <p:ext uri="{BB962C8B-B14F-4D97-AF65-F5344CB8AC3E}">
        <p14:creationId xmlns:p14="http://schemas.microsoft.com/office/powerpoint/2010/main" val="317356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C2EF-E8D6-5224-BF68-F7C3BAF4EE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BEF61C-29A5-C091-26EB-15E8EC2B4412}"/>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4" name="Footer Placeholder 3">
            <a:extLst>
              <a:ext uri="{FF2B5EF4-FFF2-40B4-BE49-F238E27FC236}">
                <a16:creationId xmlns:a16="http://schemas.microsoft.com/office/drawing/2014/main" id="{CA4B82F4-7255-4816-8BA2-214D86D302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FC0EA-1DCA-3033-54C7-1EAB86E68D73}"/>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4190586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471231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359307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265959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29290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507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6"/>
          <p:cNvSpPr>
            <a:spLocks noGrp="1"/>
          </p:cNvSpPr>
          <p:nvPr>
            <p:ph type="sldNum" sz="quarter" idx="11"/>
          </p:nvPr>
        </p:nvSpPr>
        <p:spPr bwMode="black">
          <a:xfrm>
            <a:off x="9891132" y="6356350"/>
            <a:ext cx="2034168" cy="365125"/>
          </a:xfrm>
          <a:prstGeom prst="rect">
            <a:avLst/>
          </a:prstGeom>
        </p:spPr>
        <p:txBody>
          <a:bodyPr/>
          <a:lstStyle/>
          <a:p>
            <a:fld id="{48F63A3B-78C7-47BE-AE5E-E10140E04643}" type="slidenum">
              <a:rPr lang="en-US" smtClean="0"/>
              <a:pPr/>
              <a:t>‹#›</a:t>
            </a:fld>
            <a:endParaRPr lang="en-US"/>
          </a:p>
        </p:txBody>
      </p:sp>
      <p:pic>
        <p:nvPicPr>
          <p:cNvPr id="2" name="Picture 1" descr="Minnesota Governor's Workforce Development Board">
            <a:extLst>
              <a:ext uri="{FF2B5EF4-FFF2-40B4-BE49-F238E27FC236}">
                <a16:creationId xmlns:a16="http://schemas.microsoft.com/office/drawing/2014/main" id="{C1EE4391-30DE-6978-743D-3E5DA9A99B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129" y="6052980"/>
            <a:ext cx="2520779" cy="606738"/>
          </a:xfrm>
          <a:prstGeom prst="rect">
            <a:avLst/>
          </a:prstGeom>
        </p:spPr>
      </p:pic>
    </p:spTree>
    <p:extLst>
      <p:ext uri="{BB962C8B-B14F-4D97-AF65-F5344CB8AC3E}">
        <p14:creationId xmlns:p14="http://schemas.microsoft.com/office/powerpoint/2010/main" val="1878520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endParaRPr lang="en-US">
              <a:solidFill>
                <a:schemeClr val="tx2"/>
              </a:solidFill>
            </a:endParaRP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BD2D7D73-E8B1-AB8C-96AA-CC96BDB1F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470449"/>
            <a:ext cx="3842951" cy="924978"/>
          </a:xfrm>
          <a:prstGeom prst="rect">
            <a:avLst/>
          </a:prstGeom>
        </p:spPr>
      </p:pic>
    </p:spTree>
    <p:extLst>
      <p:ext uri="{BB962C8B-B14F-4D97-AF65-F5344CB8AC3E}">
        <p14:creationId xmlns:p14="http://schemas.microsoft.com/office/powerpoint/2010/main" val="733882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3F1F74F7-0512-1BA2-358C-72AB4A3F57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544590"/>
            <a:ext cx="3842951" cy="924978"/>
          </a:xfrm>
          <a:prstGeom prst="rect">
            <a:avLst/>
          </a:prstGeom>
        </p:spPr>
      </p:pic>
    </p:spTree>
    <p:extLst>
      <p:ext uri="{BB962C8B-B14F-4D97-AF65-F5344CB8AC3E}">
        <p14:creationId xmlns:p14="http://schemas.microsoft.com/office/powerpoint/2010/main" val="1461931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85532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1" name="Picture 10" descr="Minnesota Management and Budget logo">
            <a:extLst>
              <a:ext uri="{FF2B5EF4-FFF2-40B4-BE49-F238E27FC236}">
                <a16:creationId xmlns:a16="http://schemas.microsoft.com/office/drawing/2014/main" id="{F55C05C4-2447-4FC2-84F9-440AAD3CC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8643" y="1280702"/>
            <a:ext cx="6607421" cy="1580949"/>
          </a:xfrm>
          <a:prstGeom prst="rect">
            <a:avLst/>
          </a:prstGeom>
        </p:spPr>
      </p:pic>
    </p:spTree>
    <p:extLst>
      <p:ext uri="{BB962C8B-B14F-4D97-AF65-F5344CB8AC3E}">
        <p14:creationId xmlns:p14="http://schemas.microsoft.com/office/powerpoint/2010/main" val="70178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5EA84-336E-82B0-FBBE-2B2152040CCC}"/>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3" name="Footer Placeholder 2">
            <a:extLst>
              <a:ext uri="{FF2B5EF4-FFF2-40B4-BE49-F238E27FC236}">
                <a16:creationId xmlns:a16="http://schemas.microsoft.com/office/drawing/2014/main" id="{B06579C4-80A5-52E2-EEC4-88D18EE94A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3E8713-26BF-F6F6-F794-D82D7EE68ECD}"/>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12689735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12/16/2024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07651" y="1337534"/>
            <a:ext cx="6672859" cy="1592568"/>
          </a:xfrm>
          <a:prstGeom prst="rect">
            <a:avLst/>
          </a:prstGeom>
        </p:spPr>
      </p:pic>
    </p:spTree>
    <p:extLst>
      <p:ext uri="{BB962C8B-B14F-4D97-AF65-F5344CB8AC3E}">
        <p14:creationId xmlns:p14="http://schemas.microsoft.com/office/powerpoint/2010/main" val="29951432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10" name="Picture 9" descr="Minnesota Management and Budget logo">
            <a:extLst>
              <a:ext uri="{FF2B5EF4-FFF2-40B4-BE49-F238E27FC236}">
                <a16:creationId xmlns:a16="http://schemas.microsoft.com/office/drawing/2014/main" id="{7581FFEA-C04F-4B4B-8121-17BDC8BB89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852" y="6030138"/>
            <a:ext cx="2645508" cy="632987"/>
          </a:xfrm>
          <a:prstGeom prst="rect">
            <a:avLst/>
          </a:prstGeom>
        </p:spPr>
      </p:pic>
    </p:spTree>
    <p:extLst>
      <p:ext uri="{BB962C8B-B14F-4D97-AF65-F5344CB8AC3E}">
        <p14:creationId xmlns:p14="http://schemas.microsoft.com/office/powerpoint/2010/main" val="29156440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12/16/2024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descr="Minnesota Management and Budget logo">
            <a:extLst>
              <a:ext uri="{FF2B5EF4-FFF2-40B4-BE49-F238E27FC236}">
                <a16:creationId xmlns:a16="http://schemas.microsoft.com/office/drawing/2014/main" id="{1AB4AAFE-B9D7-4852-BDE3-CE22BF80A4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535124"/>
            <a:ext cx="2645508" cy="632987"/>
          </a:xfrm>
          <a:prstGeom prst="rect">
            <a:avLst/>
          </a:prstGeom>
        </p:spPr>
      </p:pic>
    </p:spTree>
    <p:extLst>
      <p:ext uri="{BB962C8B-B14F-4D97-AF65-F5344CB8AC3E}">
        <p14:creationId xmlns:p14="http://schemas.microsoft.com/office/powerpoint/2010/main" val="1227974437"/>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12/16/2024</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50611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12/16/2024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795377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12/16/2024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12776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12/16/2024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988973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12/16/2024</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720342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941474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500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9F07-BEF7-E2A4-7681-89D05049E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04C50-F581-1CCA-EDEA-D2B76F199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CC2AEB-D731-C841-A3C1-850DD7FAA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E0FA40-56B9-E6EE-FA25-E95C6C0C910D}"/>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6" name="Footer Placeholder 5">
            <a:extLst>
              <a:ext uri="{FF2B5EF4-FFF2-40B4-BE49-F238E27FC236}">
                <a16:creationId xmlns:a16="http://schemas.microsoft.com/office/drawing/2014/main" id="{E3DDD2C8-A27C-40F2-EBBC-5538F956D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B6213-1F57-B48A-B3FD-461094283AA8}"/>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37839556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12/16/2024</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69068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12/16/2024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0691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67731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19613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1837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12/16/2024</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124815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12/16/2024</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1558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12/16/2024</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9581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12/16/2024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510669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12/16/2024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1164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976F-6AB3-CD14-C98B-CFAD70400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509BAD-B523-3BBE-14C5-5333102435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2663A-336B-8E20-189F-E41C5F6FB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0CCD7-2AD4-CBBC-ECBF-6A5CDF238842}"/>
              </a:ext>
            </a:extLst>
          </p:cNvPr>
          <p:cNvSpPr>
            <a:spLocks noGrp="1"/>
          </p:cNvSpPr>
          <p:nvPr>
            <p:ph type="dt" sz="half" idx="10"/>
          </p:nvPr>
        </p:nvSpPr>
        <p:spPr/>
        <p:txBody>
          <a:bodyPr/>
          <a:lstStyle/>
          <a:p>
            <a:fld id="{ECD571E3-F552-416D-9A63-D9556A56EB26}" type="datetimeFigureOut">
              <a:rPr lang="en-US" smtClean="0"/>
              <a:t>12/16/2024</a:t>
            </a:fld>
            <a:endParaRPr lang="en-US"/>
          </a:p>
        </p:txBody>
      </p:sp>
      <p:sp>
        <p:nvSpPr>
          <p:cNvPr id="6" name="Footer Placeholder 5">
            <a:extLst>
              <a:ext uri="{FF2B5EF4-FFF2-40B4-BE49-F238E27FC236}">
                <a16:creationId xmlns:a16="http://schemas.microsoft.com/office/drawing/2014/main" id="{7F4DD56E-527C-18E5-2478-435E84342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A9A38-EEB7-D148-A4F5-6F0D9E6EAB95}"/>
              </a:ext>
            </a:extLst>
          </p:cNvPr>
          <p:cNvSpPr>
            <a:spLocks noGrp="1"/>
          </p:cNvSpPr>
          <p:nvPr>
            <p:ph type="sldNum" sz="quarter" idx="12"/>
          </p:nvPr>
        </p:nvSpPr>
        <p:spPr/>
        <p:txBody>
          <a:bodyPr/>
          <a:lstStyle/>
          <a:p>
            <a:fld id="{1A061E5A-2367-4931-9174-E71FB2E97B2C}" type="slidenum">
              <a:rPr lang="en-US" smtClean="0"/>
              <a:t>‹#›</a:t>
            </a:fld>
            <a:endParaRPr lang="en-US"/>
          </a:p>
        </p:txBody>
      </p:sp>
    </p:spTree>
    <p:extLst>
      <p:ext uri="{BB962C8B-B14F-4D97-AF65-F5344CB8AC3E}">
        <p14:creationId xmlns:p14="http://schemas.microsoft.com/office/powerpoint/2010/main" val="524973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12/16/2024</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20453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12/16/2024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72537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12/16/2024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052881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12/16/2024</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461459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4054026654"/>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77546203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488381676"/>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279483341"/>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12/16/2024</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245712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49008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theme" Target="../theme/theme10.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63" Type="http://schemas.openxmlformats.org/officeDocument/2006/relationships/theme" Target="../theme/theme5.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slideLayout" Target="../slideLayouts/slideLayout97.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slideLayout" Target="../slideLayouts/slideLayout126.xml"/><Relationship Id="rId5" Type="http://schemas.openxmlformats.org/officeDocument/2006/relationships/slideLayout" Target="../slideLayouts/slideLayout73.xml"/><Relationship Id="rId61" Type="http://schemas.openxmlformats.org/officeDocument/2006/relationships/slideLayout" Target="../slideLayouts/slideLayout129.xml"/><Relationship Id="rId19" Type="http://schemas.openxmlformats.org/officeDocument/2006/relationships/slideLayout" Target="../slideLayouts/slideLayout8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slideLayout" Target="../slideLayouts/slideLayout127.xml"/><Relationship Id="rId20" Type="http://schemas.openxmlformats.org/officeDocument/2006/relationships/slideLayout" Target="../slideLayouts/slideLayout88.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62" Type="http://schemas.openxmlformats.org/officeDocument/2006/relationships/slideLayout" Target="../slideLayouts/slideLayout13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slideLayout" Target="../slideLayouts/slideLayout125.xml"/><Relationship Id="rId10" Type="http://schemas.openxmlformats.org/officeDocument/2006/relationships/slideLayout" Target="../slideLayouts/slideLayout78.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60" Type="http://schemas.openxmlformats.org/officeDocument/2006/relationships/slideLayout" Target="../slideLayouts/slideLayout12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6.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45.xml"/><Relationship Id="rId7" Type="http://schemas.openxmlformats.org/officeDocument/2006/relationships/theme" Target="../theme/theme7.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image" Target="../media/image3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theme" Target="../theme/theme8.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8AD94-1018-9F75-9CDE-DAC3597D3E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053FB-442D-DE70-042F-EB8775CFF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13194-010A-B79D-3517-12A5D0AAF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571E3-F552-416D-9A63-D9556A56EB26}" type="datetimeFigureOut">
              <a:rPr lang="en-US" smtClean="0"/>
              <a:t>12/16/2024</a:t>
            </a:fld>
            <a:endParaRPr lang="en-US"/>
          </a:p>
        </p:txBody>
      </p:sp>
      <p:sp>
        <p:nvSpPr>
          <p:cNvPr id="5" name="Footer Placeholder 4">
            <a:extLst>
              <a:ext uri="{FF2B5EF4-FFF2-40B4-BE49-F238E27FC236}">
                <a16:creationId xmlns:a16="http://schemas.microsoft.com/office/drawing/2014/main" id="{323A7955-4A0A-F5B9-2AA9-824E734C97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634C5C-2BC3-BD11-A5A0-90FBDA2ED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61E5A-2367-4931-9174-E71FB2E97B2C}" type="slidenum">
              <a:rPr lang="en-US" smtClean="0"/>
              <a:t>‹#›</a:t>
            </a:fld>
            <a:endParaRPr lang="en-US"/>
          </a:p>
        </p:txBody>
      </p:sp>
    </p:spTree>
    <p:extLst>
      <p:ext uri="{BB962C8B-B14F-4D97-AF65-F5344CB8AC3E}">
        <p14:creationId xmlns:p14="http://schemas.microsoft.com/office/powerpoint/2010/main" val="3712424788"/>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1" r:id="rId3"/>
    <p:sldLayoutId id="2147484160" r:id="rId4"/>
    <p:sldLayoutId id="2147483653" r:id="rId5"/>
    <p:sldLayoutId id="2147484162" r:id="rId6"/>
    <p:sldLayoutId id="2147483655" r:id="rId7"/>
    <p:sldLayoutId id="2147483656" r:id="rId8"/>
    <p:sldLayoutId id="2147483657" r:id="rId9"/>
    <p:sldLayoutId id="2147483658" r:id="rId10"/>
    <p:sldLayoutId id="2147483659" r:id="rId11"/>
    <p:sldLayoutId id="21474841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844800" y="6351819"/>
            <a:ext cx="7857067"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marL="0" indent="0" algn="r">
              <a:buFont typeface="Arial"/>
              <a:buNone/>
              <a:defRPr sz="1200">
                <a:solidFill>
                  <a:schemeClr val="tx1">
                    <a:tint val="75000"/>
                  </a:schemeClr>
                </a:solidFill>
              </a:defRPr>
            </a:lvl1pPr>
          </a:lstStyle>
          <a:p>
            <a:fld id="{F228EE48-FF1E-A440-BFD0-EB736DD00FF4}" type="slidenum">
              <a:rPr lang="en-US" smtClean="0"/>
              <a:pPr/>
              <a:t>‹#›</a:t>
            </a:fld>
            <a:endParaRPr lang="en-US"/>
          </a:p>
        </p:txBody>
      </p:sp>
    </p:spTree>
    <p:extLst>
      <p:ext uri="{BB962C8B-B14F-4D97-AF65-F5344CB8AC3E}">
        <p14:creationId xmlns:p14="http://schemas.microsoft.com/office/powerpoint/2010/main" val="594130726"/>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9" r:id="rId3"/>
    <p:sldLayoutId id="2147483688" r:id="rId4"/>
    <p:sldLayoutId id="2147483680" r:id="rId5"/>
    <p:sldLayoutId id="2147483690" r:id="rId6"/>
    <p:sldLayoutId id="2147483682" r:id="rId7"/>
    <p:sldLayoutId id="2147483691" r:id="rId8"/>
    <p:sldLayoutId id="2147483692" r:id="rId9"/>
    <p:sldLayoutId id="2147483693" r:id="rId10"/>
    <p:sldLayoutId id="2147483694" r:id="rId11"/>
    <p:sldLayoutId id="2147483695" r:id="rId12"/>
    <p:sldLayoutId id="2147483683" r:id="rId13"/>
    <p:sldLayoutId id="2147483685" r:id="rId14"/>
    <p:sldLayoutId id="2147483687" r:id="rId15"/>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chemeClr val="accent5"/>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19433" y="661167"/>
            <a:ext cx="8035600" cy="1084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1pPr>
            <a:lvl2pPr lvl="1"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2pPr>
            <a:lvl3pPr lvl="2"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3pPr>
            <a:lvl4pPr lvl="3"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4pPr>
            <a:lvl5pPr lvl="4"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5pPr>
            <a:lvl6pPr lvl="5"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6pPr>
            <a:lvl7pPr lvl="6"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7pPr>
            <a:lvl8pPr lvl="7"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8pPr>
            <a:lvl9pPr lvl="8" rtl="0">
              <a:lnSpc>
                <a:spcPct val="90000"/>
              </a:lnSpc>
              <a:spcBef>
                <a:spcPts val="0"/>
              </a:spcBef>
              <a:spcAft>
                <a:spcPts val="0"/>
              </a:spcAft>
              <a:buClr>
                <a:schemeClr val="accent5"/>
              </a:buClr>
              <a:buSzPts val="2000"/>
              <a:buFont typeface="Merriweather"/>
              <a:buNone/>
              <a:defRPr sz="2000" b="1">
                <a:solidFill>
                  <a:schemeClr val="accent5"/>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1219433" y="2112567"/>
            <a:ext cx="9332800" cy="39996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IBM Plex Sans Light"/>
              <a:buChar char="▰"/>
              <a:defRPr sz="2400">
                <a:solidFill>
                  <a:schemeClr val="dk1"/>
                </a:solidFill>
                <a:latin typeface="IBM Plex Sans Light"/>
                <a:ea typeface="IBM Plex Sans Light"/>
                <a:cs typeface="IBM Plex Sans Light"/>
                <a:sym typeface="IBM Plex Sans Light"/>
              </a:defRPr>
            </a:lvl1pPr>
            <a:lvl2pPr marL="914400" lvl="1" indent="-381000" rtl="0">
              <a:lnSpc>
                <a:spcPct val="115000"/>
              </a:lnSpc>
              <a:spcBef>
                <a:spcPts val="0"/>
              </a:spcBef>
              <a:spcAft>
                <a:spcPts val="0"/>
              </a:spcAft>
              <a:buClr>
                <a:schemeClr val="accent2"/>
              </a:buClr>
              <a:buSzPts val="2400"/>
              <a:buFont typeface="IBM Plex Sans Light"/>
              <a:buChar char="╺"/>
              <a:defRPr sz="2400">
                <a:solidFill>
                  <a:schemeClr val="dk1"/>
                </a:solidFill>
                <a:latin typeface="IBM Plex Sans Light"/>
                <a:ea typeface="IBM Plex Sans Light"/>
                <a:cs typeface="IBM Plex Sans Light"/>
                <a:sym typeface="IBM Plex Sans Light"/>
              </a:defRPr>
            </a:lvl2pPr>
            <a:lvl3pPr marL="1371600" lvl="2" indent="-381000" rtl="0">
              <a:lnSpc>
                <a:spcPct val="115000"/>
              </a:lnSpc>
              <a:spcBef>
                <a:spcPts val="0"/>
              </a:spcBef>
              <a:spcAft>
                <a:spcPts val="0"/>
              </a:spcAft>
              <a:buClr>
                <a:schemeClr val="accent3"/>
              </a:buClr>
              <a:buSzPts val="2400"/>
              <a:buFont typeface="IBM Plex Sans Light"/>
              <a:buChar char="╺"/>
              <a:defRPr sz="2400">
                <a:solidFill>
                  <a:schemeClr val="dk1"/>
                </a:solidFill>
                <a:latin typeface="IBM Plex Sans Light"/>
                <a:ea typeface="IBM Plex Sans Light"/>
                <a:cs typeface="IBM Plex Sans Light"/>
                <a:sym typeface="IBM Plex Sans Light"/>
              </a:defRPr>
            </a:lvl3pPr>
            <a:lvl4pPr marL="1828800" lvl="3"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4pPr>
            <a:lvl5pPr marL="2286000" lvl="4"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5pPr>
            <a:lvl6pPr marL="2743200" lvl="5"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6pPr>
            <a:lvl7pPr marL="3200400" lvl="6"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7pPr>
            <a:lvl8pPr marL="3657600" lvl="7"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8pPr>
            <a:lvl9pPr marL="4114800" lvl="8" indent="-381000" rtl="0">
              <a:lnSpc>
                <a:spcPct val="115000"/>
              </a:lnSpc>
              <a:spcBef>
                <a:spcPts val="0"/>
              </a:spcBef>
              <a:spcAft>
                <a:spcPts val="0"/>
              </a:spcAft>
              <a:buClr>
                <a:schemeClr val="lt2"/>
              </a:buClr>
              <a:buSzPts val="2400"/>
              <a:buFont typeface="IBM Plex Sans Light"/>
              <a:buChar char="■"/>
              <a:defRPr sz="2400">
                <a:solidFill>
                  <a:schemeClr val="dk1"/>
                </a:solidFill>
                <a:latin typeface="IBM Plex Sans Light"/>
                <a:ea typeface="IBM Plex Sans Light"/>
                <a:cs typeface="IBM Plex Sans Light"/>
                <a:sym typeface="IBM Plex Sans Light"/>
              </a:defRPr>
            </a:lvl9pPr>
          </a:lstStyle>
          <a:p>
            <a:endParaRPr/>
          </a:p>
        </p:txBody>
      </p:sp>
      <p:sp>
        <p:nvSpPr>
          <p:cNvPr id="8" name="Google Shape;8;p1"/>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lvl="0" algn="r" rtl="0">
              <a:buNone/>
              <a:defRPr sz="1600">
                <a:solidFill>
                  <a:schemeClr val="dk2"/>
                </a:solidFill>
                <a:latin typeface="IBM Plex Sans"/>
                <a:ea typeface="IBM Plex Sans"/>
                <a:cs typeface="IBM Plex Sans"/>
                <a:sym typeface="IBM Plex Sans"/>
              </a:defRPr>
            </a:lvl1pPr>
            <a:lvl2pPr lvl="1" algn="r" rtl="0">
              <a:buNone/>
              <a:defRPr sz="1600">
                <a:solidFill>
                  <a:schemeClr val="dk2"/>
                </a:solidFill>
                <a:latin typeface="IBM Plex Sans"/>
                <a:ea typeface="IBM Plex Sans"/>
                <a:cs typeface="IBM Plex Sans"/>
                <a:sym typeface="IBM Plex Sans"/>
              </a:defRPr>
            </a:lvl2pPr>
            <a:lvl3pPr lvl="2" algn="r" rtl="0">
              <a:buNone/>
              <a:defRPr sz="1600">
                <a:solidFill>
                  <a:schemeClr val="dk2"/>
                </a:solidFill>
                <a:latin typeface="IBM Plex Sans"/>
                <a:ea typeface="IBM Plex Sans"/>
                <a:cs typeface="IBM Plex Sans"/>
                <a:sym typeface="IBM Plex Sans"/>
              </a:defRPr>
            </a:lvl3pPr>
            <a:lvl4pPr lvl="3" algn="r" rtl="0">
              <a:buNone/>
              <a:defRPr sz="1600">
                <a:solidFill>
                  <a:schemeClr val="dk2"/>
                </a:solidFill>
                <a:latin typeface="IBM Plex Sans"/>
                <a:ea typeface="IBM Plex Sans"/>
                <a:cs typeface="IBM Plex Sans"/>
                <a:sym typeface="IBM Plex Sans"/>
              </a:defRPr>
            </a:lvl4pPr>
            <a:lvl5pPr lvl="4" algn="r" rtl="0">
              <a:buNone/>
              <a:defRPr sz="1600">
                <a:solidFill>
                  <a:schemeClr val="dk2"/>
                </a:solidFill>
                <a:latin typeface="IBM Plex Sans"/>
                <a:ea typeface="IBM Plex Sans"/>
                <a:cs typeface="IBM Plex Sans"/>
                <a:sym typeface="IBM Plex Sans"/>
              </a:defRPr>
            </a:lvl5pPr>
            <a:lvl6pPr lvl="5" algn="r" rtl="0">
              <a:buNone/>
              <a:defRPr sz="1600">
                <a:solidFill>
                  <a:schemeClr val="dk2"/>
                </a:solidFill>
                <a:latin typeface="IBM Plex Sans"/>
                <a:ea typeface="IBM Plex Sans"/>
                <a:cs typeface="IBM Plex Sans"/>
                <a:sym typeface="IBM Plex Sans"/>
              </a:defRPr>
            </a:lvl6pPr>
            <a:lvl7pPr lvl="6" algn="r" rtl="0">
              <a:buNone/>
              <a:defRPr sz="1600">
                <a:solidFill>
                  <a:schemeClr val="dk2"/>
                </a:solidFill>
                <a:latin typeface="IBM Plex Sans"/>
                <a:ea typeface="IBM Plex Sans"/>
                <a:cs typeface="IBM Plex Sans"/>
                <a:sym typeface="IBM Plex Sans"/>
              </a:defRPr>
            </a:lvl7pPr>
            <a:lvl8pPr lvl="7" algn="r" rtl="0">
              <a:buNone/>
              <a:defRPr sz="1600">
                <a:solidFill>
                  <a:schemeClr val="dk2"/>
                </a:solidFill>
                <a:latin typeface="IBM Plex Sans"/>
                <a:ea typeface="IBM Plex Sans"/>
                <a:cs typeface="IBM Plex Sans"/>
                <a:sym typeface="IBM Plex Sans"/>
              </a:defRPr>
            </a:lvl8pPr>
            <a:lvl9pPr lvl="8" algn="r" rtl="0">
              <a:buNone/>
              <a:defRPr sz="1600">
                <a:solidFill>
                  <a:schemeClr val="dk2"/>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1724059"/>
      </p:ext>
    </p:extLst>
  </p:cSld>
  <p:clrMap bg1="lt1" tx1="dk1" bg2="dk2"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12/16/2024</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6316624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endParaRPr lang="en-US"/>
          </a:p>
        </p:txBody>
      </p:sp>
    </p:spTree>
    <p:extLst>
      <p:ext uri="{BB962C8B-B14F-4D97-AF65-F5344CB8AC3E}">
        <p14:creationId xmlns:p14="http://schemas.microsoft.com/office/powerpoint/2010/main" val="107547513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12/16/2024</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10563812"/>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 id="2147484099" r:id="rId25"/>
    <p:sldLayoutId id="2147484100" r:id="rId26"/>
    <p:sldLayoutId id="2147484101" r:id="rId27"/>
    <p:sldLayoutId id="2147484102" r:id="rId28"/>
    <p:sldLayoutId id="2147484103" r:id="rId29"/>
    <p:sldLayoutId id="2147484104" r:id="rId30"/>
    <p:sldLayoutId id="2147484105" r:id="rId31"/>
    <p:sldLayoutId id="2147484106" r:id="rId32"/>
    <p:sldLayoutId id="2147484107" r:id="rId33"/>
    <p:sldLayoutId id="2147484108" r:id="rId34"/>
    <p:sldLayoutId id="2147484109" r:id="rId35"/>
    <p:sldLayoutId id="2147484110" r:id="rId36"/>
    <p:sldLayoutId id="2147484111" r:id="rId37"/>
    <p:sldLayoutId id="2147484112" r:id="rId38"/>
    <p:sldLayoutId id="2147484113" r:id="rId39"/>
    <p:sldLayoutId id="2147484114" r:id="rId40"/>
    <p:sldLayoutId id="2147484115" r:id="rId41"/>
    <p:sldLayoutId id="2147484116" r:id="rId42"/>
    <p:sldLayoutId id="2147484117" r:id="rId43"/>
    <p:sldLayoutId id="2147484118" r:id="rId44"/>
    <p:sldLayoutId id="2147484119" r:id="rId45"/>
    <p:sldLayoutId id="2147484120" r:id="rId46"/>
    <p:sldLayoutId id="2147484121" r:id="rId47"/>
    <p:sldLayoutId id="2147484122" r:id="rId48"/>
    <p:sldLayoutId id="2147484123" r:id="rId49"/>
    <p:sldLayoutId id="2147484124" r:id="rId50"/>
    <p:sldLayoutId id="2147484125" r:id="rId51"/>
    <p:sldLayoutId id="2147484126" r:id="rId52"/>
    <p:sldLayoutId id="2147484127" r:id="rId53"/>
    <p:sldLayoutId id="2147484128" r:id="rId54"/>
    <p:sldLayoutId id="2147484129" r:id="rId55"/>
    <p:sldLayoutId id="2147484130" r:id="rId56"/>
    <p:sldLayoutId id="2147484131" r:id="rId57"/>
    <p:sldLayoutId id="2147484132" r:id="rId58"/>
    <p:sldLayoutId id="2147484133" r:id="rId59"/>
    <p:sldLayoutId id="2147484134" r:id="rId60"/>
    <p:sldLayoutId id="2147484135" r:id="rId61"/>
    <p:sldLayoutId id="2147484136" r:id="rId6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2C3C8-CEDF-43B6-AABA-B8312C9FE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B15CCD-3869-4F69-B8D4-61BF66366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3F508-8F97-415F-9B59-880A8C03D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56895-CE27-4B84-9006-469F856E64F6}" type="datetimeFigureOut">
              <a:rPr lang="en-US" smtClean="0"/>
              <a:t>12/16/2024</a:t>
            </a:fld>
            <a:endParaRPr lang="en-US"/>
          </a:p>
        </p:txBody>
      </p:sp>
      <p:sp>
        <p:nvSpPr>
          <p:cNvPr id="5" name="Footer Placeholder 4">
            <a:extLst>
              <a:ext uri="{FF2B5EF4-FFF2-40B4-BE49-F238E27FC236}">
                <a16:creationId xmlns:a16="http://schemas.microsoft.com/office/drawing/2014/main" id="{B835C27F-FDA3-44FC-954F-DA8D287A57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E9B247-D9FD-4C56-AE4D-18B3E1F68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44036-67FB-4CA0-80C3-08E60C687B43}" type="slidenum">
              <a:rPr lang="en-US" smtClean="0"/>
              <a:t>‹#›</a:t>
            </a:fld>
            <a:endParaRPr lang="en-US"/>
          </a:p>
        </p:txBody>
      </p:sp>
    </p:spTree>
    <p:extLst>
      <p:ext uri="{BB962C8B-B14F-4D97-AF65-F5344CB8AC3E}">
        <p14:creationId xmlns:p14="http://schemas.microsoft.com/office/powerpoint/2010/main" val="20719837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0"/>
          <p:cNvPicPr preferRelativeResize="0"/>
          <p:nvPr/>
        </p:nvPicPr>
        <p:blipFill rotWithShape="1">
          <a:blip r:embed="rId8">
            <a:alphaModFix/>
          </a:blip>
          <a:srcRect/>
          <a:stretch/>
        </p:blipFill>
        <p:spPr>
          <a:xfrm>
            <a:off x="0" y="-30844"/>
            <a:ext cx="12192000" cy="695889"/>
          </a:xfrm>
          <a:prstGeom prst="rect">
            <a:avLst/>
          </a:prstGeom>
          <a:noFill/>
          <a:ln>
            <a:noFill/>
          </a:ln>
        </p:spPr>
      </p:pic>
      <p:pic>
        <p:nvPicPr>
          <p:cNvPr id="14" name="Google Shape;14;p10" descr="A picture containing text, font, graphics, graphic design&#10;&#10;Description automatically generated"/>
          <p:cNvPicPr preferRelativeResize="0"/>
          <p:nvPr/>
        </p:nvPicPr>
        <p:blipFill rotWithShape="1">
          <a:blip r:embed="rId9">
            <a:alphaModFix/>
          </a:blip>
          <a:srcRect/>
          <a:stretch/>
        </p:blipFill>
        <p:spPr>
          <a:xfrm>
            <a:off x="118872" y="6264275"/>
            <a:ext cx="3439883" cy="457200"/>
          </a:xfrm>
          <a:prstGeom prst="rect">
            <a:avLst/>
          </a:prstGeom>
          <a:noFill/>
          <a:ln>
            <a:noFill/>
          </a:ln>
        </p:spPr>
      </p:pic>
      <p:sp>
        <p:nvSpPr>
          <p:cNvPr id="15" name="Google Shape;15;p10"/>
          <p:cNvSpPr txBox="1">
            <a:spLocks noGrp="1"/>
          </p:cNvSpPr>
          <p:nvPr>
            <p:ph type="title"/>
          </p:nvPr>
        </p:nvSpPr>
        <p:spPr>
          <a:xfrm>
            <a:off x="838200" y="365126"/>
            <a:ext cx="10515600" cy="128111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08487285"/>
      </p:ext>
    </p:extLst>
  </p:cSld>
  <p:clrMap bg1="lt1" tx1="dk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ACC4E9-9E17-484D-ABD2-A5080FE54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06FB1-B5E7-4AE1-8685-0A3D2D279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4AADA-69C3-4B13-B1E3-288A1E59B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F074077F-1797-4C36-9C9D-46FE72DB4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43F12-B3E4-4BA8-B8C5-91AB73E3F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1EE40-A85E-4868-A8EB-51D114222F9A}" type="slidenum">
              <a:rPr lang="en-US" smtClean="0"/>
              <a:t>‹#›</a:t>
            </a:fld>
            <a:endParaRPr lang="en-US"/>
          </a:p>
        </p:txBody>
      </p:sp>
    </p:spTree>
    <p:extLst>
      <p:ext uri="{BB962C8B-B14F-4D97-AF65-F5344CB8AC3E}">
        <p14:creationId xmlns:p14="http://schemas.microsoft.com/office/powerpoint/2010/main" val="33495099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7" r:id="rId5"/>
    <p:sldLayoutId id="2147483651" r:id="rId6"/>
    <p:sldLayoutId id="2147483654" r:id="rId7"/>
    <p:sldLayoutId id="2147483663" r:id="rId8"/>
    <p:sldLayoutId id="2147483666" r:id="rId9"/>
    <p:sldLayoutId id="2147483662" r:id="rId10"/>
    <p:sldLayoutId id="2147483668" r:id="rId11"/>
    <p:sldLayoutId id="2147483664" r:id="rId12"/>
    <p:sldLayoutId id="2147483669" r:id="rId13"/>
    <p:sldLayoutId id="2147483665"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ACC4E9-9E17-484D-ABD2-A5080FE546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06FB1-B5E7-4AE1-8685-0A3D2D279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4AADA-69C3-4B13-B1E3-288A1E59B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64554-DF4B-4A4F-9CAA-C5CB94D472B5}" type="datetimeFigureOut">
              <a:rPr lang="en-US" smtClean="0"/>
              <a:t>12/16/2024</a:t>
            </a:fld>
            <a:endParaRPr lang="en-US"/>
          </a:p>
        </p:txBody>
      </p:sp>
      <p:sp>
        <p:nvSpPr>
          <p:cNvPr id="5" name="Footer Placeholder 4">
            <a:extLst>
              <a:ext uri="{FF2B5EF4-FFF2-40B4-BE49-F238E27FC236}">
                <a16:creationId xmlns:a16="http://schemas.microsoft.com/office/drawing/2014/main" id="{F074077F-1797-4C36-9C9D-46FE72DB4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443F12-B3E4-4BA8-B8C5-91AB73E3F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1EE40-A85E-4868-A8EB-51D114222F9A}" type="slidenum">
              <a:rPr lang="en-US" smtClean="0"/>
              <a:t>‹#›</a:t>
            </a:fld>
            <a:endParaRPr lang="en-US"/>
          </a:p>
        </p:txBody>
      </p:sp>
    </p:spTree>
    <p:extLst>
      <p:ext uri="{BB962C8B-B14F-4D97-AF65-F5344CB8AC3E}">
        <p14:creationId xmlns:p14="http://schemas.microsoft.com/office/powerpoint/2010/main" val="35934406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4170" r:id="rId6"/>
    <p:sldLayoutId id="2147484171" r:id="rId7"/>
    <p:sldLayoutId id="2147484175" r:id="rId8"/>
    <p:sldLayoutId id="2147484172" r:id="rId9"/>
    <p:sldLayoutId id="2147484177" r:id="rId10"/>
    <p:sldLayoutId id="2147484181" r:id="rId11"/>
    <p:sldLayoutId id="2147483684" r:id="rId12"/>
    <p:sldLayoutId id="2147484182" r:id="rId13"/>
    <p:sldLayoutId id="2147483686" r:id="rId14"/>
    <p:sldLayoutId id="2147484183" r:id="rId15"/>
    <p:sldLayoutId id="2147484174" r:id="rId16"/>
    <p:sldLayoutId id="2147484173" r:id="rId17"/>
    <p:sldLayoutId id="2147484176" r:id="rId18"/>
    <p:sldLayoutId id="2147484178" r:id="rId19"/>
    <p:sldLayoutId id="2147484179" r:id="rId20"/>
    <p:sldLayoutId id="214748418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193.xml"/></Relationships>
</file>

<file path=ppt/slides/_rels/slide101.xml.rels><?xml version="1.0" encoding="UTF-8" standalone="yes"?>
<Relationships xmlns="http://schemas.openxmlformats.org/package/2006/relationships"><Relationship Id="rId3" Type="http://schemas.openxmlformats.org/officeDocument/2006/relationships/hyperlink" Target="mailto:cmcleer@aarp.org" TargetMode="External"/><Relationship Id="rId2" Type="http://schemas.openxmlformats.org/officeDocument/2006/relationships/notesSlide" Target="../notesSlides/notesSlide54.xml"/><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microsoft.com/office/2018/10/relationships/comments" Target="../comments/modernComment_7F3E8FB8_1322D03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98_34F531C7.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7F3E8FB9_8B7AFD6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3E8F95_C28E6BDD.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hyperlink" Target="https://mn.gov/deed/assets/wioa-combined-state-plan-executive-summary-acc_tcm1045-643069.pdf"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mailto:sonji.davis@state.mn.us" TargetMode="External"/><Relationship Id="rId2" Type="http://schemas.openxmlformats.org/officeDocument/2006/relationships/hyperlink" Target="https://mn.gov/deed/about/what-we-do/objectives-plans/wioa.jsp"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3.png"/><Relationship Id="rId1" Type="http://schemas.openxmlformats.org/officeDocument/2006/relationships/slideLayout" Target="../slideLayouts/slideLayout1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142.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7.png"/><Relationship Id="rId7" Type="http://schemas.openxmlformats.org/officeDocument/2006/relationships/diagramQuickStyle" Target="../diagrams/quickStyle3.xml"/><Relationship Id="rId2" Type="http://schemas.openxmlformats.org/officeDocument/2006/relationships/image" Target="../media/image73.png"/><Relationship Id="rId1" Type="http://schemas.openxmlformats.org/officeDocument/2006/relationships/slideLayout" Target="../slideLayouts/slideLayout14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mailto:katie.l.staub@seagate.com" TargetMode="External"/><Relationship Id="rId9" Type="http://schemas.microsoft.com/office/2007/relationships/diagramDrawing" Target="../diagrams/drawing3.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43.xml"/><Relationship Id="rId6" Type="http://schemas.openxmlformats.org/officeDocument/2006/relationships/hyperlink" Target="https://mn.gov/deed/assets/mbvc-clean-resilient-job-report-acc_tcm1045-587857.pdf" TargetMode="External"/><Relationship Id="rId5" Type="http://schemas.openxmlformats.org/officeDocument/2006/relationships/hyperlink" Target="https://climate.state.mn.us/minnesotas-climate-action-framework" TargetMode="Externa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mailto:sonji.davis@state.mn.us" TargetMode="External"/><Relationship Id="rId2" Type="http://schemas.openxmlformats.org/officeDocument/2006/relationships/hyperlink" Target="mailto:katie.mclelland@state.mn.us" TargetMode="External"/><Relationship Id="rId1" Type="http://schemas.openxmlformats.org/officeDocument/2006/relationships/slideLayout" Target="../slideLayouts/slideLayout26.xml"/><Relationship Id="rId6" Type="http://schemas.openxmlformats.org/officeDocument/2006/relationships/hyperlink" Target="mailto:nolan.thomas@state.mn.us" TargetMode="External"/><Relationship Id="rId5" Type="http://schemas.openxmlformats.org/officeDocument/2006/relationships/hyperlink" Target="mailto:patti.balacek@state.mn.us" TargetMode="External"/><Relationship Id="rId4" Type="http://schemas.openxmlformats.org/officeDocument/2006/relationships/hyperlink" Target="mailto:kay.kammen@state.mn.u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mailto:jessica@firstchildrensfinance.org" TargetMode="External"/><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15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52.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15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8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35.xml"/><Relationship Id="rId16" Type="http://schemas.openxmlformats.org/officeDocument/2006/relationships/diagramColors" Target="../diagrams/colors7.xml"/><Relationship Id="rId1" Type="http://schemas.openxmlformats.org/officeDocument/2006/relationships/slideLayout" Target="../slideLayouts/slideLayout169.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167.xml"/></Relationships>
</file>

<file path=ppt/slides/_rels/slide8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167.xml"/><Relationship Id="rId4" Type="http://schemas.openxmlformats.org/officeDocument/2006/relationships/chart" Target="../charts/chart6.xml"/></Relationships>
</file>

<file path=ppt/slides/_rels/slide8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1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15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15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4.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hyperlink" Target="mailto:cmcleer@aarp.org" TargetMode="External"/><Relationship Id="rId2" Type="http://schemas.openxmlformats.org/officeDocument/2006/relationships/notesSlide" Target="../notesSlides/notesSlide46.xml"/><Relationship Id="rId1" Type="http://schemas.openxmlformats.org/officeDocument/2006/relationships/slideLayout" Target="../slideLayouts/slideLayout194.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193.xml"/></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199.xml"/><Relationship Id="rId5" Type="http://schemas.openxmlformats.org/officeDocument/2006/relationships/chart" Target="../charts/chart10.xml"/><Relationship Id="rId4" Type="http://schemas.openxmlformats.org/officeDocument/2006/relationships/chart" Target="../charts/char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3.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193.xml"/></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1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DE17A9-7B77-9B98-FC47-BC69B558D6BB}"/>
              </a:ext>
            </a:extLst>
          </p:cNvPr>
          <p:cNvSpPr txBox="1"/>
          <p:nvPr/>
        </p:nvSpPr>
        <p:spPr>
          <a:xfrm>
            <a:off x="0" y="3295650"/>
            <a:ext cx="12192000" cy="3562350"/>
          </a:xfrm>
          <a:prstGeom prst="rect">
            <a:avLst/>
          </a:prstGeom>
          <a:solidFill>
            <a:srgbClr val="163A64"/>
          </a:solidFill>
        </p:spPr>
        <p:txBody>
          <a:bodyPr wrap="square" rtlCol="0">
            <a:spAutoFit/>
          </a:bodyPr>
          <a:lstStyle/>
          <a:p>
            <a:endParaRPr lang="en-US"/>
          </a:p>
        </p:txBody>
      </p:sp>
      <p:sp>
        <p:nvSpPr>
          <p:cNvPr id="6" name="Title 1">
            <a:extLst>
              <a:ext uri="{FF2B5EF4-FFF2-40B4-BE49-F238E27FC236}">
                <a16:creationId xmlns:a16="http://schemas.microsoft.com/office/drawing/2014/main" id="{E921C515-EBAC-F628-0204-948D97F08CE0}"/>
              </a:ext>
            </a:extLst>
          </p:cNvPr>
          <p:cNvSpPr>
            <a:spLocks noGrp="1"/>
          </p:cNvSpPr>
          <p:nvPr>
            <p:ph type="ctrTitle"/>
          </p:nvPr>
        </p:nvSpPr>
        <p:spPr>
          <a:xfrm>
            <a:off x="212135" y="3844253"/>
            <a:ext cx="10766244" cy="3013747"/>
          </a:xfrm>
        </p:spPr>
        <p:txBody>
          <a:bodyPr>
            <a:noAutofit/>
          </a:bodyPr>
          <a:lstStyle/>
          <a:p>
            <a:r>
              <a:rPr lang="en-US" sz="5400" b="1" dirty="0">
                <a:solidFill>
                  <a:schemeClr val="bg1"/>
                </a:solidFill>
                <a:latin typeface="Barlow SemiBold" panose="00000700000000000000" pitchFamily="2" charset="0"/>
              </a:rPr>
              <a:t>Welcome! </a:t>
            </a:r>
            <a:br>
              <a:rPr lang="en-US" sz="4800" b="1" dirty="0">
                <a:solidFill>
                  <a:schemeClr val="bg1"/>
                </a:solidFill>
                <a:latin typeface="Barlow SemiBold" panose="00000700000000000000" pitchFamily="2" charset="0"/>
              </a:rPr>
            </a:br>
            <a:r>
              <a:rPr lang="en-US" sz="1200" b="1" dirty="0">
                <a:solidFill>
                  <a:schemeClr val="bg1"/>
                </a:solidFill>
                <a:latin typeface="Barlow SemiBold" panose="00000700000000000000" pitchFamily="2" charset="0"/>
              </a:rPr>
              <a:t> </a:t>
            </a:r>
            <a:br>
              <a:rPr lang="en-US" sz="3200" b="1" dirty="0">
                <a:solidFill>
                  <a:schemeClr val="bg1"/>
                </a:solidFill>
                <a:latin typeface="Barlow SemiBold" panose="00000700000000000000" pitchFamily="2" charset="0"/>
              </a:rPr>
            </a:br>
            <a:r>
              <a:rPr lang="en-US" sz="3200" b="1" dirty="0">
                <a:solidFill>
                  <a:schemeClr val="bg1"/>
                </a:solidFill>
                <a:latin typeface="Barlow SemiBold" panose="00000700000000000000" pitchFamily="2" charset="0"/>
              </a:rPr>
              <a:t>Annual Winter Meeting</a:t>
            </a:r>
            <a:br>
              <a:rPr lang="en-US" sz="3200" b="1" dirty="0">
                <a:solidFill>
                  <a:schemeClr val="bg1"/>
                </a:solidFill>
                <a:latin typeface="Barlow SemiBold" panose="00000700000000000000" pitchFamily="2" charset="0"/>
              </a:rPr>
            </a:br>
            <a:r>
              <a:rPr lang="en-US" sz="3200" b="1" dirty="0">
                <a:solidFill>
                  <a:schemeClr val="bg1"/>
                </a:solidFill>
                <a:latin typeface="Barlow SemiBold" panose="00000700000000000000" pitchFamily="2" charset="0"/>
              </a:rPr>
              <a:t>Governor’s Workforce Development Board (GWDB) Minnesota Association of Workforce Boards (MAWB) </a:t>
            </a:r>
            <a:br>
              <a:rPr lang="en-US" sz="3200" b="1" dirty="0">
                <a:solidFill>
                  <a:schemeClr val="bg1"/>
                </a:solidFill>
                <a:latin typeface="Barlow SemiBold" panose="00000700000000000000" pitchFamily="2" charset="0"/>
              </a:rPr>
            </a:br>
            <a:r>
              <a:rPr lang="en-US" sz="1200" b="1" dirty="0">
                <a:solidFill>
                  <a:schemeClr val="bg1"/>
                </a:solidFill>
                <a:latin typeface="Barlow SemiBold" panose="00000700000000000000" pitchFamily="2" charset="0"/>
              </a:rPr>
              <a:t>  </a:t>
            </a:r>
            <a:br>
              <a:rPr lang="en-US" sz="3600" b="1" dirty="0">
                <a:solidFill>
                  <a:schemeClr val="bg1"/>
                </a:solidFill>
                <a:latin typeface="Barlow SemiBold" panose="00000700000000000000" pitchFamily="2" charset="0"/>
              </a:rPr>
            </a:br>
            <a:r>
              <a:rPr lang="en-US" sz="3200" b="1" dirty="0">
                <a:solidFill>
                  <a:schemeClr val="bg1"/>
                </a:solidFill>
                <a:latin typeface="Barlow SemiBold" panose="00000700000000000000" pitchFamily="2" charset="0"/>
              </a:rPr>
              <a:t>December 12, 2024</a:t>
            </a:r>
            <a:endParaRPr lang="en-US" sz="3600" b="1" dirty="0">
              <a:solidFill>
                <a:schemeClr val="bg1"/>
              </a:solidFill>
              <a:latin typeface="Barlow SemiBold" panose="00000700000000000000" pitchFamily="2" charset="0"/>
            </a:endParaRPr>
          </a:p>
        </p:txBody>
      </p:sp>
      <p:sp>
        <p:nvSpPr>
          <p:cNvPr id="7" name="TextBox 6">
            <a:extLst>
              <a:ext uri="{FF2B5EF4-FFF2-40B4-BE49-F238E27FC236}">
                <a16:creationId xmlns:a16="http://schemas.microsoft.com/office/drawing/2014/main" id="{109EDD24-61B1-7CBD-1623-5DF1BB57B936}"/>
              </a:ext>
            </a:extLst>
          </p:cNvPr>
          <p:cNvSpPr txBox="1"/>
          <p:nvPr/>
        </p:nvSpPr>
        <p:spPr>
          <a:xfrm>
            <a:off x="0" y="3080206"/>
            <a:ext cx="12192000" cy="215444"/>
          </a:xfrm>
          <a:prstGeom prst="rect">
            <a:avLst/>
          </a:prstGeom>
          <a:solidFill>
            <a:srgbClr val="71BF44"/>
          </a:solidFill>
        </p:spPr>
        <p:txBody>
          <a:bodyPr wrap="square" rtlCol="0">
            <a:spAutoFit/>
          </a:bodyPr>
          <a:lstStyle/>
          <a:p>
            <a:r>
              <a:rPr lang="en-US" sz="800"/>
              <a:t>      </a:t>
            </a:r>
          </a:p>
        </p:txBody>
      </p:sp>
      <p:pic>
        <p:nvPicPr>
          <p:cNvPr id="10" name="Picture 9" descr="A picture containing text&#10;&#10;Description automatically generated">
            <a:extLst>
              <a:ext uri="{FF2B5EF4-FFF2-40B4-BE49-F238E27FC236}">
                <a16:creationId xmlns:a16="http://schemas.microsoft.com/office/drawing/2014/main" id="{4F5BF722-D600-CD9A-FDEF-B8059BE88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357" y="857936"/>
            <a:ext cx="4634319" cy="1529893"/>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EAC46E6-D8F0-C22D-1C48-0642731BA2EB}"/>
              </a:ext>
            </a:extLst>
          </p:cNvPr>
          <p:cNvPicPr>
            <a:picLocks noChangeAspect="1"/>
          </p:cNvPicPr>
          <p:nvPr/>
        </p:nvPicPr>
        <p:blipFill rotWithShape="1">
          <a:blip r:embed="rId3"/>
          <a:srcRect t="634" b="634"/>
          <a:stretch/>
        </p:blipFill>
        <p:spPr>
          <a:xfrm>
            <a:off x="713791" y="987017"/>
            <a:ext cx="5333408" cy="1470182"/>
          </a:xfrm>
          <a:prstGeom prst="rect">
            <a:avLst/>
          </a:prstGeom>
        </p:spPr>
      </p:pic>
      <p:sp>
        <p:nvSpPr>
          <p:cNvPr id="2" name="TextBox 1">
            <a:extLst>
              <a:ext uri="{FF2B5EF4-FFF2-40B4-BE49-F238E27FC236}">
                <a16:creationId xmlns:a16="http://schemas.microsoft.com/office/drawing/2014/main" id="{D0FA57F1-4C0A-069C-61C9-7B17C07BFECA}"/>
              </a:ext>
            </a:extLst>
          </p:cNvPr>
          <p:cNvSpPr txBox="1"/>
          <p:nvPr/>
        </p:nvSpPr>
        <p:spPr>
          <a:xfrm>
            <a:off x="7663543" y="3384174"/>
            <a:ext cx="4835712" cy="1569660"/>
          </a:xfrm>
          <a:prstGeom prst="rect">
            <a:avLst/>
          </a:prstGeom>
          <a:noFill/>
        </p:spPr>
        <p:txBody>
          <a:bodyPr wrap="square" rtlCol="0">
            <a:spAutoFit/>
          </a:bodyPr>
          <a:lstStyle/>
          <a:p>
            <a:r>
              <a:rPr lang="en-US" sz="3200" b="1" u="sng" dirty="0">
                <a:solidFill>
                  <a:schemeClr val="bg1"/>
                </a:solidFill>
              </a:rPr>
              <a:t>WIFI Information:</a:t>
            </a:r>
          </a:p>
          <a:p>
            <a:r>
              <a:rPr lang="en-US" sz="3200" b="1" dirty="0">
                <a:solidFill>
                  <a:schemeClr val="bg1"/>
                </a:solidFill>
              </a:rPr>
              <a:t>Network: D’Amico Events</a:t>
            </a:r>
          </a:p>
          <a:p>
            <a:r>
              <a:rPr lang="en-US" sz="3200" b="1" dirty="0">
                <a:solidFill>
                  <a:schemeClr val="bg1"/>
                </a:solidFill>
              </a:rPr>
              <a:t>Pass: *Birdie!</a:t>
            </a:r>
          </a:p>
        </p:txBody>
      </p:sp>
    </p:spTree>
    <p:extLst>
      <p:ext uri="{BB962C8B-B14F-4D97-AF65-F5344CB8AC3E}">
        <p14:creationId xmlns:p14="http://schemas.microsoft.com/office/powerpoint/2010/main" val="201681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9B1144C2-9571-5E60-B188-9B102C6B8413}"/>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90;p10">
            <a:extLst>
              <a:ext uri="{FF2B5EF4-FFF2-40B4-BE49-F238E27FC236}">
                <a16:creationId xmlns:a16="http://schemas.microsoft.com/office/drawing/2014/main" id="{D04D7717-3AAE-DBCA-6715-A3C55AEA26EF}"/>
              </a:ext>
            </a:extLst>
          </p:cNvPr>
          <p:cNvSpPr txBox="1"/>
          <p:nvPr/>
        </p:nvSpPr>
        <p:spPr>
          <a:xfrm>
            <a:off x="1014248" y="2597143"/>
            <a:ext cx="10163504" cy="270511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800">
                <a:solidFill>
                  <a:srgbClr val="005BAB"/>
                </a:solidFill>
                <a:latin typeface="Barlow SemiBold"/>
                <a:ea typeface="Barlow SemiBold"/>
                <a:sym typeface="Barlow SemiBold"/>
              </a:rPr>
              <a:t>State and Federal </a:t>
            </a:r>
          </a:p>
          <a:p>
            <a:pPr marL="0" marR="0" lvl="0" indent="0" algn="ctr" rtl="0">
              <a:lnSpc>
                <a:spcPct val="100000"/>
              </a:lnSpc>
              <a:spcBef>
                <a:spcPts val="0"/>
              </a:spcBef>
              <a:spcAft>
                <a:spcPts val="0"/>
              </a:spcAft>
              <a:buNone/>
            </a:pPr>
            <a:r>
              <a:rPr lang="en-US" sz="5800">
                <a:solidFill>
                  <a:srgbClr val="005BAB"/>
                </a:solidFill>
                <a:latin typeface="Barlow SemiBold"/>
                <a:ea typeface="Barlow SemiBold"/>
                <a:sym typeface="Barlow SemiBold"/>
              </a:rPr>
              <a:t>Legislative Update</a:t>
            </a:r>
            <a:endParaRPr lang="en-US" sz="5800">
              <a:solidFill>
                <a:srgbClr val="005BAB"/>
              </a:solidFill>
              <a:ea typeface="Barlow SemiBold"/>
            </a:endParaRPr>
          </a:p>
        </p:txBody>
      </p:sp>
      <p:pic>
        <p:nvPicPr>
          <p:cNvPr id="5" name="Google Shape;91;p10" descr="A picture containing text&#10;&#10;Description automatically generated">
            <a:extLst>
              <a:ext uri="{FF2B5EF4-FFF2-40B4-BE49-F238E27FC236}">
                <a16:creationId xmlns:a16="http://schemas.microsoft.com/office/drawing/2014/main" id="{E3F55D27-4D50-F841-B96F-F8400E622BA3}"/>
              </a:ext>
            </a:extLst>
          </p:cNvPr>
          <p:cNvPicPr preferRelativeResize="0"/>
          <p:nvPr/>
        </p:nvPicPr>
        <p:blipFill rotWithShape="1">
          <a:blip r:embed="rId4">
            <a:alphaModFix/>
          </a:blip>
          <a:srcRect/>
          <a:stretch/>
        </p:blipFill>
        <p:spPr>
          <a:xfrm>
            <a:off x="651727" y="524800"/>
            <a:ext cx="3865410" cy="1276059"/>
          </a:xfrm>
          <a:prstGeom prst="rect">
            <a:avLst/>
          </a:prstGeom>
          <a:noFill/>
          <a:ln>
            <a:noFill/>
          </a:ln>
        </p:spPr>
      </p:pic>
    </p:spTree>
    <p:extLst>
      <p:ext uri="{BB962C8B-B14F-4D97-AF65-F5344CB8AC3E}">
        <p14:creationId xmlns:p14="http://schemas.microsoft.com/office/powerpoint/2010/main" val="1091176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group of people in red and white&#10;&#10;Description automatically generated">
            <a:extLst>
              <a:ext uri="{FF2B5EF4-FFF2-40B4-BE49-F238E27FC236}">
                <a16:creationId xmlns:a16="http://schemas.microsoft.com/office/drawing/2014/main" id="{48B295B6-BFBB-B137-0096-92C1B1A25E59}"/>
              </a:ext>
            </a:extLst>
          </p:cNvPr>
          <p:cNvPicPr>
            <a:picLocks noChangeAspect="1"/>
          </p:cNvPicPr>
          <p:nvPr/>
        </p:nvPicPr>
        <p:blipFill>
          <a:blip r:embed="rId3"/>
          <a:stretch>
            <a:fillRect/>
          </a:stretch>
        </p:blipFill>
        <p:spPr>
          <a:xfrm>
            <a:off x="6547366" y="1859795"/>
            <a:ext cx="5193269" cy="3771303"/>
          </a:xfrm>
          <a:prstGeom prst="rect">
            <a:avLst/>
          </a:prstGeom>
        </p:spPr>
      </p:pic>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chemeClr val="bg1"/>
                </a:solidFill>
              </a:rPr>
              <a:t>Work &amp; Retirement Benefits</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2" y="1759532"/>
            <a:ext cx="8534399" cy="3984148"/>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Font typeface="Arial" panose="020B0604020202020204" pitchFamily="34" charset="0"/>
              <a:buChar char="•"/>
            </a:pPr>
            <a:r>
              <a:rPr lang="en-US" sz="2800">
                <a:solidFill>
                  <a:srgbClr val="141313"/>
                </a:solidFill>
              </a:rPr>
              <a:t>Workers 20X more like to save with auto-deductions</a:t>
            </a:r>
          </a:p>
          <a:p>
            <a:pPr>
              <a:buFont typeface="Arial" panose="020B0604020202020204" pitchFamily="34" charset="0"/>
              <a:buChar char="•"/>
            </a:pPr>
            <a:r>
              <a:rPr lang="en-US" sz="2800">
                <a:solidFill>
                  <a:srgbClr val="141313"/>
                </a:solidFill>
              </a:rPr>
              <a:t>700,000 + MN workers lack access </a:t>
            </a:r>
            <a:br>
              <a:rPr lang="en-US" sz="2800">
                <a:solidFill>
                  <a:srgbClr val="141313"/>
                </a:solidFill>
              </a:rPr>
            </a:br>
            <a:r>
              <a:rPr lang="en-US" sz="2800">
                <a:solidFill>
                  <a:srgbClr val="141313"/>
                </a:solidFill>
              </a:rPr>
              <a:t>to saving on the job</a:t>
            </a:r>
          </a:p>
          <a:p>
            <a:pPr>
              <a:buFont typeface="Arial" panose="020B0604020202020204" pitchFamily="34" charset="0"/>
              <a:buChar char="•"/>
            </a:pPr>
            <a:r>
              <a:rPr lang="en-US" sz="2800">
                <a:solidFill>
                  <a:srgbClr val="141313"/>
                </a:solidFill>
              </a:rPr>
              <a:t>Secure Choice - Implementation 2025</a:t>
            </a:r>
          </a:p>
          <a:p>
            <a:pPr lvl="1">
              <a:buFont typeface="Wingdings" panose="05000000000000000000" pitchFamily="2" charset="2"/>
              <a:buChar char="Ø"/>
            </a:pPr>
            <a:r>
              <a:rPr lang="en-US" sz="2800">
                <a:solidFill>
                  <a:srgbClr val="141313"/>
                </a:solidFill>
              </a:rPr>
              <a:t>Private-Public Partnership</a:t>
            </a:r>
          </a:p>
          <a:p>
            <a:pPr lvl="1">
              <a:buFont typeface="Wingdings" panose="05000000000000000000" pitchFamily="2" charset="2"/>
              <a:buChar char="Ø"/>
            </a:pPr>
            <a:r>
              <a:rPr lang="en-US" sz="2800">
                <a:solidFill>
                  <a:srgbClr val="141313"/>
                </a:solidFill>
              </a:rPr>
              <a:t>No Cost to Employer</a:t>
            </a:r>
          </a:p>
          <a:p>
            <a:pPr lvl="1">
              <a:buFont typeface="Wingdings" panose="05000000000000000000" pitchFamily="2" charset="2"/>
              <a:buChar char="Ø"/>
            </a:pPr>
            <a:r>
              <a:rPr lang="en-US" sz="2800">
                <a:solidFill>
                  <a:srgbClr val="141313"/>
                </a:solidFill>
              </a:rPr>
              <a:t>Easy Administration</a:t>
            </a:r>
          </a:p>
          <a:p>
            <a:pPr>
              <a:buFont typeface="Arial" panose="020B0604020202020204" pitchFamily="34" charset="0"/>
              <a:buChar char="•"/>
            </a:pPr>
            <a:endParaRPr lang="en-US" sz="2800">
              <a:solidFill>
                <a:srgbClr val="141313"/>
              </a:solidFill>
            </a:endParaRPr>
          </a:p>
          <a:p>
            <a:pPr>
              <a:buFont typeface="Wingdings" panose="05000000000000000000" pitchFamily="2" charset="2"/>
              <a:buChar char="Ø"/>
            </a:pPr>
            <a:endParaRPr lang="en-US" sz="2800">
              <a:solidFill>
                <a:srgbClr val="141313"/>
              </a:solidFill>
            </a:endParaRPr>
          </a:p>
        </p:txBody>
      </p:sp>
    </p:spTree>
    <p:extLst>
      <p:ext uri="{BB962C8B-B14F-4D97-AF65-F5344CB8AC3E}">
        <p14:creationId xmlns:p14="http://schemas.microsoft.com/office/powerpoint/2010/main" val="182478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295-7522-6747-9105-799C4711953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500">
                <a:solidFill>
                  <a:srgbClr val="FF0000"/>
                </a:solidFill>
              </a:rPr>
              <a:t>Thank You</a:t>
            </a:r>
          </a:p>
        </p:txBody>
      </p:sp>
      <p:sp>
        <p:nvSpPr>
          <p:cNvPr id="3" name="Text Placeholder 2">
            <a:extLst>
              <a:ext uri="{FF2B5EF4-FFF2-40B4-BE49-F238E27FC236}">
                <a16:creationId xmlns:a16="http://schemas.microsoft.com/office/drawing/2014/main" id="{8444567F-B596-604D-90F4-CF306EF1AAC9}"/>
              </a:ext>
            </a:extLst>
          </p:cNvPr>
          <p:cNvSpPr>
            <a:spLocks noGrp="1"/>
          </p:cNvSpPr>
          <p:nvPr>
            <p:ph type="body" idx="1"/>
          </p:nvPr>
        </p:nvSpPr>
        <p:spPr>
          <a:xfrm>
            <a:off x="460692" y="3758778"/>
            <a:ext cx="8664825" cy="2235623"/>
          </a:xfrm>
        </p:spPr>
        <p:txBody>
          <a:bodyPr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US" sz="3000">
                <a:solidFill>
                  <a:srgbClr val="FF0000"/>
                </a:solidFill>
              </a:rPr>
              <a:t>Cathy </a:t>
            </a:r>
            <a:r>
              <a:rPr lang="en-US" sz="3000" err="1">
                <a:solidFill>
                  <a:srgbClr val="FF0000"/>
                </a:solidFill>
              </a:rPr>
              <a:t>McLeer</a:t>
            </a:r>
            <a:r>
              <a:rPr lang="en-US" sz="3000">
                <a:solidFill>
                  <a:srgbClr val="FF0000"/>
                </a:solidFill>
              </a:rPr>
              <a:t>, AARP Minnesota</a:t>
            </a:r>
            <a:br>
              <a:rPr lang="en-US" sz="3000">
                <a:solidFill>
                  <a:srgbClr val="FF0000"/>
                </a:solidFill>
              </a:rPr>
            </a:br>
            <a:r>
              <a:rPr lang="en-US" sz="3000">
                <a:solidFill>
                  <a:schemeClr val="bg1"/>
                </a:solidFill>
                <a:hlinkClick r:id="rId3">
                  <a:extLst>
                    <a:ext uri="{A12FA001-AC4F-418D-AE19-62706E023703}">
                      <ahyp:hlinkClr xmlns:ahyp="http://schemas.microsoft.com/office/drawing/2018/hyperlinkcolor" val="tx"/>
                    </a:ext>
                  </a:extLst>
                </a:hlinkClick>
              </a:rPr>
              <a:t>cmcleer@aarp.org</a:t>
            </a:r>
            <a:endParaRPr lang="en-US" sz="3000">
              <a:solidFill>
                <a:schemeClr val="bg1"/>
              </a:solidFill>
              <a:cs typeface="Arial"/>
              <a:hlinkClick r:id="rId3">
                <a:extLst>
                  <a:ext uri="{A12FA001-AC4F-418D-AE19-62706E023703}">
                    <ahyp:hlinkClr xmlns:ahyp="http://schemas.microsoft.com/office/drawing/2018/hyperlinkcolor" val="tx"/>
                  </a:ext>
                </a:extLst>
              </a:hlinkClick>
            </a:endParaRPr>
          </a:p>
          <a:p>
            <a:endParaRPr lang="en-US" sz="3000">
              <a:solidFill>
                <a:srgbClr val="FF0000"/>
              </a:solidFill>
              <a:cs typeface="Arial"/>
            </a:endParaRPr>
          </a:p>
          <a:p>
            <a:endParaRPr lang="en-US" sz="3000">
              <a:solidFill>
                <a:srgbClr val="FF0000"/>
              </a:solidFill>
              <a:cs typeface="Arial"/>
            </a:endParaRPr>
          </a:p>
          <a:p>
            <a:r>
              <a:rPr lang="en-US" sz="3000">
                <a:solidFill>
                  <a:srgbClr val="FF0000"/>
                </a:solidFill>
              </a:rPr>
              <a:t>www.aarp.org/policybook</a:t>
            </a:r>
            <a:endParaRPr lang="en-US" sz="3000">
              <a:solidFill>
                <a:srgbClr val="FF0000"/>
              </a:solidFill>
              <a:cs typeface="Arial"/>
            </a:endParaRPr>
          </a:p>
          <a:p>
            <a:endParaRPr lang="en-US"/>
          </a:p>
          <a:p>
            <a:endParaRPr lang="en-US"/>
          </a:p>
          <a:p>
            <a:endParaRPr lang="en-US"/>
          </a:p>
          <a:p>
            <a:endParaRPr lang="en-US"/>
          </a:p>
          <a:p>
            <a:endParaRPr lang="en-US"/>
          </a:p>
          <a:p>
            <a:endParaRPr lang="en-US"/>
          </a:p>
          <a:p>
            <a:endParaRPr lang="en-US"/>
          </a:p>
          <a:p>
            <a:pPr algn="just"/>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6942312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102</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054398"/>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buClr>
                <a:srgbClr val="000000"/>
              </a:buClr>
              <a:buSzTx/>
              <a:buFont typeface="Arial"/>
              <a:buNone/>
              <a:tabLst/>
              <a:defRPr/>
            </a:pPr>
            <a:r>
              <a:rPr kumimoji="0" lang="en-US" sz="8800" b="0" i="0" u="none" strike="noStrike" kern="0" cap="none" spc="0" normalizeH="0" baseline="0" noProof="0">
                <a:ln>
                  <a:noFill/>
                </a:ln>
                <a:solidFill>
                  <a:schemeClr val="accent5"/>
                </a:solidFill>
                <a:effectLst/>
                <a:uLnTx/>
                <a:uFillTx/>
                <a:latin typeface="Barlow semibold" panose="00000700000000000000" pitchFamily="2" charset="0"/>
                <a:ea typeface="Dotum" panose="020B0600000101010101" pitchFamily="34" charset="-127"/>
                <a:cs typeface="Arial"/>
                <a:sym typeface="Arial"/>
              </a:rPr>
              <a:t>Closing Remarks &amp; Adjournment</a:t>
            </a:r>
            <a:endParaRPr kumimoji="0" lang="en-US" sz="3200" b="0" i="0" u="none" strike="noStrike" kern="0" cap="none" spc="0" normalizeH="0" baseline="0" noProof="0">
              <a:ln>
                <a:noFill/>
              </a:ln>
              <a:solidFill>
                <a:schemeClr val="accent5"/>
              </a:solidFill>
              <a:effectLst/>
              <a:uLnTx/>
              <a:uFillTx/>
              <a:latin typeface="Barlow semibold" panose="00000700000000000000" pitchFamily="2" charset="0"/>
              <a:ea typeface="Dotum" panose="020B0600000101010101" pitchFamily="34" charset="-127"/>
              <a:cs typeface="Arial"/>
              <a:sym typeface="Arial"/>
            </a:endParaRP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Surya Iyer</a:t>
            </a: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GWDB Chair</a:t>
            </a: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6498771" y="4637314"/>
            <a:ext cx="5355772" cy="1569660"/>
          </a:xfrm>
          <a:prstGeom prst="rect">
            <a:avLst/>
          </a:prstGeom>
          <a:noFill/>
        </p:spPr>
        <p:txBody>
          <a:bodyPr wrap="square" rtlCol="0">
            <a:spAutoFit/>
          </a:bodyPr>
          <a:lstStyle/>
          <a:p>
            <a:r>
              <a:rPr lang="en-US" sz="4800" kern="0">
                <a:solidFill>
                  <a:schemeClr val="accent5"/>
                </a:solidFill>
                <a:latin typeface="Barlow semibold" panose="00000700000000000000" pitchFamily="2" charset="0"/>
                <a:ea typeface="Dotum" panose="020B0600000101010101" pitchFamily="34" charset="-127"/>
              </a:rPr>
              <a:t>Com. Scott Schulte</a:t>
            </a:r>
          </a:p>
          <a:p>
            <a:r>
              <a:rPr lang="en-US" sz="4800">
                <a:solidFill>
                  <a:schemeClr val="accent5"/>
                </a:solidFill>
                <a:latin typeface="Barlow semibold" panose="00000700000000000000" pitchFamily="2" charset="0"/>
              </a:rPr>
              <a:t>MAWB Chair</a:t>
            </a:r>
          </a:p>
        </p:txBody>
      </p:sp>
      <p:pic>
        <p:nvPicPr>
          <p:cNvPr id="6" name="Picture 5" descr="Blue text on a black background&#10;&#10;Description automatically generated">
            <a:extLst>
              <a:ext uri="{FF2B5EF4-FFF2-40B4-BE49-F238E27FC236}">
                <a16:creationId xmlns:a16="http://schemas.microsoft.com/office/drawing/2014/main" id="{D55D8C27-C97A-970B-C7BF-976089442956}"/>
              </a:ext>
            </a:extLst>
          </p:cNvPr>
          <p:cNvPicPr>
            <a:picLocks noChangeAspect="1"/>
          </p:cNvPicPr>
          <p:nvPr/>
        </p:nvPicPr>
        <p:blipFill rotWithShape="1">
          <a:blip r:embed="rId4"/>
          <a:srcRect t="634" b="634"/>
          <a:stretch/>
        </p:blipFill>
        <p:spPr>
          <a:xfrm>
            <a:off x="1303261" y="958262"/>
            <a:ext cx="4787069" cy="1139504"/>
          </a:xfrm>
          <a:prstGeom prst="rect">
            <a:avLst/>
          </a:prstGeom>
        </p:spPr>
      </p:pic>
    </p:spTree>
    <p:extLst>
      <p:ext uri="{BB962C8B-B14F-4D97-AF65-F5344CB8AC3E}">
        <p14:creationId xmlns:p14="http://schemas.microsoft.com/office/powerpoint/2010/main" val="1603944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6C95013E-CFAC-7030-E95F-D64218DDF8F3}"/>
              </a:ext>
            </a:extLst>
          </p:cNvPr>
          <p:cNvPicPr>
            <a:picLocks noChangeAspect="1"/>
          </p:cNvPicPr>
          <p:nvPr/>
        </p:nvPicPr>
        <p:blipFill>
          <a:blip r:embed="rId3"/>
          <a:stretch>
            <a:fillRect/>
          </a:stretch>
        </p:blipFill>
        <p:spPr>
          <a:xfrm>
            <a:off x="0" y="-80411"/>
            <a:ext cx="12192000" cy="7577595"/>
          </a:xfrm>
          <a:prstGeom prst="rect">
            <a:avLst/>
          </a:prstGeom>
        </p:spPr>
      </p:pic>
      <p:sp>
        <p:nvSpPr>
          <p:cNvPr id="6" name="Rectangle 5">
            <a:extLst>
              <a:ext uri="{FF2B5EF4-FFF2-40B4-BE49-F238E27FC236}">
                <a16:creationId xmlns:a16="http://schemas.microsoft.com/office/drawing/2014/main" id="{A822ED0C-A7BE-911B-7246-C6FAF28182D9}"/>
              </a:ext>
            </a:extLst>
          </p:cNvPr>
          <p:cNvSpPr/>
          <p:nvPr/>
        </p:nvSpPr>
        <p:spPr>
          <a:xfrm>
            <a:off x="9582350" y="1420421"/>
            <a:ext cx="2605349" cy="543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E1D1C-89C7-FB73-BDE0-64164968BB1B}"/>
              </a:ext>
            </a:extLst>
          </p:cNvPr>
          <p:cNvSpPr/>
          <p:nvPr/>
        </p:nvSpPr>
        <p:spPr>
          <a:xfrm>
            <a:off x="-2807" y="-83527"/>
            <a:ext cx="2605349" cy="245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91;p10" descr="A picture containing text&#10;&#10;Description automatically generated">
            <a:extLst>
              <a:ext uri="{FF2B5EF4-FFF2-40B4-BE49-F238E27FC236}">
                <a16:creationId xmlns:a16="http://schemas.microsoft.com/office/drawing/2014/main" id="{985D64F2-3267-129E-45AA-BB67813E45C3}"/>
              </a:ext>
            </a:extLst>
          </p:cNvPr>
          <p:cNvPicPr preferRelativeResize="0"/>
          <p:nvPr/>
        </p:nvPicPr>
        <p:blipFill rotWithShape="1">
          <a:blip r:embed="rId4">
            <a:alphaModFix/>
          </a:blip>
          <a:srcRect/>
          <a:stretch/>
        </p:blipFill>
        <p:spPr>
          <a:xfrm>
            <a:off x="496279" y="415072"/>
            <a:ext cx="2201201" cy="726666"/>
          </a:xfrm>
          <a:prstGeom prst="rect">
            <a:avLst/>
          </a:prstGeom>
          <a:noFill/>
          <a:ln>
            <a:noFill/>
          </a:ln>
        </p:spPr>
      </p:pic>
      <p:sp>
        <p:nvSpPr>
          <p:cNvPr id="5" name="Google Shape;90;p10">
            <a:extLst>
              <a:ext uri="{FF2B5EF4-FFF2-40B4-BE49-F238E27FC236}">
                <a16:creationId xmlns:a16="http://schemas.microsoft.com/office/drawing/2014/main" id="{39EE83C6-4A52-8C9D-0EF1-1CE043C5675D}"/>
              </a:ext>
            </a:extLst>
          </p:cNvPr>
          <p:cNvSpPr txBox="1"/>
          <p:nvPr/>
        </p:nvSpPr>
        <p:spPr>
          <a:xfrm>
            <a:off x="1051558" y="1397359"/>
            <a:ext cx="10304299" cy="727928"/>
          </a:xfrm>
          <a:prstGeom prst="rect">
            <a:avLst/>
          </a:prstGeom>
          <a:noFill/>
          <a:ln>
            <a:noFill/>
          </a:ln>
        </p:spPr>
        <p:txBody>
          <a:bodyPr spcFirstLastPara="1" wrap="square" lIns="0" tIns="0" rIns="0" bIns="0" anchor="t" anchorCtr="0">
            <a:noAutofit/>
          </a:bodyPr>
          <a:lstStyle/>
          <a:p>
            <a:r>
              <a:rPr lang="en-US" sz="3600">
                <a:solidFill>
                  <a:srgbClr val="005BAB"/>
                </a:solidFill>
                <a:latin typeface="Barlow SemiBold"/>
                <a:sym typeface="Barlow SemiBold"/>
              </a:rPr>
              <a:t>WIOA Reauthorization Process</a:t>
            </a:r>
            <a:endParaRPr lang="en-US"/>
          </a:p>
        </p:txBody>
      </p:sp>
      <p:sp>
        <p:nvSpPr>
          <p:cNvPr id="19" name="Google Shape;90;p10">
            <a:extLst>
              <a:ext uri="{FF2B5EF4-FFF2-40B4-BE49-F238E27FC236}">
                <a16:creationId xmlns:a16="http://schemas.microsoft.com/office/drawing/2014/main" id="{240B417E-485B-9603-6DB3-50640E15B7CE}"/>
              </a:ext>
            </a:extLst>
          </p:cNvPr>
          <p:cNvSpPr txBox="1"/>
          <p:nvPr/>
        </p:nvSpPr>
        <p:spPr>
          <a:xfrm>
            <a:off x="807854" y="2373615"/>
            <a:ext cx="7361616" cy="3338223"/>
          </a:xfrm>
          <a:prstGeom prst="rect">
            <a:avLst/>
          </a:prstGeom>
          <a:noFill/>
          <a:ln>
            <a:noFill/>
          </a:ln>
        </p:spPr>
        <p:txBody>
          <a:bodyPr spcFirstLastPara="1" wrap="square" lIns="0" tIns="0" rIns="0" bIns="0" anchor="t" anchorCtr="0">
            <a:noAutofit/>
          </a:bodyPr>
          <a:lstStyle/>
          <a:p>
            <a:pPr marL="457200" indent="-457200">
              <a:spcAft>
                <a:spcPts val="1200"/>
              </a:spcAft>
              <a:buFontTx/>
              <a:buChar char="-"/>
            </a:pPr>
            <a:r>
              <a:rPr lang="en-US" sz="2400">
                <a:solidFill>
                  <a:srgbClr val="005BAB"/>
                </a:solidFill>
                <a:latin typeface="Barlow SemiBold"/>
                <a:sym typeface="Barlow SemiBold"/>
              </a:rPr>
              <a:t>Bill is similar to the bill passed by the House in the spring.</a:t>
            </a:r>
            <a:endParaRPr lang="en-US" sz="2400">
              <a:solidFill>
                <a:srgbClr val="005BAB"/>
              </a:solidFill>
              <a:latin typeface="Barlow SemiBold"/>
            </a:endParaRPr>
          </a:p>
          <a:p>
            <a:pPr marL="457200" indent="-457200">
              <a:spcAft>
                <a:spcPts val="1200"/>
              </a:spcAft>
              <a:buFontTx/>
              <a:buChar char="-"/>
            </a:pPr>
            <a:r>
              <a:rPr lang="en-US" sz="2400">
                <a:solidFill>
                  <a:srgbClr val="005BAB"/>
                </a:solidFill>
                <a:latin typeface="Barlow SemiBold"/>
                <a:ea typeface="Barlow SemiBold"/>
                <a:cs typeface="Barlow SemiBold"/>
              </a:rPr>
              <a:t>Committee leaders are continuing to work on ways to get to passage (hot line procedure, attaching to another bill).</a:t>
            </a:r>
          </a:p>
          <a:p>
            <a:pPr marL="914400" lvl="1" indent="-457200">
              <a:spcAft>
                <a:spcPts val="1200"/>
              </a:spcAft>
              <a:buFontTx/>
              <a:buChar char="-"/>
            </a:pPr>
            <a:r>
              <a:rPr lang="en-US" sz="2400">
                <a:solidFill>
                  <a:srgbClr val="005BAB"/>
                </a:solidFill>
                <a:latin typeface="Barlow SemiBold"/>
                <a:ea typeface="Barlow SemiBold"/>
                <a:cs typeface="Barlow SemiBold"/>
              </a:rPr>
              <a:t>Continuing Resolution needed prior to Dec 20.</a:t>
            </a:r>
          </a:p>
          <a:p>
            <a:pPr marL="457200" marR="0" lvl="0" indent="-457200" rtl="0">
              <a:lnSpc>
                <a:spcPct val="100000"/>
              </a:lnSpc>
              <a:spcBef>
                <a:spcPts val="0"/>
              </a:spcBef>
              <a:spcAft>
                <a:spcPts val="0"/>
              </a:spcAft>
              <a:buChar char="-"/>
            </a:pPr>
            <a:endParaRPr lang="en-US" sz="2800">
              <a:solidFill>
                <a:srgbClr val="005BAB"/>
              </a:solidFill>
              <a:latin typeface="Barlow SemiBold"/>
              <a:ea typeface="Barlow SemiBold"/>
              <a:cs typeface="Barlow SemiBold"/>
            </a:endParaRPr>
          </a:p>
          <a:p>
            <a:pPr marR="0" lvl="0" rtl="0">
              <a:lnSpc>
                <a:spcPct val="100000"/>
              </a:lnSpc>
              <a:spcBef>
                <a:spcPts val="0"/>
              </a:spcBef>
              <a:spcAft>
                <a:spcPts val="0"/>
              </a:spcAft>
            </a:pPr>
            <a:endParaRPr lang="en-US" sz="2800" b="0" strike="noStrike" cap="none">
              <a:solidFill>
                <a:srgbClr val="005BAB"/>
              </a:solidFill>
              <a:latin typeface="Barlow SemiBold"/>
              <a:ea typeface="Barlow SemiBold"/>
              <a:cs typeface="Barlow SemiBold"/>
            </a:endParaRPr>
          </a:p>
          <a:p>
            <a:pPr marL="0" marR="0" lvl="0" indent="0" rtl="0">
              <a:lnSpc>
                <a:spcPct val="100000"/>
              </a:lnSpc>
              <a:spcBef>
                <a:spcPts val="0"/>
              </a:spcBef>
              <a:spcAft>
                <a:spcPts val="0"/>
              </a:spcAft>
              <a:buNone/>
            </a:pPr>
            <a:endParaRPr lang="en-US" sz="2000" b="0" u="sng" strike="noStrike" cap="none">
              <a:solidFill>
                <a:srgbClr val="005BAB"/>
              </a:solidFill>
              <a:latin typeface="Barlow SemiBold"/>
              <a:ea typeface="Barlow SemiBold"/>
              <a:cs typeface="Barlow SemiBold"/>
              <a:sym typeface="Barlow SemiBold"/>
            </a:endParaRPr>
          </a:p>
          <a:p>
            <a:endParaRPr lang="en-US" sz="2000" u="sng">
              <a:solidFill>
                <a:srgbClr val="005BAB"/>
              </a:solidFill>
              <a:latin typeface="Barlow SemiBold"/>
              <a:ea typeface="Barlow SemiBold"/>
              <a:cs typeface="Barlow SemiBold"/>
            </a:endParaRPr>
          </a:p>
        </p:txBody>
      </p:sp>
      <p:pic>
        <p:nvPicPr>
          <p:cNvPr id="3074" name="Picture 2" descr="GOP Education chair: 'Higher ed has never been held in such low esteem as  it is now'">
            <a:extLst>
              <a:ext uri="{FF2B5EF4-FFF2-40B4-BE49-F238E27FC236}">
                <a16:creationId xmlns:a16="http://schemas.microsoft.com/office/drawing/2014/main" id="{8662F5CF-D4D0-3A41-728D-CF8A903196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42"/>
          <a:stretch/>
        </p:blipFill>
        <p:spPr bwMode="auto">
          <a:xfrm>
            <a:off x="8569296" y="1382745"/>
            <a:ext cx="3459838" cy="22625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y Bernie's not sweating White House's infrastructure dance with GOP -  POLITICO">
            <a:extLst>
              <a:ext uri="{FF2B5EF4-FFF2-40B4-BE49-F238E27FC236}">
                <a16:creationId xmlns:a16="http://schemas.microsoft.com/office/drawing/2014/main" id="{2A38C9DB-9CD7-D449-E07E-5E59532FB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9297" y="3694789"/>
            <a:ext cx="3459837" cy="230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38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7E9356-857B-8437-73E2-9BD7DCE3F7DB}"/>
              </a:ext>
            </a:extLst>
          </p:cNvPr>
          <p:cNvSpPr/>
          <p:nvPr/>
        </p:nvSpPr>
        <p:spPr>
          <a:xfrm>
            <a:off x="97456" y="-13343"/>
            <a:ext cx="2605349" cy="245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Description automatically generated">
            <a:extLst>
              <a:ext uri="{FF2B5EF4-FFF2-40B4-BE49-F238E27FC236}">
                <a16:creationId xmlns:a16="http://schemas.microsoft.com/office/drawing/2014/main" id="{D7CAD71D-5521-B20D-DB46-BEA2443C3CF6}"/>
              </a:ext>
            </a:extLst>
          </p:cNvPr>
          <p:cNvPicPr>
            <a:picLocks noChangeAspect="1"/>
          </p:cNvPicPr>
          <p:nvPr/>
        </p:nvPicPr>
        <p:blipFill>
          <a:blip r:embed="rId3"/>
          <a:stretch>
            <a:fillRect/>
          </a:stretch>
        </p:blipFill>
        <p:spPr>
          <a:xfrm>
            <a:off x="0" y="9826"/>
            <a:ext cx="12192000" cy="7577595"/>
          </a:xfrm>
          <a:prstGeom prst="rect">
            <a:avLst/>
          </a:prstGeom>
        </p:spPr>
      </p:pic>
      <p:pic>
        <p:nvPicPr>
          <p:cNvPr id="3" name="Google Shape;91;p10" descr="A picture containing text&#10;&#10;Description automatically generated">
            <a:extLst>
              <a:ext uri="{FF2B5EF4-FFF2-40B4-BE49-F238E27FC236}">
                <a16:creationId xmlns:a16="http://schemas.microsoft.com/office/drawing/2014/main" id="{985D64F2-3267-129E-45AA-BB67813E45C3}"/>
              </a:ext>
            </a:extLst>
          </p:cNvPr>
          <p:cNvPicPr preferRelativeResize="0"/>
          <p:nvPr/>
        </p:nvPicPr>
        <p:blipFill rotWithShape="1">
          <a:blip r:embed="rId4">
            <a:alphaModFix/>
          </a:blip>
          <a:srcRect/>
          <a:stretch/>
        </p:blipFill>
        <p:spPr>
          <a:xfrm>
            <a:off x="496279" y="415072"/>
            <a:ext cx="2201201" cy="726666"/>
          </a:xfrm>
          <a:prstGeom prst="rect">
            <a:avLst/>
          </a:prstGeom>
          <a:noFill/>
          <a:ln>
            <a:noFill/>
          </a:ln>
        </p:spPr>
      </p:pic>
      <p:sp>
        <p:nvSpPr>
          <p:cNvPr id="5" name="Google Shape;90;p10">
            <a:extLst>
              <a:ext uri="{FF2B5EF4-FFF2-40B4-BE49-F238E27FC236}">
                <a16:creationId xmlns:a16="http://schemas.microsoft.com/office/drawing/2014/main" id="{39EE83C6-4A52-8C9D-0EF1-1CE043C5675D}"/>
              </a:ext>
            </a:extLst>
          </p:cNvPr>
          <p:cNvSpPr txBox="1"/>
          <p:nvPr/>
        </p:nvSpPr>
        <p:spPr>
          <a:xfrm>
            <a:off x="1051559" y="1323373"/>
            <a:ext cx="10304299" cy="727928"/>
          </a:xfrm>
          <a:prstGeom prst="rect">
            <a:avLst/>
          </a:prstGeom>
          <a:noFill/>
          <a:ln>
            <a:noFill/>
          </a:ln>
        </p:spPr>
        <p:txBody>
          <a:bodyPr spcFirstLastPara="1" wrap="square" lIns="0" tIns="0" rIns="0" bIns="0" anchor="t" anchorCtr="0">
            <a:noAutofit/>
          </a:bodyPr>
          <a:lstStyle/>
          <a:p>
            <a:r>
              <a:rPr lang="en-US" sz="4800">
                <a:solidFill>
                  <a:srgbClr val="005BAB"/>
                </a:solidFill>
                <a:latin typeface="Barlow SemiBold"/>
                <a:sym typeface="Barlow SemiBold"/>
              </a:rPr>
              <a:t>2025 Legislative Session</a:t>
            </a:r>
            <a:endParaRPr lang="en-US"/>
          </a:p>
        </p:txBody>
      </p:sp>
      <p:sp>
        <p:nvSpPr>
          <p:cNvPr id="19" name="Google Shape;90;p10">
            <a:extLst>
              <a:ext uri="{FF2B5EF4-FFF2-40B4-BE49-F238E27FC236}">
                <a16:creationId xmlns:a16="http://schemas.microsoft.com/office/drawing/2014/main" id="{240B417E-485B-9603-6DB3-50640E15B7CE}"/>
              </a:ext>
            </a:extLst>
          </p:cNvPr>
          <p:cNvSpPr txBox="1"/>
          <p:nvPr/>
        </p:nvSpPr>
        <p:spPr>
          <a:xfrm>
            <a:off x="1051561" y="2322786"/>
            <a:ext cx="6412035" cy="3710151"/>
          </a:xfrm>
          <a:prstGeom prst="rect">
            <a:avLst/>
          </a:prstGeom>
          <a:noFill/>
          <a:ln>
            <a:noFill/>
          </a:ln>
        </p:spPr>
        <p:txBody>
          <a:bodyPr spcFirstLastPara="1" wrap="square" lIns="0" tIns="0" rIns="0" bIns="0" anchor="t" anchorCtr="0">
            <a:noAutofit/>
          </a:bodyPr>
          <a:lstStyle/>
          <a:p>
            <a:pPr marL="457200" indent="-457200">
              <a:spcAft>
                <a:spcPts val="1200"/>
              </a:spcAft>
              <a:buFontTx/>
              <a:buChar char="-"/>
            </a:pPr>
            <a:r>
              <a:rPr lang="en-US" sz="2600">
                <a:solidFill>
                  <a:srgbClr val="005BAB"/>
                </a:solidFill>
                <a:latin typeface="Barlow SemiBold"/>
                <a:ea typeface="Barlow SemiBold"/>
                <a:cs typeface="Barlow SemiBold"/>
                <a:sym typeface="Barlow SemiBold"/>
              </a:rPr>
              <a:t>Governor Walz continues in the 3</a:t>
            </a:r>
            <a:r>
              <a:rPr lang="en-US" sz="2600" baseline="30000">
                <a:solidFill>
                  <a:srgbClr val="005BAB"/>
                </a:solidFill>
                <a:latin typeface="Barlow SemiBold"/>
                <a:ea typeface="Barlow SemiBold"/>
                <a:cs typeface="Barlow SemiBold"/>
                <a:sym typeface="Barlow SemiBold"/>
              </a:rPr>
              <a:t>rd</a:t>
            </a:r>
            <a:r>
              <a:rPr lang="en-US" sz="2600">
                <a:solidFill>
                  <a:srgbClr val="005BAB"/>
                </a:solidFill>
                <a:latin typeface="Barlow SemiBold"/>
                <a:ea typeface="Barlow SemiBold"/>
                <a:cs typeface="Barlow SemiBold"/>
                <a:sym typeface="Barlow SemiBold"/>
              </a:rPr>
              <a:t> year of his term.</a:t>
            </a:r>
            <a:endParaRPr lang="en-US" sz="2600">
              <a:solidFill>
                <a:srgbClr val="005BAB"/>
              </a:solidFill>
              <a:latin typeface="Barlow SemiBold"/>
              <a:ea typeface="Barlow SemiBold"/>
              <a:cs typeface="Barlow SemiBold"/>
            </a:endParaRPr>
          </a:p>
          <a:p>
            <a:pPr marL="457200" marR="0" lvl="0" indent="-457200" rtl="0">
              <a:lnSpc>
                <a:spcPct val="100000"/>
              </a:lnSpc>
              <a:spcBef>
                <a:spcPts val="0"/>
              </a:spcBef>
              <a:spcAft>
                <a:spcPts val="1200"/>
              </a:spcAft>
              <a:buFontTx/>
              <a:buChar char="-"/>
            </a:pPr>
            <a:r>
              <a:rPr lang="en-US" sz="2600">
                <a:solidFill>
                  <a:srgbClr val="005BAB"/>
                </a:solidFill>
                <a:latin typeface="Barlow SemiBold"/>
                <a:ea typeface="Barlow SemiBold"/>
                <a:cs typeface="Barlow SemiBold"/>
                <a:sym typeface="Barlow SemiBold"/>
              </a:rPr>
              <a:t>Senate continues to be held by Democrats in one vote margin.</a:t>
            </a:r>
            <a:endParaRPr lang="en-US" sz="2600">
              <a:solidFill>
                <a:srgbClr val="005BAB"/>
              </a:solidFill>
              <a:latin typeface="Barlow SemiBold"/>
              <a:ea typeface="Barlow SemiBold"/>
              <a:cs typeface="Barlow SemiBold"/>
            </a:endParaRPr>
          </a:p>
          <a:p>
            <a:pPr marL="457200" marR="0" lvl="0" indent="-457200" rtl="0">
              <a:lnSpc>
                <a:spcPct val="100000"/>
              </a:lnSpc>
              <a:spcBef>
                <a:spcPts val="0"/>
              </a:spcBef>
              <a:spcAft>
                <a:spcPts val="1200"/>
              </a:spcAft>
              <a:buFontTx/>
              <a:buChar char="-"/>
            </a:pPr>
            <a:r>
              <a:rPr lang="en-US" sz="2600">
                <a:solidFill>
                  <a:srgbClr val="005BAB"/>
                </a:solidFill>
                <a:latin typeface="Barlow SemiBold"/>
                <a:ea typeface="Barlow SemiBold"/>
                <a:cs typeface="Barlow SemiBold"/>
                <a:sym typeface="Barlow SemiBold"/>
              </a:rPr>
              <a:t>House is in a 67-67 pure tie. </a:t>
            </a:r>
            <a:endParaRPr lang="en-US" sz="2600">
              <a:solidFill>
                <a:srgbClr val="005BAB"/>
              </a:solidFill>
              <a:latin typeface="Barlow SemiBold"/>
              <a:ea typeface="Barlow SemiBold"/>
              <a:cs typeface="Barlow SemiBold"/>
            </a:endParaRPr>
          </a:p>
          <a:p>
            <a:pPr marL="457200" indent="-457200">
              <a:spcAft>
                <a:spcPts val="1200"/>
              </a:spcAft>
              <a:buFontTx/>
              <a:buChar char="-"/>
            </a:pPr>
            <a:r>
              <a:rPr lang="en-US" sz="2600">
                <a:solidFill>
                  <a:srgbClr val="005BAB"/>
                </a:solidFill>
                <a:latin typeface="Barlow SemiBold"/>
                <a:ea typeface="Barlow SemiBold"/>
                <a:cs typeface="Barlow SemiBold"/>
              </a:rPr>
              <a:t>Budget Forecast</a:t>
            </a:r>
            <a:endParaRPr lang="en-US" sz="2600" b="0" strike="noStrike" cap="none">
              <a:solidFill>
                <a:srgbClr val="005BAB"/>
              </a:solidFill>
              <a:latin typeface="Barlow SemiBold"/>
              <a:ea typeface="Barlow SemiBold"/>
              <a:cs typeface="Barlow SemiBold"/>
            </a:endParaRPr>
          </a:p>
          <a:p>
            <a:pPr marL="914400" lvl="1" indent="-457200">
              <a:spcAft>
                <a:spcPts val="1200"/>
              </a:spcAft>
              <a:buFontTx/>
              <a:buChar char="-"/>
            </a:pPr>
            <a:r>
              <a:rPr lang="en-US" sz="2600">
                <a:solidFill>
                  <a:srgbClr val="005BAB"/>
                </a:solidFill>
                <a:latin typeface="Barlow SemiBold"/>
                <a:ea typeface="Barlow SemiBold"/>
                <a:cs typeface="Barlow SemiBold"/>
              </a:rPr>
              <a:t>$616 million surplus in 2026-27</a:t>
            </a:r>
            <a:endParaRPr lang="en-US" sz="2600" b="0" strike="noStrike" cap="none">
              <a:solidFill>
                <a:srgbClr val="005BAB"/>
              </a:solidFill>
              <a:latin typeface="Barlow SemiBold"/>
              <a:ea typeface="Roboto"/>
              <a:cs typeface="Roboto"/>
            </a:endParaRPr>
          </a:p>
          <a:p>
            <a:pPr marL="914400" lvl="1" indent="-457200">
              <a:spcAft>
                <a:spcPts val="1200"/>
              </a:spcAft>
              <a:buChar char="-"/>
            </a:pPr>
            <a:r>
              <a:rPr lang="en-US" sz="2600">
                <a:solidFill>
                  <a:srgbClr val="005BAB"/>
                </a:solidFill>
                <a:latin typeface="Barlow SemiBold"/>
                <a:ea typeface="Barlow SemiBold"/>
                <a:cs typeface="Barlow SemiBold"/>
              </a:rPr>
              <a:t>$5.1 billion structural imbalance/deficit in 2028-29</a:t>
            </a:r>
          </a:p>
          <a:p>
            <a:pPr marL="914400" lvl="1" indent="-457200">
              <a:spcAft>
                <a:spcPts val="1200"/>
              </a:spcAft>
              <a:buChar char="-"/>
            </a:pPr>
            <a:endParaRPr lang="en-US" sz="2600">
              <a:solidFill>
                <a:srgbClr val="005BAB"/>
              </a:solidFill>
              <a:latin typeface="Barlow SemiBold"/>
              <a:ea typeface="Barlow SemiBold"/>
              <a:cs typeface="Barlow SemiBold"/>
            </a:endParaRPr>
          </a:p>
          <a:p>
            <a:pPr>
              <a:spcAft>
                <a:spcPts val="1200"/>
              </a:spcAft>
            </a:pPr>
            <a:endParaRPr lang="en-US" sz="2600" u="sng">
              <a:solidFill>
                <a:srgbClr val="005BAB"/>
              </a:solidFill>
              <a:latin typeface="Barlow SemiBold"/>
              <a:ea typeface="Barlow SemiBold"/>
              <a:cs typeface="Barlow SemiBold"/>
            </a:endParaRPr>
          </a:p>
        </p:txBody>
      </p:sp>
      <p:pic>
        <p:nvPicPr>
          <p:cNvPr id="2050" name="Picture 2" descr="Politics Friday: Leaders of the Minnesota House on the work that remains to  be done | MPR News">
            <a:extLst>
              <a:ext uri="{FF2B5EF4-FFF2-40B4-BE49-F238E27FC236}">
                <a16:creationId xmlns:a16="http://schemas.microsoft.com/office/drawing/2014/main" id="{C3C3B957-1619-AF4C-5F41-26EBEA6579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5310" y="3159286"/>
            <a:ext cx="3930211" cy="329482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Minnesota Senate">
            <a:extLst>
              <a:ext uri="{FF2B5EF4-FFF2-40B4-BE49-F238E27FC236}">
                <a16:creationId xmlns:a16="http://schemas.microsoft.com/office/drawing/2014/main" id="{BCF7C0D6-6DD2-FCF0-EFDF-35FDA8411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0996" y="666334"/>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innesota Senate">
            <a:extLst>
              <a:ext uri="{FF2B5EF4-FFF2-40B4-BE49-F238E27FC236}">
                <a16:creationId xmlns:a16="http://schemas.microsoft.com/office/drawing/2014/main" id="{79308A2A-9DFC-E9EA-DBBF-7925C12E9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661" y="666333"/>
            <a:ext cx="19145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9B1144C2-9571-5E60-B188-9B102C6B8413}"/>
              </a:ext>
            </a:extLst>
          </p:cNvPr>
          <p:cNvPicPr>
            <a:picLocks noChangeAspect="1"/>
          </p:cNvPicPr>
          <p:nvPr/>
        </p:nvPicPr>
        <p:blipFill>
          <a:blip r:embed="rId3"/>
          <a:stretch>
            <a:fillRect/>
          </a:stretch>
        </p:blipFill>
        <p:spPr>
          <a:xfrm>
            <a:off x="0" y="0"/>
            <a:ext cx="12192000" cy="6858000"/>
          </a:xfrm>
          <a:prstGeom prst="rect">
            <a:avLst/>
          </a:prstGeom>
        </p:spPr>
      </p:pic>
      <p:sp>
        <p:nvSpPr>
          <p:cNvPr id="4" name="Google Shape;90;p10">
            <a:extLst>
              <a:ext uri="{FF2B5EF4-FFF2-40B4-BE49-F238E27FC236}">
                <a16:creationId xmlns:a16="http://schemas.microsoft.com/office/drawing/2014/main" id="{D04D7717-3AAE-DBCA-6715-A3C55AEA26EF}"/>
              </a:ext>
            </a:extLst>
          </p:cNvPr>
          <p:cNvSpPr txBox="1"/>
          <p:nvPr/>
        </p:nvSpPr>
        <p:spPr>
          <a:xfrm>
            <a:off x="1014248" y="2597143"/>
            <a:ext cx="10163504" cy="270511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5800">
                <a:solidFill>
                  <a:srgbClr val="005BAB"/>
                </a:solidFill>
                <a:latin typeface="Barlow SemiBold"/>
                <a:ea typeface="Barlow SemiBold"/>
                <a:sym typeface="Barlow SemiBold"/>
              </a:rPr>
              <a:t>Legislative </a:t>
            </a:r>
          </a:p>
          <a:p>
            <a:pPr marL="0" marR="0" lvl="0" indent="0" algn="ctr" rtl="0">
              <a:lnSpc>
                <a:spcPct val="100000"/>
              </a:lnSpc>
              <a:spcBef>
                <a:spcPts val="0"/>
              </a:spcBef>
              <a:spcAft>
                <a:spcPts val="0"/>
              </a:spcAft>
              <a:buNone/>
            </a:pPr>
            <a:r>
              <a:rPr lang="en-US" sz="5800">
                <a:solidFill>
                  <a:srgbClr val="005BAB"/>
                </a:solidFill>
                <a:latin typeface="Barlow SemiBold"/>
                <a:ea typeface="Barlow SemiBold"/>
                <a:sym typeface="Barlow SemiBold"/>
              </a:rPr>
              <a:t>Platform  and Priorities</a:t>
            </a:r>
          </a:p>
        </p:txBody>
      </p:sp>
      <p:pic>
        <p:nvPicPr>
          <p:cNvPr id="5" name="Google Shape;91;p10" descr="A picture containing text&#10;&#10;Description automatically generated">
            <a:extLst>
              <a:ext uri="{FF2B5EF4-FFF2-40B4-BE49-F238E27FC236}">
                <a16:creationId xmlns:a16="http://schemas.microsoft.com/office/drawing/2014/main" id="{E3F55D27-4D50-F841-B96F-F8400E622BA3}"/>
              </a:ext>
            </a:extLst>
          </p:cNvPr>
          <p:cNvPicPr preferRelativeResize="0"/>
          <p:nvPr/>
        </p:nvPicPr>
        <p:blipFill rotWithShape="1">
          <a:blip r:embed="rId4">
            <a:alphaModFix/>
          </a:blip>
          <a:srcRect/>
          <a:stretch/>
        </p:blipFill>
        <p:spPr>
          <a:xfrm>
            <a:off x="651727" y="524800"/>
            <a:ext cx="3865410" cy="1276059"/>
          </a:xfrm>
          <a:prstGeom prst="rect">
            <a:avLst/>
          </a:prstGeom>
          <a:noFill/>
          <a:ln>
            <a:noFill/>
          </a:ln>
        </p:spPr>
      </p:pic>
    </p:spTree>
    <p:extLst>
      <p:ext uri="{BB962C8B-B14F-4D97-AF65-F5344CB8AC3E}">
        <p14:creationId xmlns:p14="http://schemas.microsoft.com/office/powerpoint/2010/main" val="3920208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22ED0C-A7BE-911B-7246-C6FAF28182D9}"/>
              </a:ext>
            </a:extLst>
          </p:cNvPr>
          <p:cNvSpPr/>
          <p:nvPr/>
        </p:nvSpPr>
        <p:spPr>
          <a:xfrm>
            <a:off x="9582350" y="1420421"/>
            <a:ext cx="2605349" cy="543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E1D1C-89C7-FB73-BDE0-64164968BB1B}"/>
              </a:ext>
            </a:extLst>
          </p:cNvPr>
          <p:cNvSpPr/>
          <p:nvPr/>
        </p:nvSpPr>
        <p:spPr>
          <a:xfrm>
            <a:off x="-2807" y="-3317"/>
            <a:ext cx="3818533" cy="2637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90;p10">
            <a:extLst>
              <a:ext uri="{FF2B5EF4-FFF2-40B4-BE49-F238E27FC236}">
                <a16:creationId xmlns:a16="http://schemas.microsoft.com/office/drawing/2014/main" id="{39EE83C6-4A52-8C9D-0EF1-1CE043C5675D}"/>
              </a:ext>
            </a:extLst>
          </p:cNvPr>
          <p:cNvSpPr txBox="1"/>
          <p:nvPr/>
        </p:nvSpPr>
        <p:spPr>
          <a:xfrm>
            <a:off x="580321" y="434833"/>
            <a:ext cx="10304299" cy="727928"/>
          </a:xfrm>
          <a:prstGeom prst="rect">
            <a:avLst/>
          </a:prstGeom>
          <a:noFill/>
          <a:ln>
            <a:noFill/>
          </a:ln>
        </p:spPr>
        <p:txBody>
          <a:bodyPr spcFirstLastPara="1" wrap="square" lIns="0" tIns="0" rIns="0" bIns="0" anchor="t" anchorCtr="0">
            <a:noAutofit/>
          </a:bodyPr>
          <a:lstStyle/>
          <a:p>
            <a:r>
              <a:rPr lang="en-US" sz="3600">
                <a:solidFill>
                  <a:srgbClr val="005BAB"/>
                </a:solidFill>
                <a:latin typeface="Barlow SemiBold"/>
                <a:sym typeface="Barlow SemiBold"/>
              </a:rPr>
              <a:t>2025 Platform and Priorities</a:t>
            </a:r>
            <a:endParaRPr lang="en-US"/>
          </a:p>
        </p:txBody>
      </p:sp>
      <p:pic>
        <p:nvPicPr>
          <p:cNvPr id="9" name="Picture 8" descr="A document with text on it&#10;&#10;Description automatically generated">
            <a:extLst>
              <a:ext uri="{FF2B5EF4-FFF2-40B4-BE49-F238E27FC236}">
                <a16:creationId xmlns:a16="http://schemas.microsoft.com/office/drawing/2014/main" id="{38A0561A-0244-CDA1-2E56-FC9A333F287D}"/>
              </a:ext>
            </a:extLst>
          </p:cNvPr>
          <p:cNvPicPr>
            <a:picLocks noChangeAspect="1"/>
          </p:cNvPicPr>
          <p:nvPr/>
        </p:nvPicPr>
        <p:blipFill>
          <a:blip r:embed="rId3"/>
          <a:stretch>
            <a:fillRect/>
          </a:stretch>
        </p:blipFill>
        <p:spPr>
          <a:xfrm>
            <a:off x="6267701" y="1171324"/>
            <a:ext cx="4228599" cy="5477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document with text on it&#10;&#10;Description automatically generated">
            <a:extLst>
              <a:ext uri="{FF2B5EF4-FFF2-40B4-BE49-F238E27FC236}">
                <a16:creationId xmlns:a16="http://schemas.microsoft.com/office/drawing/2014/main" id="{0A3E7454-937B-9199-7840-D374F23C5944}"/>
              </a:ext>
            </a:extLst>
          </p:cNvPr>
          <p:cNvPicPr>
            <a:picLocks noChangeAspect="1"/>
          </p:cNvPicPr>
          <p:nvPr/>
        </p:nvPicPr>
        <p:blipFill>
          <a:blip r:embed="rId4"/>
          <a:stretch>
            <a:fillRect/>
          </a:stretch>
        </p:blipFill>
        <p:spPr>
          <a:xfrm>
            <a:off x="1195388" y="1169820"/>
            <a:ext cx="4236620" cy="548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2189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6C95013E-CFAC-7030-E95F-D64218DDF8F3}"/>
              </a:ext>
            </a:extLst>
          </p:cNvPr>
          <p:cNvPicPr>
            <a:picLocks noChangeAspect="1"/>
          </p:cNvPicPr>
          <p:nvPr/>
        </p:nvPicPr>
        <p:blipFill>
          <a:blip r:embed="rId3"/>
          <a:stretch>
            <a:fillRect/>
          </a:stretch>
        </p:blipFill>
        <p:spPr>
          <a:xfrm>
            <a:off x="0" y="-80411"/>
            <a:ext cx="12192000" cy="7577595"/>
          </a:xfrm>
          <a:prstGeom prst="rect">
            <a:avLst/>
          </a:prstGeom>
        </p:spPr>
      </p:pic>
      <p:sp>
        <p:nvSpPr>
          <p:cNvPr id="6" name="Rectangle 5">
            <a:extLst>
              <a:ext uri="{FF2B5EF4-FFF2-40B4-BE49-F238E27FC236}">
                <a16:creationId xmlns:a16="http://schemas.microsoft.com/office/drawing/2014/main" id="{A822ED0C-A7BE-911B-7246-C6FAF28182D9}"/>
              </a:ext>
            </a:extLst>
          </p:cNvPr>
          <p:cNvSpPr/>
          <p:nvPr/>
        </p:nvSpPr>
        <p:spPr>
          <a:xfrm>
            <a:off x="9582350" y="1420421"/>
            <a:ext cx="2605349" cy="543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E1D1C-89C7-FB73-BDE0-64164968BB1B}"/>
              </a:ext>
            </a:extLst>
          </p:cNvPr>
          <p:cNvSpPr/>
          <p:nvPr/>
        </p:nvSpPr>
        <p:spPr>
          <a:xfrm>
            <a:off x="-2807" y="-83527"/>
            <a:ext cx="2605349" cy="245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91;p10" descr="A picture containing text&#10;&#10;Description automatically generated">
            <a:extLst>
              <a:ext uri="{FF2B5EF4-FFF2-40B4-BE49-F238E27FC236}">
                <a16:creationId xmlns:a16="http://schemas.microsoft.com/office/drawing/2014/main" id="{985D64F2-3267-129E-45AA-BB67813E45C3}"/>
              </a:ext>
            </a:extLst>
          </p:cNvPr>
          <p:cNvPicPr preferRelativeResize="0"/>
          <p:nvPr/>
        </p:nvPicPr>
        <p:blipFill rotWithShape="1">
          <a:blip r:embed="rId4">
            <a:alphaModFix/>
          </a:blip>
          <a:srcRect/>
          <a:stretch/>
        </p:blipFill>
        <p:spPr>
          <a:xfrm>
            <a:off x="496279" y="415072"/>
            <a:ext cx="2201201" cy="726666"/>
          </a:xfrm>
          <a:prstGeom prst="rect">
            <a:avLst/>
          </a:prstGeom>
          <a:noFill/>
          <a:ln>
            <a:noFill/>
          </a:ln>
        </p:spPr>
      </p:pic>
      <p:sp>
        <p:nvSpPr>
          <p:cNvPr id="5" name="Google Shape;90;p10">
            <a:extLst>
              <a:ext uri="{FF2B5EF4-FFF2-40B4-BE49-F238E27FC236}">
                <a16:creationId xmlns:a16="http://schemas.microsoft.com/office/drawing/2014/main" id="{39EE83C6-4A52-8C9D-0EF1-1CE043C5675D}"/>
              </a:ext>
            </a:extLst>
          </p:cNvPr>
          <p:cNvSpPr txBox="1"/>
          <p:nvPr/>
        </p:nvSpPr>
        <p:spPr>
          <a:xfrm>
            <a:off x="1051558" y="1397359"/>
            <a:ext cx="10304299" cy="727928"/>
          </a:xfrm>
          <a:prstGeom prst="rect">
            <a:avLst/>
          </a:prstGeom>
          <a:noFill/>
          <a:ln>
            <a:noFill/>
          </a:ln>
        </p:spPr>
        <p:txBody>
          <a:bodyPr spcFirstLastPara="1" wrap="square" lIns="0" tIns="0" rIns="0" bIns="0" anchor="t" anchorCtr="0">
            <a:noAutofit/>
          </a:bodyPr>
          <a:lstStyle/>
          <a:p>
            <a:r>
              <a:rPr lang="en-US" sz="4400">
                <a:solidFill>
                  <a:srgbClr val="005BAB"/>
                </a:solidFill>
                <a:latin typeface="Barlow SemiBold"/>
                <a:sym typeface="Barlow SemiBold"/>
              </a:rPr>
              <a:t>Federal Platform and Priorities</a:t>
            </a:r>
            <a:endParaRPr lang="en-US" sz="4400">
              <a:cs typeface="Arial"/>
            </a:endParaRPr>
          </a:p>
        </p:txBody>
      </p:sp>
      <p:sp>
        <p:nvSpPr>
          <p:cNvPr id="9" name="Google Shape;90;p10">
            <a:extLst>
              <a:ext uri="{FF2B5EF4-FFF2-40B4-BE49-F238E27FC236}">
                <a16:creationId xmlns:a16="http://schemas.microsoft.com/office/drawing/2014/main" id="{94FC1C98-509C-682A-8B7C-4BD1DB898116}"/>
              </a:ext>
            </a:extLst>
          </p:cNvPr>
          <p:cNvSpPr txBox="1"/>
          <p:nvPr/>
        </p:nvSpPr>
        <p:spPr>
          <a:xfrm>
            <a:off x="1051558" y="2520306"/>
            <a:ext cx="10304299" cy="727928"/>
          </a:xfrm>
          <a:prstGeom prst="rect">
            <a:avLst/>
          </a:prstGeom>
          <a:noFill/>
          <a:ln>
            <a:noFill/>
          </a:ln>
        </p:spPr>
        <p:txBody>
          <a:bodyPr spcFirstLastPara="1" wrap="square" lIns="0" tIns="0" rIns="0" bIns="0" anchor="t" anchorCtr="0">
            <a:noAutofit/>
          </a:bodyPr>
          <a:lstStyle/>
          <a:p>
            <a:pPr marL="742950" indent="-742950">
              <a:buAutoNum type="arabicPeriod"/>
            </a:pPr>
            <a:r>
              <a:rPr lang="en-US" sz="3600">
                <a:solidFill>
                  <a:srgbClr val="005BAB"/>
                </a:solidFill>
                <a:latin typeface="Barlow SemiBold"/>
              </a:rPr>
              <a:t>WIOA Reauthorization</a:t>
            </a:r>
          </a:p>
          <a:p>
            <a:pPr marL="742950" indent="-742950">
              <a:buAutoNum type="arabicPeriod"/>
            </a:pPr>
            <a:r>
              <a:rPr lang="en-US" sz="3600">
                <a:solidFill>
                  <a:srgbClr val="005BAB"/>
                </a:solidFill>
                <a:latin typeface="Barlow SemiBold"/>
              </a:rPr>
              <a:t>WIOA Investment </a:t>
            </a:r>
          </a:p>
        </p:txBody>
      </p:sp>
    </p:spTree>
    <p:extLst>
      <p:ext uri="{BB962C8B-B14F-4D97-AF65-F5344CB8AC3E}">
        <p14:creationId xmlns:p14="http://schemas.microsoft.com/office/powerpoint/2010/main" val="318669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logo&#10;&#10;Description automatically generated">
            <a:extLst>
              <a:ext uri="{FF2B5EF4-FFF2-40B4-BE49-F238E27FC236}">
                <a16:creationId xmlns:a16="http://schemas.microsoft.com/office/drawing/2014/main" id="{6C95013E-CFAC-7030-E95F-D64218DDF8F3}"/>
              </a:ext>
            </a:extLst>
          </p:cNvPr>
          <p:cNvPicPr>
            <a:picLocks noChangeAspect="1"/>
          </p:cNvPicPr>
          <p:nvPr/>
        </p:nvPicPr>
        <p:blipFill>
          <a:blip r:embed="rId3"/>
          <a:stretch>
            <a:fillRect/>
          </a:stretch>
        </p:blipFill>
        <p:spPr>
          <a:xfrm>
            <a:off x="0" y="-80411"/>
            <a:ext cx="12192000" cy="7577595"/>
          </a:xfrm>
          <a:prstGeom prst="rect">
            <a:avLst/>
          </a:prstGeom>
        </p:spPr>
      </p:pic>
      <p:sp>
        <p:nvSpPr>
          <p:cNvPr id="6" name="Rectangle 5">
            <a:extLst>
              <a:ext uri="{FF2B5EF4-FFF2-40B4-BE49-F238E27FC236}">
                <a16:creationId xmlns:a16="http://schemas.microsoft.com/office/drawing/2014/main" id="{A822ED0C-A7BE-911B-7246-C6FAF28182D9}"/>
              </a:ext>
            </a:extLst>
          </p:cNvPr>
          <p:cNvSpPr/>
          <p:nvPr/>
        </p:nvSpPr>
        <p:spPr>
          <a:xfrm>
            <a:off x="9582350" y="1420421"/>
            <a:ext cx="2605349" cy="543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E1D1C-89C7-FB73-BDE0-64164968BB1B}"/>
              </a:ext>
            </a:extLst>
          </p:cNvPr>
          <p:cNvSpPr/>
          <p:nvPr/>
        </p:nvSpPr>
        <p:spPr>
          <a:xfrm>
            <a:off x="-2807" y="-83527"/>
            <a:ext cx="2605349" cy="245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91;p10" descr="A picture containing text&#10;&#10;Description automatically generated">
            <a:extLst>
              <a:ext uri="{FF2B5EF4-FFF2-40B4-BE49-F238E27FC236}">
                <a16:creationId xmlns:a16="http://schemas.microsoft.com/office/drawing/2014/main" id="{985D64F2-3267-129E-45AA-BB67813E45C3}"/>
              </a:ext>
            </a:extLst>
          </p:cNvPr>
          <p:cNvPicPr preferRelativeResize="0"/>
          <p:nvPr/>
        </p:nvPicPr>
        <p:blipFill rotWithShape="1">
          <a:blip r:embed="rId4">
            <a:alphaModFix/>
          </a:blip>
          <a:srcRect/>
          <a:stretch/>
        </p:blipFill>
        <p:spPr>
          <a:xfrm>
            <a:off x="496279" y="415072"/>
            <a:ext cx="2201201" cy="726666"/>
          </a:xfrm>
          <a:prstGeom prst="rect">
            <a:avLst/>
          </a:prstGeom>
          <a:noFill/>
          <a:ln>
            <a:noFill/>
          </a:ln>
        </p:spPr>
      </p:pic>
      <p:sp>
        <p:nvSpPr>
          <p:cNvPr id="5" name="Google Shape;90;p10">
            <a:extLst>
              <a:ext uri="{FF2B5EF4-FFF2-40B4-BE49-F238E27FC236}">
                <a16:creationId xmlns:a16="http://schemas.microsoft.com/office/drawing/2014/main" id="{39EE83C6-4A52-8C9D-0EF1-1CE043C5675D}"/>
              </a:ext>
            </a:extLst>
          </p:cNvPr>
          <p:cNvSpPr txBox="1"/>
          <p:nvPr/>
        </p:nvSpPr>
        <p:spPr>
          <a:xfrm>
            <a:off x="1051558" y="1397359"/>
            <a:ext cx="10304299" cy="727928"/>
          </a:xfrm>
          <a:prstGeom prst="rect">
            <a:avLst/>
          </a:prstGeom>
          <a:noFill/>
          <a:ln>
            <a:noFill/>
          </a:ln>
        </p:spPr>
        <p:txBody>
          <a:bodyPr spcFirstLastPara="1" wrap="square" lIns="0" tIns="0" rIns="0" bIns="0" anchor="t" anchorCtr="0">
            <a:noAutofit/>
          </a:bodyPr>
          <a:lstStyle/>
          <a:p>
            <a:r>
              <a:rPr lang="en-US" sz="4400">
                <a:solidFill>
                  <a:srgbClr val="005BAB"/>
                </a:solidFill>
                <a:latin typeface="Barlow SemiBold"/>
                <a:sym typeface="Barlow SemiBold"/>
              </a:rPr>
              <a:t>State Platform and Priorities</a:t>
            </a:r>
            <a:endParaRPr lang="en-US" sz="4400">
              <a:cs typeface="Arial"/>
            </a:endParaRPr>
          </a:p>
        </p:txBody>
      </p:sp>
      <p:sp>
        <p:nvSpPr>
          <p:cNvPr id="9" name="Google Shape;90;p10">
            <a:extLst>
              <a:ext uri="{FF2B5EF4-FFF2-40B4-BE49-F238E27FC236}">
                <a16:creationId xmlns:a16="http://schemas.microsoft.com/office/drawing/2014/main" id="{94FC1C98-509C-682A-8B7C-4BD1DB898116}"/>
              </a:ext>
            </a:extLst>
          </p:cNvPr>
          <p:cNvSpPr txBox="1"/>
          <p:nvPr/>
        </p:nvSpPr>
        <p:spPr>
          <a:xfrm>
            <a:off x="1051558" y="2239569"/>
            <a:ext cx="10304299" cy="4217085"/>
          </a:xfrm>
          <a:prstGeom prst="rect">
            <a:avLst/>
          </a:prstGeom>
          <a:noFill/>
          <a:ln>
            <a:noFill/>
          </a:ln>
        </p:spPr>
        <p:txBody>
          <a:bodyPr spcFirstLastPara="1" wrap="square" lIns="0" tIns="0" rIns="0" bIns="0" anchor="t" anchorCtr="0">
            <a:noAutofit/>
          </a:bodyPr>
          <a:lstStyle/>
          <a:p>
            <a:pPr marL="914400" indent="-914400">
              <a:spcAft>
                <a:spcPts val="200"/>
              </a:spcAft>
              <a:buAutoNum type="arabicPeriod"/>
            </a:pPr>
            <a:r>
              <a:rPr lang="en-US" sz="2800" b="1">
                <a:solidFill>
                  <a:srgbClr val="005EA4"/>
                </a:solidFill>
                <a:latin typeface="Segoe UI"/>
                <a:ea typeface="+mn-lt"/>
                <a:cs typeface="+mn-lt"/>
              </a:rPr>
              <a:t>MAWB advocates for ensuring the Workforce Development Fund remains focused on prioritizing support for the State Dislocated Worker Program to ensure consistent service delivery.</a:t>
            </a:r>
            <a:endParaRPr lang="en-US" sz="2800">
              <a:solidFill>
                <a:srgbClr val="005EA4"/>
              </a:solidFill>
              <a:latin typeface="Segoe UI"/>
              <a:cs typeface="Arial"/>
            </a:endParaRPr>
          </a:p>
          <a:p>
            <a:pPr marL="914400" indent="-914400">
              <a:spcAft>
                <a:spcPts val="200"/>
              </a:spcAft>
              <a:buAutoNum type="arabicPeriod"/>
            </a:pPr>
            <a:endParaRPr lang="en-US" sz="2800" b="1">
              <a:solidFill>
                <a:srgbClr val="005EA4"/>
              </a:solidFill>
              <a:latin typeface="Segoe UI"/>
              <a:ea typeface="+mn-lt"/>
              <a:cs typeface="+mn-lt"/>
            </a:endParaRPr>
          </a:p>
          <a:p>
            <a:pPr marL="914400" indent="-914400">
              <a:spcAft>
                <a:spcPts val="200"/>
              </a:spcAft>
              <a:buAutoNum type="arabicPeriod"/>
            </a:pPr>
            <a:r>
              <a:rPr lang="en-US" sz="2800" b="1">
                <a:solidFill>
                  <a:srgbClr val="005EA4"/>
                </a:solidFill>
                <a:latin typeface="Segoe UI"/>
                <a:ea typeface="+mn-lt"/>
                <a:cs typeface="+mn-lt"/>
              </a:rPr>
              <a:t>MAWB advocates for making the FY24-25 supplemental funding increase to the Minnesota Youth Program permanent and ongoing</a:t>
            </a:r>
            <a:r>
              <a:rPr lang="en-US" sz="2800">
                <a:solidFill>
                  <a:srgbClr val="005EA4"/>
                </a:solidFill>
                <a:latin typeface="Segoe UI"/>
                <a:ea typeface="+mn-lt"/>
                <a:cs typeface="+mn-lt"/>
              </a:rPr>
              <a:t>. </a:t>
            </a:r>
            <a:r>
              <a:rPr lang="en-US" sz="3600">
                <a:solidFill>
                  <a:srgbClr val="005BAB"/>
                </a:solidFill>
                <a:latin typeface="Barlow SemiBold"/>
              </a:rPr>
              <a:t> </a:t>
            </a:r>
          </a:p>
        </p:txBody>
      </p:sp>
    </p:spTree>
    <p:extLst>
      <p:ext uri="{BB962C8B-B14F-4D97-AF65-F5344CB8AC3E}">
        <p14:creationId xmlns:p14="http://schemas.microsoft.com/office/powerpoint/2010/main" val="2801236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22ED0C-A7BE-911B-7246-C6FAF28182D9}"/>
              </a:ext>
            </a:extLst>
          </p:cNvPr>
          <p:cNvSpPr/>
          <p:nvPr/>
        </p:nvSpPr>
        <p:spPr>
          <a:xfrm>
            <a:off x="9582350" y="1420421"/>
            <a:ext cx="2605349" cy="5435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7E1D1C-89C7-FB73-BDE0-64164968BB1B}"/>
              </a:ext>
            </a:extLst>
          </p:cNvPr>
          <p:cNvSpPr/>
          <p:nvPr/>
        </p:nvSpPr>
        <p:spPr>
          <a:xfrm>
            <a:off x="-2807" y="-3317"/>
            <a:ext cx="3818533" cy="26377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90;p10">
            <a:extLst>
              <a:ext uri="{FF2B5EF4-FFF2-40B4-BE49-F238E27FC236}">
                <a16:creationId xmlns:a16="http://schemas.microsoft.com/office/drawing/2014/main" id="{39EE83C6-4A52-8C9D-0EF1-1CE043C5675D}"/>
              </a:ext>
            </a:extLst>
          </p:cNvPr>
          <p:cNvSpPr txBox="1"/>
          <p:nvPr/>
        </p:nvSpPr>
        <p:spPr>
          <a:xfrm>
            <a:off x="580321" y="434833"/>
            <a:ext cx="10304299" cy="727928"/>
          </a:xfrm>
          <a:prstGeom prst="rect">
            <a:avLst/>
          </a:prstGeom>
          <a:noFill/>
          <a:ln>
            <a:noFill/>
          </a:ln>
        </p:spPr>
        <p:txBody>
          <a:bodyPr spcFirstLastPara="1" wrap="square" lIns="0" tIns="0" rIns="0" bIns="0" anchor="t" anchorCtr="0">
            <a:noAutofit/>
          </a:bodyPr>
          <a:lstStyle/>
          <a:p>
            <a:r>
              <a:rPr lang="en-US" sz="3600">
                <a:solidFill>
                  <a:srgbClr val="005BAB"/>
                </a:solidFill>
                <a:latin typeface="Barlow SemiBold"/>
                <a:sym typeface="Barlow SemiBold"/>
              </a:rPr>
              <a:t>2025 Platform and Priorities</a:t>
            </a:r>
            <a:endParaRPr lang="en-US"/>
          </a:p>
        </p:txBody>
      </p:sp>
      <p:pic>
        <p:nvPicPr>
          <p:cNvPr id="9" name="Picture 8" descr="A document with text on it&#10;&#10;Description automatically generated">
            <a:extLst>
              <a:ext uri="{FF2B5EF4-FFF2-40B4-BE49-F238E27FC236}">
                <a16:creationId xmlns:a16="http://schemas.microsoft.com/office/drawing/2014/main" id="{38A0561A-0244-CDA1-2E56-FC9A333F287D}"/>
              </a:ext>
            </a:extLst>
          </p:cNvPr>
          <p:cNvPicPr>
            <a:picLocks noChangeAspect="1"/>
          </p:cNvPicPr>
          <p:nvPr/>
        </p:nvPicPr>
        <p:blipFill>
          <a:blip r:embed="rId3"/>
          <a:stretch>
            <a:fillRect/>
          </a:stretch>
        </p:blipFill>
        <p:spPr>
          <a:xfrm>
            <a:off x="6267701" y="1171324"/>
            <a:ext cx="4228599" cy="5477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document with text on it&#10;&#10;Description automatically generated">
            <a:extLst>
              <a:ext uri="{FF2B5EF4-FFF2-40B4-BE49-F238E27FC236}">
                <a16:creationId xmlns:a16="http://schemas.microsoft.com/office/drawing/2014/main" id="{0A3E7454-937B-9199-7840-D374F23C5944}"/>
              </a:ext>
            </a:extLst>
          </p:cNvPr>
          <p:cNvPicPr>
            <a:picLocks noChangeAspect="1"/>
          </p:cNvPicPr>
          <p:nvPr/>
        </p:nvPicPr>
        <p:blipFill>
          <a:blip r:embed="rId4"/>
          <a:stretch>
            <a:fillRect/>
          </a:stretch>
        </p:blipFill>
        <p:spPr>
          <a:xfrm>
            <a:off x="1195388" y="1169820"/>
            <a:ext cx="4236620" cy="548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082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18</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288786"/>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Interagency Workforce Alignment 		Quarterly Update</a:t>
            </a:r>
            <a:r>
              <a:rPr kumimoji="0" lang="en-US" sz="4000" b="0" i="0" u="none" strike="noStrike" kern="0" cap="none" spc="0" normalizeH="0" baseline="0" noProof="0" dirty="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1220367" y="5259436"/>
            <a:ext cx="9883700"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184880"/>
                </a:solidFill>
                <a:effectLst/>
                <a:uLnTx/>
                <a:uFillTx/>
                <a:latin typeface="Barlow semibold"/>
                <a:ea typeface="Dotum"/>
                <a:cs typeface="+mn-cs"/>
              </a:rPr>
              <a:t>DEED Commissioner Matt Varilek</a:t>
            </a:r>
            <a:endParaRPr kumimoji="0" lang="en-US" sz="4800" b="0" i="0" u="none" strike="noStrike" kern="1200" cap="none" spc="0" normalizeH="0" baseline="0" noProof="0" dirty="0">
              <a:ln>
                <a:noFill/>
              </a:ln>
              <a:solidFill>
                <a:srgbClr val="184880"/>
              </a:solidFill>
              <a:effectLst/>
              <a:uLnTx/>
              <a:uFillTx/>
              <a:latin typeface="Barlow semibold" panose="00000700000000000000" pitchFamily="2" charset="0"/>
              <a:ea typeface="+mn-ea"/>
              <a:cs typeface="+mn-cs"/>
            </a:endParaRPr>
          </a:p>
        </p:txBody>
      </p:sp>
      <p:pic>
        <p:nvPicPr>
          <p:cNvPr id="6" name="Picture 5" descr="Blue text on a black background&#10;&#10;Description automatically generated">
            <a:extLst>
              <a:ext uri="{FF2B5EF4-FFF2-40B4-BE49-F238E27FC236}">
                <a16:creationId xmlns:a16="http://schemas.microsoft.com/office/drawing/2014/main" id="{23D39A6B-4566-63A7-059F-A32DE0D6CCCC}"/>
              </a:ext>
            </a:extLst>
          </p:cNvPr>
          <p:cNvPicPr>
            <a:picLocks noChangeAspect="1"/>
          </p:cNvPicPr>
          <p:nvPr/>
        </p:nvPicPr>
        <p:blipFill rotWithShape="1">
          <a:blip r:embed="rId4"/>
          <a:srcRect t="634" b="634"/>
          <a:stretch/>
        </p:blipFill>
        <p:spPr>
          <a:xfrm>
            <a:off x="1216997" y="1030149"/>
            <a:ext cx="4787069" cy="1139504"/>
          </a:xfrm>
          <a:prstGeom prst="rect">
            <a:avLst/>
          </a:prstGeom>
        </p:spPr>
      </p:pic>
    </p:spTree>
    <p:extLst>
      <p:ext uri="{BB962C8B-B14F-4D97-AF65-F5344CB8AC3E}">
        <p14:creationId xmlns:p14="http://schemas.microsoft.com/office/powerpoint/2010/main" val="86137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74AC3-4C12-4A5E-9302-6C7FC246D89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 sz="1600" b="0" i="0" u="none" strike="noStrike" kern="1200" cap="none" spc="0" normalizeH="0" baseline="0" noProof="0">
              <a:ln>
                <a:noFill/>
              </a:ln>
              <a:solidFill>
                <a:srgbClr val="757C83"/>
              </a:solidFill>
              <a:effectLst/>
              <a:uLnTx/>
              <a:uFillTx/>
              <a:latin typeface="IBM Plex Sans"/>
              <a:sym typeface="IBM Plex Sans"/>
            </a:endParaRPr>
          </a:p>
        </p:txBody>
      </p:sp>
      <p:sp>
        <p:nvSpPr>
          <p:cNvPr id="6" name="Title 5">
            <a:extLst>
              <a:ext uri="{FF2B5EF4-FFF2-40B4-BE49-F238E27FC236}">
                <a16:creationId xmlns:a16="http://schemas.microsoft.com/office/drawing/2014/main" id="{BB115BE3-1C12-32E6-9472-80A77BB92E23}"/>
              </a:ext>
            </a:extLst>
          </p:cNvPr>
          <p:cNvSpPr>
            <a:spLocks noGrp="1"/>
          </p:cNvSpPr>
          <p:nvPr>
            <p:ph type="title"/>
          </p:nvPr>
        </p:nvSpPr>
        <p:spPr>
          <a:xfrm>
            <a:off x="1219432" y="661167"/>
            <a:ext cx="8877067" cy="1084000"/>
          </a:xfrm>
        </p:spPr>
        <p:txBody>
          <a:bodyPr/>
          <a:lstStyle/>
          <a:p>
            <a:r>
              <a:rPr lang="en-US" dirty="0"/>
              <a:t>Governor’s Workforce Development Board Partnership with IWA</a:t>
            </a:r>
          </a:p>
        </p:txBody>
      </p:sp>
      <p:pic>
        <p:nvPicPr>
          <p:cNvPr id="5" name="Picture 4">
            <a:extLst>
              <a:ext uri="{FF2B5EF4-FFF2-40B4-BE49-F238E27FC236}">
                <a16:creationId xmlns:a16="http://schemas.microsoft.com/office/drawing/2014/main" id="{7F94515E-4C3C-B00F-8C08-94C7F5777E94}"/>
              </a:ext>
            </a:extLst>
          </p:cNvPr>
          <p:cNvPicPr>
            <a:picLocks noChangeAspect="1"/>
          </p:cNvPicPr>
          <p:nvPr/>
        </p:nvPicPr>
        <p:blipFill>
          <a:blip r:embed="rId3"/>
          <a:stretch>
            <a:fillRect/>
          </a:stretch>
        </p:blipFill>
        <p:spPr>
          <a:xfrm>
            <a:off x="651555" y="1709737"/>
            <a:ext cx="10430371" cy="4729163"/>
          </a:xfrm>
          <a:prstGeom prst="rect">
            <a:avLst/>
          </a:prstGeom>
        </p:spPr>
      </p:pic>
    </p:spTree>
    <p:extLst>
      <p:ext uri="{BB962C8B-B14F-4D97-AF65-F5344CB8AC3E}">
        <p14:creationId xmlns:p14="http://schemas.microsoft.com/office/powerpoint/2010/main" val="321048628"/>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737979"/>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buClr>
                <a:srgbClr val="000000"/>
              </a:buClr>
              <a:buSzTx/>
              <a:buFont typeface="Arial"/>
              <a:buNone/>
              <a:tabLst/>
              <a:defRPr/>
            </a:pPr>
            <a:r>
              <a:rPr kumimoji="0" lang="en-US" sz="8800" b="0" i="0" u="none" strike="noStrike" kern="0" cap="none" spc="0" normalizeH="0" baseline="0" noProof="0">
                <a:ln>
                  <a:noFill/>
                </a:ln>
                <a:solidFill>
                  <a:schemeClr val="accent5"/>
                </a:solidFill>
                <a:effectLst/>
                <a:uLnTx/>
                <a:uFillTx/>
                <a:latin typeface="Barlow semibold" panose="00000700000000000000" pitchFamily="2" charset="0"/>
                <a:ea typeface="Dotum" panose="020B0600000101010101" pitchFamily="34" charset="-127"/>
                <a:cs typeface="Arial"/>
                <a:sym typeface="Arial"/>
              </a:rPr>
              <a:t>Call to Order</a:t>
            </a:r>
          </a:p>
          <a:p>
            <a:pPr marL="0" marR="0" lvl="0" indent="0" algn="ctr" defTabSz="1219170" rtl="0" eaLnBrk="1" fontAlgn="auto" latinLnBrk="0" hangingPunct="1">
              <a:lnSpc>
                <a:spcPct val="100000"/>
              </a:lnSpc>
              <a:spcBef>
                <a:spcPts val="0"/>
              </a:spcBef>
              <a:buClr>
                <a:srgbClr val="000000"/>
              </a:buClr>
              <a:buSzTx/>
              <a:buFont typeface="Arial"/>
              <a:buNone/>
              <a:tabLst/>
              <a:defRPr/>
            </a:pPr>
            <a:r>
              <a:rPr lang="en-US" sz="3200" kern="0">
                <a:solidFill>
                  <a:schemeClr val="accent5"/>
                </a:solidFill>
                <a:latin typeface="Barlow semibold" panose="00000700000000000000" pitchFamily="2" charset="0"/>
                <a:ea typeface="Dotum" panose="020B0600000101010101" pitchFamily="34" charset="-127"/>
              </a:rPr>
              <a:t> </a:t>
            </a:r>
            <a:endParaRPr kumimoji="0" lang="en-US" sz="3200" b="0" i="0" u="none" strike="noStrike" kern="0" cap="none" spc="0" normalizeH="0" baseline="0" noProof="0">
              <a:ln>
                <a:noFill/>
              </a:ln>
              <a:solidFill>
                <a:schemeClr val="accent5"/>
              </a:solidFill>
              <a:effectLst/>
              <a:uLnTx/>
              <a:uFillTx/>
              <a:latin typeface="Barlow semibold" panose="00000700000000000000" pitchFamily="2" charset="0"/>
              <a:ea typeface="Dotum" panose="020B0600000101010101" pitchFamily="34" charset="-127"/>
              <a:cs typeface="Arial"/>
              <a:sym typeface="Arial"/>
            </a:endParaRP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Surya Iyer</a:t>
            </a: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GWDB Chair</a:t>
            </a:r>
          </a:p>
          <a:p>
            <a:pPr marL="0" marR="0" lvl="0" indent="0" defTabSz="1219170" rtl="0" eaLnBrk="1" fontAlgn="auto" latinLnBrk="0" hangingPunct="1">
              <a:lnSpc>
                <a:spcPct val="100000"/>
              </a:lnSpc>
              <a:spcBef>
                <a:spcPts val="0"/>
              </a:spcBef>
              <a:buClr>
                <a:srgbClr val="000000"/>
              </a:buClr>
              <a:buSzTx/>
              <a:buFont typeface="Arial"/>
              <a:buNone/>
              <a:tabLst/>
              <a:defRPr/>
            </a:pPr>
            <a:r>
              <a:rPr lang="en-US" sz="4800" kern="0">
                <a:solidFill>
                  <a:schemeClr val="accent5"/>
                </a:solidFill>
                <a:latin typeface="Barlow semibold" panose="00000700000000000000" pitchFamily="2" charset="0"/>
                <a:ea typeface="Dotum" panose="020B0600000101010101" pitchFamily="34" charset="-127"/>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5931918" y="4497924"/>
            <a:ext cx="5876162" cy="1569660"/>
          </a:xfrm>
          <a:prstGeom prst="rect">
            <a:avLst/>
          </a:prstGeom>
          <a:noFill/>
        </p:spPr>
        <p:txBody>
          <a:bodyPr wrap="square" lIns="91440" tIns="45720" rIns="91440" bIns="45720" rtlCol="0" anchor="t">
            <a:spAutoFit/>
          </a:bodyPr>
          <a:lstStyle/>
          <a:p>
            <a:r>
              <a:rPr lang="en-US" sz="4800" kern="0">
                <a:solidFill>
                  <a:schemeClr val="accent5"/>
                </a:solidFill>
                <a:latin typeface="Barlow semibold"/>
                <a:ea typeface="Dotum"/>
              </a:rPr>
              <a:t>Comm. Scott Schulte</a:t>
            </a:r>
          </a:p>
          <a:p>
            <a:r>
              <a:rPr lang="en-US" sz="4800">
                <a:solidFill>
                  <a:schemeClr val="accent5"/>
                </a:solidFill>
                <a:latin typeface="Barlow semibold" panose="00000700000000000000" pitchFamily="2" charset="0"/>
              </a:rPr>
              <a:t>MAWB Chair</a:t>
            </a:r>
          </a:p>
        </p:txBody>
      </p:sp>
      <p:pic>
        <p:nvPicPr>
          <p:cNvPr id="6" name="Picture 5" descr="Blue text on a black background&#10;&#10;Description automatically generated">
            <a:extLst>
              <a:ext uri="{FF2B5EF4-FFF2-40B4-BE49-F238E27FC236}">
                <a16:creationId xmlns:a16="http://schemas.microsoft.com/office/drawing/2014/main" id="{8F49E2B6-8870-70A7-1826-FC2E47842CD0}"/>
              </a:ext>
            </a:extLst>
          </p:cNvPr>
          <p:cNvPicPr>
            <a:picLocks noChangeAspect="1"/>
          </p:cNvPicPr>
          <p:nvPr/>
        </p:nvPicPr>
        <p:blipFill rotWithShape="1">
          <a:blip r:embed="rId4"/>
          <a:srcRect t="634" b="634"/>
          <a:stretch/>
        </p:blipFill>
        <p:spPr>
          <a:xfrm>
            <a:off x="1375148" y="1030149"/>
            <a:ext cx="4787069" cy="11395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EBED1-ED0C-F749-BD5D-C65B7F35D94A}"/>
              </a:ext>
            </a:extLst>
          </p:cNvPr>
          <p:cNvSpPr>
            <a:spLocks noGrp="1"/>
          </p:cNvSpPr>
          <p:nvPr>
            <p:ph type="body" idx="1"/>
          </p:nvPr>
        </p:nvSpPr>
        <p:spPr>
          <a:xfrm>
            <a:off x="1219433" y="3670301"/>
            <a:ext cx="9332800" cy="3999600"/>
          </a:xfrm>
        </p:spPr>
        <p:txBody>
          <a:bodyPr>
            <a:normAutofit/>
          </a:bodyPr>
          <a:lstStyle/>
          <a:p>
            <a:r>
              <a:rPr lang="en-US" sz="2000" b="1" i="0" dirty="0">
                <a:solidFill>
                  <a:schemeClr val="accent5"/>
                </a:solidFill>
                <a:effectLst/>
                <a:latin typeface="IBM Plex Sans Light" panose="020B0403050203000203" pitchFamily="34" charset="0"/>
              </a:rPr>
              <a:t>Aim 1: </a:t>
            </a:r>
            <a:r>
              <a:rPr lang="en-US" sz="2000" i="0" dirty="0">
                <a:solidFill>
                  <a:schemeClr val="accent5"/>
                </a:solidFill>
                <a:effectLst/>
                <a:latin typeface="IBM Plex Sans Light" panose="020B0403050203000203" pitchFamily="34" charset="0"/>
              </a:rPr>
              <a:t>Ensure Enterprise-wide </a:t>
            </a:r>
            <a:r>
              <a:rPr lang="en-US" sz="2000" i="0" u="sng" dirty="0">
                <a:solidFill>
                  <a:schemeClr val="accent5"/>
                </a:solidFill>
                <a:effectLst/>
                <a:latin typeface="IBM Plex Sans Light" panose="020B0403050203000203" pitchFamily="34" charset="0"/>
              </a:rPr>
              <a:t>alignment</a:t>
            </a:r>
            <a:r>
              <a:rPr lang="en-US" sz="2000" i="0" dirty="0">
                <a:solidFill>
                  <a:schemeClr val="accent5"/>
                </a:solidFill>
                <a:effectLst/>
                <a:latin typeface="IBM Plex Sans Light" panose="020B0403050203000203" pitchFamily="34" charset="0"/>
              </a:rPr>
              <a:t> and defined agency ownership of workforce efforts across the Drive for 5 Sectors. </a:t>
            </a:r>
          </a:p>
          <a:p>
            <a:r>
              <a:rPr lang="en-US" sz="2000" b="1" i="0" dirty="0">
                <a:solidFill>
                  <a:schemeClr val="accent5"/>
                </a:solidFill>
                <a:effectLst/>
                <a:latin typeface="IBM Plex Sans Light" panose="020B0403050203000203" pitchFamily="34" charset="0"/>
              </a:rPr>
              <a:t>Aim 2: </a:t>
            </a:r>
            <a:r>
              <a:rPr lang="en-US" sz="2000" i="0" dirty="0">
                <a:solidFill>
                  <a:schemeClr val="accent5"/>
                </a:solidFill>
                <a:effectLst/>
                <a:latin typeface="IBM Plex Sans Light" panose="020B0403050203000203" pitchFamily="34" charset="0"/>
              </a:rPr>
              <a:t>Define </a:t>
            </a:r>
            <a:r>
              <a:rPr lang="en-US" sz="2000" i="0" u="sng" dirty="0">
                <a:solidFill>
                  <a:schemeClr val="accent5"/>
                </a:solidFill>
                <a:effectLst/>
                <a:latin typeface="IBM Plex Sans Light" panose="020B0403050203000203" pitchFamily="34" charset="0"/>
              </a:rPr>
              <a:t>metrics</a:t>
            </a:r>
            <a:r>
              <a:rPr lang="en-US" sz="2000" i="0" dirty="0">
                <a:solidFill>
                  <a:schemeClr val="accent5"/>
                </a:solidFill>
                <a:effectLst/>
                <a:latin typeface="IBM Plex Sans Light" panose="020B0403050203000203" pitchFamily="34" charset="0"/>
              </a:rPr>
              <a:t> and measurable goals to track progress on stated outcomes and timelines. </a:t>
            </a:r>
            <a:endParaRPr lang="en-US" sz="2000" dirty="0">
              <a:solidFill>
                <a:schemeClr val="accent5"/>
              </a:solidFill>
              <a:latin typeface="IBM Plex Sans Light" panose="020B0403050203000203" pitchFamily="34" charset="0"/>
            </a:endParaRPr>
          </a:p>
          <a:p>
            <a:r>
              <a:rPr lang="en-US" sz="2000" b="1" i="0" dirty="0">
                <a:solidFill>
                  <a:schemeClr val="accent5"/>
                </a:solidFill>
                <a:effectLst/>
                <a:latin typeface="IBM Plex Sans Light" panose="020B0403050203000203" pitchFamily="34" charset="0"/>
              </a:rPr>
              <a:t>Aim 3: </a:t>
            </a:r>
            <a:r>
              <a:rPr lang="en-US" sz="2000" i="0" dirty="0">
                <a:solidFill>
                  <a:schemeClr val="accent5"/>
                </a:solidFill>
                <a:effectLst/>
                <a:latin typeface="IBM Plex Sans Light" panose="020B0403050203000203" pitchFamily="34" charset="0"/>
              </a:rPr>
              <a:t>Ensure effective internal and external </a:t>
            </a:r>
            <a:r>
              <a:rPr lang="en-US" sz="2000" i="0" u="sng" dirty="0">
                <a:solidFill>
                  <a:schemeClr val="accent5"/>
                </a:solidFill>
                <a:effectLst/>
                <a:latin typeface="IBM Plex Sans Light" panose="020B0403050203000203" pitchFamily="34" charset="0"/>
              </a:rPr>
              <a:t>communication</a:t>
            </a:r>
            <a:r>
              <a:rPr lang="en-US" sz="2000" i="0" dirty="0">
                <a:solidFill>
                  <a:schemeClr val="accent5"/>
                </a:solidFill>
                <a:effectLst/>
                <a:latin typeface="IBM Plex Sans Light" panose="020B0403050203000203" pitchFamily="34" charset="0"/>
              </a:rPr>
              <a:t> about statewide talent attraction and retention strategies. </a:t>
            </a:r>
            <a:endParaRPr lang="en-US" sz="2800" dirty="0">
              <a:solidFill>
                <a:schemeClr val="accent5"/>
              </a:solidFill>
              <a:latin typeface="IBM Plex Sans Light" panose="020B0403050203000203" pitchFamily="34" charset="0"/>
            </a:endParaRPr>
          </a:p>
        </p:txBody>
      </p:sp>
      <p:sp>
        <p:nvSpPr>
          <p:cNvPr id="2" name="Title 1">
            <a:extLst>
              <a:ext uri="{FF2B5EF4-FFF2-40B4-BE49-F238E27FC236}">
                <a16:creationId xmlns:a16="http://schemas.microsoft.com/office/drawing/2014/main" id="{196F9DF3-4B36-AEFD-4299-E245B2A90AF8}"/>
              </a:ext>
            </a:extLst>
          </p:cNvPr>
          <p:cNvSpPr>
            <a:spLocks noGrp="1"/>
          </p:cNvSpPr>
          <p:nvPr>
            <p:ph type="title"/>
          </p:nvPr>
        </p:nvSpPr>
        <p:spPr/>
        <p:txBody>
          <a:bodyPr>
            <a:noAutofit/>
          </a:bodyPr>
          <a:lstStyle/>
          <a:p>
            <a:r>
              <a:rPr lang="en-US"/>
              <a:t>Building Enterprise Workforce Development Alignment</a:t>
            </a:r>
          </a:p>
        </p:txBody>
      </p:sp>
      <p:sp>
        <p:nvSpPr>
          <p:cNvPr id="4" name="TextBox 3">
            <a:extLst>
              <a:ext uri="{FF2B5EF4-FFF2-40B4-BE49-F238E27FC236}">
                <a16:creationId xmlns:a16="http://schemas.microsoft.com/office/drawing/2014/main" id="{F12316F0-83A5-AB44-A069-FBEB79F1AE1C}"/>
              </a:ext>
            </a:extLst>
          </p:cNvPr>
          <p:cNvSpPr txBox="1"/>
          <p:nvPr/>
        </p:nvSpPr>
        <p:spPr>
          <a:xfrm>
            <a:off x="628033" y="2100641"/>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865"/>
                </a:solidFill>
                <a:effectLst/>
                <a:uLnTx/>
                <a:uFillTx/>
                <a:latin typeface="IBM Plex Sans Light" panose="020B0403050203000203" pitchFamily="34" charset="0"/>
                <a:ea typeface="+mn-ea"/>
                <a:cs typeface="+mn-cs"/>
              </a:rPr>
              <a:t>Overarching Aim of Using the IWA as the Space for Interagency Alignment:</a:t>
            </a:r>
            <a:r>
              <a:rPr kumimoji="0" lang="en-US" sz="2400" b="0" i="0" u="none" strike="noStrike" kern="1200" cap="none" spc="0" normalizeH="0" baseline="0" noProof="0" dirty="0">
                <a:ln>
                  <a:noFill/>
                </a:ln>
                <a:solidFill>
                  <a:srgbClr val="003865"/>
                </a:solidFill>
                <a:effectLst/>
                <a:uLnTx/>
                <a:uFillTx/>
                <a:latin typeface="IBM Plex Sans Light" panose="020B0403050203000203" pitchFamily="34" charset="0"/>
                <a:ea typeface="+mn-ea"/>
                <a:cs typeface="+mn-cs"/>
              </a:rPr>
              <a:t> Enable thoughtful, strategic, aligned, and proactive interagency decision-making and collaboration, and hold ourselves accountable for reaching a 4.4% vacancy rate overall and in the Drive for Five sectors. </a:t>
            </a:r>
          </a:p>
        </p:txBody>
      </p:sp>
    </p:spTree>
    <p:extLst>
      <p:ext uri="{BB962C8B-B14F-4D97-AF65-F5344CB8AC3E}">
        <p14:creationId xmlns:p14="http://schemas.microsoft.com/office/powerpoint/2010/main" val="413635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97449-5B72-ADA0-3B2D-1CBC160D6B90}"/>
              </a:ext>
            </a:extLst>
          </p:cNvPr>
          <p:cNvSpPr>
            <a:spLocks noGrp="1"/>
          </p:cNvSpPr>
          <p:nvPr>
            <p:ph type="body" idx="1"/>
          </p:nvPr>
        </p:nvSpPr>
        <p:spPr>
          <a:xfrm>
            <a:off x="609833" y="2274200"/>
            <a:ext cx="5270267" cy="3999600"/>
          </a:xfrm>
        </p:spPr>
        <p:txBody>
          <a:bodyPr/>
          <a:lstStyle/>
          <a:p>
            <a:pPr>
              <a:spcBef>
                <a:spcPts val="600"/>
              </a:spcBef>
            </a:pPr>
            <a:r>
              <a:rPr lang="en-US" dirty="0"/>
              <a:t>Work To Be Completed: </a:t>
            </a:r>
          </a:p>
          <a:p>
            <a:pPr lvl="1">
              <a:spcBef>
                <a:spcPts val="600"/>
              </a:spcBef>
            </a:pPr>
            <a:r>
              <a:rPr lang="en-US" dirty="0"/>
              <a:t>Roadmap for Aims implementation by 2027</a:t>
            </a:r>
          </a:p>
          <a:p>
            <a:pPr lvl="1">
              <a:spcBef>
                <a:spcPts val="600"/>
              </a:spcBef>
            </a:pPr>
            <a:r>
              <a:rPr lang="en-US" dirty="0"/>
              <a:t>Quarterly updates to the Governor’s Office and Governor’s Workforce Development Board</a:t>
            </a:r>
          </a:p>
        </p:txBody>
      </p:sp>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a:t>Interagency Workforce Alignment Work to Come</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4294967295"/>
          </p:nvPr>
        </p:nvSpPr>
        <p:spPr>
          <a:xfrm>
            <a:off x="6456363" y="2274200"/>
            <a:ext cx="4745037" cy="3902075"/>
          </a:xfrm>
        </p:spPr>
        <p:txBody>
          <a:bodyPr/>
          <a:lstStyle/>
          <a:p>
            <a:r>
              <a:rPr lang="en-US" dirty="0"/>
              <a:t>December Planning Meeting:</a:t>
            </a:r>
          </a:p>
          <a:p>
            <a:pPr lvl="1">
              <a:spcBef>
                <a:spcPts val="600"/>
              </a:spcBef>
            </a:pPr>
            <a:r>
              <a:rPr lang="en-US" dirty="0"/>
              <a:t>Establish prioritization of activities</a:t>
            </a:r>
          </a:p>
          <a:p>
            <a:pPr lvl="1">
              <a:spcBef>
                <a:spcPts val="600"/>
              </a:spcBef>
            </a:pPr>
            <a:r>
              <a:rPr lang="en-US" dirty="0"/>
              <a:t>Identify timelines, goals and strategies for implementing Aims by 2027</a:t>
            </a:r>
          </a:p>
          <a:p>
            <a:pPr lvl="1">
              <a:spcBef>
                <a:spcPts val="600"/>
              </a:spcBef>
            </a:pPr>
            <a:r>
              <a:rPr lang="en-US" dirty="0"/>
              <a:t>Plan quarterly check-in meetings through 2027 </a:t>
            </a:r>
          </a:p>
        </p:txBody>
      </p:sp>
    </p:spTree>
    <p:extLst>
      <p:ext uri="{BB962C8B-B14F-4D97-AF65-F5344CB8AC3E}">
        <p14:creationId xmlns:p14="http://schemas.microsoft.com/office/powerpoint/2010/main" val="888484295"/>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E09E7-7065-DA32-7F84-728859A6195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 sz="1600" b="0" i="0" u="none" strike="noStrike" kern="1200" cap="none" spc="0" normalizeH="0" baseline="0" noProof="0">
              <a:ln>
                <a:noFill/>
              </a:ln>
              <a:solidFill>
                <a:srgbClr val="757C83"/>
              </a:solidFill>
              <a:effectLst/>
              <a:uLnTx/>
              <a:uFillTx/>
              <a:latin typeface="IBM Plex Sans"/>
              <a:sym typeface="IBM Plex Sans"/>
            </a:endParaRPr>
          </a:p>
        </p:txBody>
      </p:sp>
      <p:sp>
        <p:nvSpPr>
          <p:cNvPr id="4" name="Title 3">
            <a:extLst>
              <a:ext uri="{FF2B5EF4-FFF2-40B4-BE49-F238E27FC236}">
                <a16:creationId xmlns:a16="http://schemas.microsoft.com/office/drawing/2014/main" id="{D1E837AB-9348-9FF3-9716-BB1B831C39A0}"/>
              </a:ext>
            </a:extLst>
          </p:cNvPr>
          <p:cNvSpPr>
            <a:spLocks noGrp="1"/>
          </p:cNvSpPr>
          <p:nvPr>
            <p:ph type="title"/>
          </p:nvPr>
        </p:nvSpPr>
        <p:spPr/>
        <p:txBody>
          <a:bodyPr/>
          <a:lstStyle/>
          <a:p>
            <a:r>
              <a:rPr lang="en-US" dirty="0"/>
              <a:t>Ways to Accomplish Our Work</a:t>
            </a:r>
          </a:p>
        </p:txBody>
      </p:sp>
      <p:graphicFrame>
        <p:nvGraphicFramePr>
          <p:cNvPr id="5" name="Content Placeholder 4">
            <a:extLst>
              <a:ext uri="{FF2B5EF4-FFF2-40B4-BE49-F238E27FC236}">
                <a16:creationId xmlns:a16="http://schemas.microsoft.com/office/drawing/2014/main" id="{15EC6838-D6F7-6E81-A35F-9215E88CD616}"/>
              </a:ext>
            </a:extLst>
          </p:cNvPr>
          <p:cNvGraphicFramePr>
            <a:graphicFrameLocks/>
          </p:cNvGraphicFramePr>
          <p:nvPr/>
        </p:nvGraphicFramePr>
        <p:xfrm>
          <a:off x="1124122" y="2189252"/>
          <a:ext cx="8959678" cy="4007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0093288"/>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99B60-BF79-A832-6AD4-6C6FC6CE4317}"/>
              </a:ext>
            </a:extLst>
          </p:cNvPr>
          <p:cNvSpPr>
            <a:spLocks noGrp="1"/>
          </p:cNvSpPr>
          <p:nvPr>
            <p:ph type="body" idx="1"/>
          </p:nvPr>
        </p:nvSpPr>
        <p:spPr>
          <a:xfrm>
            <a:off x="317732" y="2197233"/>
            <a:ext cx="9969267" cy="3999600"/>
          </a:xfrm>
        </p:spPr>
        <p:txBody>
          <a:bodyPr>
            <a:normAutofit lnSpcReduction="10000"/>
          </a:bodyPr>
          <a:lstStyle/>
          <a:p>
            <a:pPr marL="1320767" lvl="2" indent="0">
              <a:spcBef>
                <a:spcPts val="600"/>
              </a:spcBef>
              <a:spcAft>
                <a:spcPts val="600"/>
              </a:spcAft>
              <a:buNone/>
            </a:pPr>
            <a:r>
              <a:rPr lang="en-US" u="sng" dirty="0"/>
              <a:t>Purpose of inventory</a:t>
            </a:r>
            <a:r>
              <a:rPr lang="en-US" dirty="0"/>
              <a:t>: To create visibility of workforce supports across agencies to enable more informed decision making and have a consistent source of information.</a:t>
            </a:r>
          </a:p>
          <a:p>
            <a:pPr marL="1320767" lvl="2" indent="0">
              <a:spcBef>
                <a:spcPts val="600"/>
              </a:spcBef>
              <a:spcAft>
                <a:spcPts val="600"/>
              </a:spcAft>
              <a:buNone/>
            </a:pPr>
            <a:r>
              <a:rPr lang="en-US" u="sng" dirty="0"/>
              <a:t>Rollout:</a:t>
            </a:r>
            <a:r>
              <a:rPr lang="en-US" dirty="0"/>
              <a:t> Began with 6 agencies (DEED, OHE, DHS, DLI, MDE, PELSB), over the coming year will socialize with stakeholders across existing agencies and incorporate additional agencies throughout 2025. </a:t>
            </a:r>
          </a:p>
          <a:p>
            <a:pPr marL="1320767" lvl="2" indent="0">
              <a:spcBef>
                <a:spcPts val="600"/>
              </a:spcBef>
              <a:spcAft>
                <a:spcPts val="600"/>
              </a:spcAft>
              <a:buNone/>
            </a:pPr>
            <a:r>
              <a:rPr lang="en-US" u="sng" dirty="0"/>
              <a:t>Who the tool is for</a:t>
            </a:r>
            <a:r>
              <a:rPr lang="en-US" dirty="0"/>
              <a:t>: Internal Enterprise staff for budget proposals, grant identification or outreach.</a:t>
            </a:r>
          </a:p>
        </p:txBody>
      </p:sp>
      <p:sp>
        <p:nvSpPr>
          <p:cNvPr id="2" name="Title 1">
            <a:extLst>
              <a:ext uri="{FF2B5EF4-FFF2-40B4-BE49-F238E27FC236}">
                <a16:creationId xmlns:a16="http://schemas.microsoft.com/office/drawing/2014/main" id="{60BD29B5-1B58-809F-FEA7-B82105E94664}"/>
              </a:ext>
            </a:extLst>
          </p:cNvPr>
          <p:cNvSpPr>
            <a:spLocks noGrp="1"/>
          </p:cNvSpPr>
          <p:nvPr>
            <p:ph type="title"/>
          </p:nvPr>
        </p:nvSpPr>
        <p:spPr/>
        <p:txBody>
          <a:bodyPr anchor="b">
            <a:normAutofit/>
          </a:bodyPr>
          <a:lstStyle/>
          <a:p>
            <a:r>
              <a:rPr lang="en-US" dirty="0"/>
              <a:t>Workforce Inventory Pilot</a:t>
            </a:r>
            <a:br>
              <a:rPr lang="en-US" dirty="0"/>
            </a:br>
            <a:endParaRPr lang="en-US" dirty="0"/>
          </a:p>
        </p:txBody>
      </p:sp>
    </p:spTree>
    <p:extLst>
      <p:ext uri="{BB962C8B-B14F-4D97-AF65-F5344CB8AC3E}">
        <p14:creationId xmlns:p14="http://schemas.microsoft.com/office/powerpoint/2010/main" val="3088225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96A61-03A4-FF47-A691-213C3F6F4D0A}"/>
              </a:ext>
            </a:extLst>
          </p:cNvPr>
          <p:cNvSpPr>
            <a:spLocks noGrp="1"/>
          </p:cNvSpPr>
          <p:nvPr>
            <p:ph type="body" idx="1"/>
          </p:nvPr>
        </p:nvSpPr>
        <p:spPr>
          <a:xfrm>
            <a:off x="647700" y="1930400"/>
            <a:ext cx="10274300" cy="4406900"/>
          </a:xfrm>
        </p:spPr>
        <p:txBody>
          <a:bodyPr>
            <a:normAutofit fontScale="70000" lnSpcReduction="20000"/>
          </a:bodyPr>
          <a:lstStyle/>
          <a:p>
            <a:pPr marL="0" indent="0">
              <a:spcBef>
                <a:spcPts val="600"/>
              </a:spcBef>
              <a:spcAft>
                <a:spcPts val="600"/>
              </a:spcAft>
              <a:buNone/>
            </a:pPr>
            <a:r>
              <a:rPr lang="en-US" dirty="0">
                <a:solidFill>
                  <a:schemeClr val="tx1"/>
                </a:solidFill>
              </a:rPr>
              <a:t>Workgroup members met regularly to inform scoping, and development of categories and data collection tool.</a:t>
            </a:r>
          </a:p>
          <a:p>
            <a:pPr marL="608965" indent="-507365">
              <a:spcBef>
                <a:spcPts val="600"/>
              </a:spcBef>
              <a:spcAft>
                <a:spcPts val="600"/>
              </a:spcAft>
            </a:pPr>
            <a:r>
              <a:rPr lang="en-US" b="1" dirty="0">
                <a:solidFill>
                  <a:schemeClr val="tx1"/>
                </a:solidFill>
              </a:rPr>
              <a:t>June: </a:t>
            </a:r>
            <a:r>
              <a:rPr lang="en-US" dirty="0">
                <a:solidFill>
                  <a:schemeClr val="tx1"/>
                </a:solidFill>
              </a:rPr>
              <a:t>26 staff members from 6 agencies responded to survey to provide the data for the Inventory.</a:t>
            </a:r>
            <a:endParaRPr lang="en-US">
              <a:solidFill>
                <a:schemeClr val="tx1"/>
              </a:solidFill>
            </a:endParaRPr>
          </a:p>
          <a:p>
            <a:pPr marL="608965" indent="-507365">
              <a:spcBef>
                <a:spcPts val="600"/>
              </a:spcBef>
              <a:spcAft>
                <a:spcPts val="600"/>
              </a:spcAft>
            </a:pPr>
            <a:r>
              <a:rPr lang="en-US" b="1" dirty="0">
                <a:solidFill>
                  <a:schemeClr val="tx1"/>
                </a:solidFill>
              </a:rPr>
              <a:t>July: </a:t>
            </a:r>
            <a:r>
              <a:rPr lang="en-US" dirty="0">
                <a:solidFill>
                  <a:schemeClr val="tx1"/>
                </a:solidFill>
              </a:rPr>
              <a:t>MMB Staff reviewed all survey responses for quality and followed up with individual survey respondents to get clarity on responses provide, as needed. Some responses were adjusted for accuracy and consistency. In open-ended questions asking for an overview of each support and its outcomes, some variability exists in the level of detail that was provided by different agencies and respondents.</a:t>
            </a:r>
            <a:endParaRPr lang="en-US">
              <a:solidFill>
                <a:schemeClr val="tx1"/>
              </a:solidFill>
            </a:endParaRPr>
          </a:p>
          <a:p>
            <a:pPr marL="608965" indent="-507365">
              <a:spcBef>
                <a:spcPts val="600"/>
              </a:spcBef>
              <a:spcAft>
                <a:spcPts val="600"/>
              </a:spcAft>
            </a:pPr>
            <a:r>
              <a:rPr lang="en-US" b="1" dirty="0">
                <a:solidFill>
                  <a:schemeClr val="tx1"/>
                </a:solidFill>
              </a:rPr>
              <a:t>August: </a:t>
            </a:r>
            <a:endParaRPr lang="en-US" b="1">
              <a:solidFill>
                <a:schemeClr val="tx1"/>
              </a:solidFill>
            </a:endParaRPr>
          </a:p>
          <a:p>
            <a:pPr marL="1218565" lvl="1" indent="-507365">
              <a:spcBef>
                <a:spcPts val="600"/>
              </a:spcBef>
              <a:spcAft>
                <a:spcPts val="600"/>
              </a:spcAft>
            </a:pPr>
            <a:r>
              <a:rPr lang="en-US" dirty="0">
                <a:solidFill>
                  <a:schemeClr val="tx1"/>
                </a:solidFill>
              </a:rPr>
              <a:t>MMB Executive Budget Officers reviewed funding information in tool for accuracy. </a:t>
            </a:r>
            <a:endParaRPr lang="en-US">
              <a:solidFill>
                <a:schemeClr val="tx1"/>
              </a:solidFill>
            </a:endParaRPr>
          </a:p>
          <a:p>
            <a:pPr marL="1218565" lvl="1" indent="-507365">
              <a:lnSpc>
                <a:spcPct val="114999"/>
              </a:lnSpc>
              <a:spcBef>
                <a:spcPts val="600"/>
              </a:spcBef>
              <a:spcAft>
                <a:spcPts val="600"/>
              </a:spcAft>
            </a:pPr>
            <a:r>
              <a:rPr lang="en-US" dirty="0">
                <a:solidFill>
                  <a:schemeClr val="tx1"/>
                </a:solidFill>
              </a:rPr>
              <a:t>The tool was shared with Goal Leads, the Governor’s Office and other Goal Review attendees.</a:t>
            </a:r>
            <a:endParaRPr lang="en-US">
              <a:solidFill>
                <a:schemeClr val="tx1"/>
              </a:solidFill>
            </a:endParaRP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49A46499-AAB9-F09A-D45E-C1C1C5C2BABF}"/>
              </a:ext>
            </a:extLst>
          </p:cNvPr>
          <p:cNvSpPr>
            <a:spLocks noGrp="1"/>
          </p:cNvSpPr>
          <p:nvPr>
            <p:ph type="sldNum" idx="12"/>
          </p:nvPr>
        </p:nvSpPr>
        <p:spPr>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000000"/>
                </a:solidFill>
                <a:effectLst/>
                <a:uLnTx/>
                <a:uFillTx/>
                <a:latin typeface="Calibri"/>
                <a:ea typeface="+mn-ea"/>
                <a:cs typeface="+mn-cs"/>
                <a:sym typeface="IBM Plex San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srgbClr val="000000"/>
              </a:solidFill>
              <a:effectLst/>
              <a:uLnTx/>
              <a:uFillTx/>
              <a:latin typeface="Calibri"/>
              <a:ea typeface="+mn-ea"/>
              <a:cs typeface="+mn-cs"/>
              <a:sym typeface="IBM Plex Sans"/>
            </a:endParaRPr>
          </a:p>
        </p:txBody>
      </p:sp>
      <p:sp>
        <p:nvSpPr>
          <p:cNvPr id="2" name="Title 1">
            <a:extLst>
              <a:ext uri="{FF2B5EF4-FFF2-40B4-BE49-F238E27FC236}">
                <a16:creationId xmlns:a16="http://schemas.microsoft.com/office/drawing/2014/main" id="{E62197B3-97C6-3227-DDD8-135DE38FA22F}"/>
              </a:ext>
            </a:extLst>
          </p:cNvPr>
          <p:cNvSpPr>
            <a:spLocks noGrp="1"/>
          </p:cNvSpPr>
          <p:nvPr>
            <p:ph type="title"/>
          </p:nvPr>
        </p:nvSpPr>
        <p:spPr/>
        <p:txBody>
          <a:bodyPr/>
          <a:lstStyle/>
          <a:p>
            <a:r>
              <a:rPr lang="en-US"/>
              <a:t>Recap of Key Milestones in Phase 1 of Inventory Development</a:t>
            </a:r>
          </a:p>
        </p:txBody>
      </p:sp>
    </p:spTree>
    <p:extLst>
      <p:ext uri="{BB962C8B-B14F-4D97-AF65-F5344CB8AC3E}">
        <p14:creationId xmlns:p14="http://schemas.microsoft.com/office/powerpoint/2010/main" val="326411362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25</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848184" y="2472743"/>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184880"/>
                </a:solidFill>
                <a:effectLst/>
                <a:uLnTx/>
                <a:uFillTx/>
                <a:latin typeface="Barlow semibold"/>
                <a:ea typeface="Dotum"/>
                <a:cs typeface="Arial"/>
                <a:sym typeface="Arial"/>
              </a:rPr>
              <a:t> </a:t>
            </a:r>
            <a:r>
              <a:rPr lang="en-US" sz="4800" kern="0">
                <a:solidFill>
                  <a:srgbClr val="184880"/>
                </a:solidFill>
                <a:latin typeface="Barlow semibold"/>
                <a:ea typeface="Dotum"/>
              </a:rPr>
              <a:t>Strengthening</a:t>
            </a:r>
            <a:r>
              <a:rPr kumimoji="0" lang="en-US" sz="4800" b="0" i="0" u="none" strike="noStrike" kern="0" cap="none" spc="0" normalizeH="0" baseline="0" noProof="0">
                <a:ln>
                  <a:noFill/>
                </a:ln>
                <a:solidFill>
                  <a:srgbClr val="184880"/>
                </a:solidFill>
                <a:effectLst/>
                <a:uLnTx/>
                <a:uFillTx/>
                <a:latin typeface="Barlow semibold"/>
                <a:ea typeface="Dotum"/>
                <a:cs typeface="Arial"/>
                <a:sym typeface="Arial"/>
              </a:rPr>
              <a:t> GWDB &amp; MAWB Partnership</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627408" y="5005228"/>
            <a:ext cx="11241984" cy="830997"/>
          </a:xfrm>
          <a:prstGeom prst="rect">
            <a:avLst/>
          </a:prstGeom>
          <a:noFill/>
        </p:spPr>
        <p:txBody>
          <a:bodyPr wrap="square" lIns="91440" tIns="45720" rIns="91440" bIns="45720" rtlCol="0" anchor="t">
            <a:spAutoFit/>
          </a:bodyPr>
          <a:lstStyle/>
          <a:p>
            <a:pPr algn="ctr">
              <a:defRPr/>
            </a:pPr>
            <a:r>
              <a:rPr lang="en-US" sz="4800" kern="0">
                <a:solidFill>
                  <a:srgbClr val="184880"/>
                </a:solidFill>
                <a:latin typeface="Barlow semibold"/>
                <a:ea typeface="Dotum"/>
              </a:rPr>
              <a:t>GWDB &amp; MAWB Leadership</a:t>
            </a:r>
            <a:endParaRPr kumimoji="0" lang="en-US" sz="4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mn-cs"/>
            </a:endParaRPr>
          </a:p>
        </p:txBody>
      </p:sp>
      <p:pic>
        <p:nvPicPr>
          <p:cNvPr id="6" name="Picture 5" descr="Blue text on a black background&#10;&#10;Description automatically generated">
            <a:extLst>
              <a:ext uri="{FF2B5EF4-FFF2-40B4-BE49-F238E27FC236}">
                <a16:creationId xmlns:a16="http://schemas.microsoft.com/office/drawing/2014/main" id="{7C8CDE33-80B5-C964-4C5D-B208DE4CE503}"/>
              </a:ext>
            </a:extLst>
          </p:cNvPr>
          <p:cNvPicPr>
            <a:picLocks noChangeAspect="1"/>
          </p:cNvPicPr>
          <p:nvPr/>
        </p:nvPicPr>
        <p:blipFill rotWithShape="1">
          <a:blip r:embed="rId4"/>
          <a:srcRect t="634" b="634"/>
          <a:stretch/>
        </p:blipFill>
        <p:spPr>
          <a:xfrm>
            <a:off x="1461412" y="1030149"/>
            <a:ext cx="4787069" cy="1139504"/>
          </a:xfrm>
          <a:prstGeom prst="rect">
            <a:avLst/>
          </a:prstGeom>
        </p:spPr>
      </p:pic>
    </p:spTree>
    <p:extLst>
      <p:ext uri="{BB962C8B-B14F-4D97-AF65-F5344CB8AC3E}">
        <p14:creationId xmlns:p14="http://schemas.microsoft.com/office/powerpoint/2010/main" val="3374805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F822A9-F6ED-79E2-FD18-8CCA58C2710D}"/>
              </a:ext>
            </a:extLst>
          </p:cNvPr>
          <p:cNvSpPr>
            <a:spLocks noGrp="1"/>
          </p:cNvSpPr>
          <p:nvPr>
            <p:ph type="body" idx="1"/>
          </p:nvPr>
        </p:nvSpPr>
        <p:spPr/>
        <p:txBody>
          <a:bodyPr/>
          <a:lstStyle/>
          <a:p>
            <a:pPr marL="608965" indent="-507365"/>
            <a:r>
              <a:rPr lang="en-US"/>
              <a:t>State and Local Planning Process</a:t>
            </a:r>
          </a:p>
          <a:p>
            <a:pPr marL="1218565" lvl="1" indent="-507365">
              <a:lnSpc>
                <a:spcPct val="114999"/>
              </a:lnSpc>
              <a:buClr>
                <a:srgbClr val="02C1D3"/>
              </a:buClr>
              <a:buFont typeface="Courier New"/>
              <a:buChar char="o"/>
            </a:pPr>
            <a:r>
              <a:rPr lang="en-US"/>
              <a:t>Local and regional plans submitted</a:t>
            </a:r>
          </a:p>
          <a:p>
            <a:pPr marL="1218565" lvl="1" indent="-507365">
              <a:lnSpc>
                <a:spcPct val="114999"/>
              </a:lnSpc>
              <a:buClr>
                <a:srgbClr val="02C1D3"/>
              </a:buClr>
              <a:buFont typeface="Courier New"/>
              <a:buChar char="o"/>
            </a:pPr>
            <a:r>
              <a:rPr lang="en-US"/>
              <a:t>Special committee review and meetings</a:t>
            </a:r>
          </a:p>
          <a:p>
            <a:pPr marL="101600" indent="0">
              <a:lnSpc>
                <a:spcPct val="114999"/>
              </a:lnSpc>
              <a:buNone/>
            </a:pPr>
            <a:endParaRPr lang="en-US"/>
          </a:p>
          <a:p>
            <a:pPr marL="608965" indent="-507365">
              <a:lnSpc>
                <a:spcPct val="114999"/>
              </a:lnSpc>
            </a:pPr>
            <a:r>
              <a:rPr lang="en-US"/>
              <a:t>Partnership on federal funding opportunities</a:t>
            </a:r>
          </a:p>
          <a:p>
            <a:pPr marL="1218565" lvl="1" indent="-507365">
              <a:lnSpc>
                <a:spcPct val="114999"/>
              </a:lnSpc>
              <a:buClr>
                <a:srgbClr val="02C1D3"/>
              </a:buClr>
              <a:buFont typeface="Courier New"/>
              <a:buChar char="o"/>
            </a:pPr>
            <a:r>
              <a:rPr lang="en-US"/>
              <a:t>CHIPS &amp; Science Act</a:t>
            </a:r>
          </a:p>
          <a:p>
            <a:pPr marL="1218565" lvl="1" indent="-507365">
              <a:lnSpc>
                <a:spcPct val="114999"/>
              </a:lnSpc>
              <a:buClr>
                <a:srgbClr val="02C1D3"/>
              </a:buClr>
              <a:buFont typeface="Courier New"/>
              <a:buChar char="o"/>
            </a:pPr>
            <a:r>
              <a:rPr lang="en-US"/>
              <a:t>Tech Hubs</a:t>
            </a:r>
          </a:p>
          <a:p>
            <a:pPr marL="1218565" lvl="1" indent="-507365">
              <a:lnSpc>
                <a:spcPct val="114999"/>
              </a:lnSpc>
              <a:buClr>
                <a:srgbClr val="02C1D3"/>
              </a:buClr>
              <a:buFont typeface="Courier New"/>
              <a:buChar char="o"/>
            </a:pPr>
            <a:r>
              <a:rPr lang="en-US"/>
              <a:t>Infrastructure funding</a:t>
            </a:r>
          </a:p>
          <a:p>
            <a:pPr marL="608965" indent="-507365">
              <a:lnSpc>
                <a:spcPct val="114999"/>
              </a:lnSpc>
            </a:pPr>
            <a:endParaRPr lang="en-US"/>
          </a:p>
          <a:p>
            <a:pPr marL="608965" indent="-507365">
              <a:lnSpc>
                <a:spcPct val="114999"/>
              </a:lnSpc>
            </a:pPr>
            <a:endParaRPr lang="en-US"/>
          </a:p>
        </p:txBody>
      </p:sp>
      <p:sp>
        <p:nvSpPr>
          <p:cNvPr id="2" name="Slide Number Placeholder 1">
            <a:extLst>
              <a:ext uri="{FF2B5EF4-FFF2-40B4-BE49-F238E27FC236}">
                <a16:creationId xmlns:a16="http://schemas.microsoft.com/office/drawing/2014/main" id="{AD6C921D-0E4D-6631-45E6-2046509E04AF}"/>
              </a:ext>
            </a:extLst>
          </p:cNvPr>
          <p:cNvSpPr>
            <a:spLocks noGrp="1"/>
          </p:cNvSpPr>
          <p:nvPr>
            <p:ph type="sldNum" idx="12"/>
          </p:nvPr>
        </p:nvSpPr>
        <p:spPr/>
        <p:txBody>
          <a:bodyPr/>
          <a:lstStyle/>
          <a:p>
            <a:fld id="{00000000-1234-1234-1234-123412341234}" type="slidenum">
              <a:rPr lang="en" smtClean="0"/>
              <a:pPr/>
              <a:t>26</a:t>
            </a:fld>
            <a:endParaRPr lang="en"/>
          </a:p>
        </p:txBody>
      </p:sp>
      <p:sp>
        <p:nvSpPr>
          <p:cNvPr id="3" name="Title 2">
            <a:extLst>
              <a:ext uri="{FF2B5EF4-FFF2-40B4-BE49-F238E27FC236}">
                <a16:creationId xmlns:a16="http://schemas.microsoft.com/office/drawing/2014/main" id="{34425CB7-B786-D92B-C0FC-3B04536F36B4}"/>
              </a:ext>
            </a:extLst>
          </p:cNvPr>
          <p:cNvSpPr>
            <a:spLocks noGrp="1"/>
          </p:cNvSpPr>
          <p:nvPr>
            <p:ph type="title"/>
          </p:nvPr>
        </p:nvSpPr>
        <p:spPr/>
        <p:txBody>
          <a:bodyPr/>
          <a:lstStyle/>
          <a:p>
            <a:r>
              <a:rPr lang="en-US"/>
              <a:t>Work Accomplished Together This Year</a:t>
            </a:r>
          </a:p>
        </p:txBody>
      </p:sp>
    </p:spTree>
    <p:extLst>
      <p:ext uri="{BB962C8B-B14F-4D97-AF65-F5344CB8AC3E}">
        <p14:creationId xmlns:p14="http://schemas.microsoft.com/office/powerpoint/2010/main" val="1226009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F4C-1D68-C964-1B6F-BBB7ADF4F7A3}"/>
              </a:ext>
            </a:extLst>
          </p:cNvPr>
          <p:cNvSpPr>
            <a:spLocks noGrp="1"/>
          </p:cNvSpPr>
          <p:nvPr>
            <p:ph type="ctrTitle"/>
          </p:nvPr>
        </p:nvSpPr>
        <p:spPr/>
        <p:txBody>
          <a:bodyPr/>
          <a:lstStyle/>
          <a:p>
            <a:r>
              <a:rPr lang="en-US"/>
              <a:t>State, Regional and Local Planning Process</a:t>
            </a:r>
          </a:p>
        </p:txBody>
      </p:sp>
      <p:sp>
        <p:nvSpPr>
          <p:cNvPr id="3" name="Subtitle 2">
            <a:extLst>
              <a:ext uri="{FF2B5EF4-FFF2-40B4-BE49-F238E27FC236}">
                <a16:creationId xmlns:a16="http://schemas.microsoft.com/office/drawing/2014/main" id="{9DCD6736-858C-4EAC-D214-B2F113E13B0E}"/>
              </a:ext>
            </a:extLst>
          </p:cNvPr>
          <p:cNvSpPr>
            <a:spLocks noGrp="1"/>
          </p:cNvSpPr>
          <p:nvPr>
            <p:ph type="subTitle" idx="1"/>
          </p:nvPr>
        </p:nvSpPr>
        <p:spPr/>
        <p:txBody>
          <a:bodyPr/>
          <a:lstStyle/>
          <a:p>
            <a:r>
              <a:rPr lang="en-US"/>
              <a:t>A Year in Review</a:t>
            </a:r>
          </a:p>
        </p:txBody>
      </p:sp>
    </p:spTree>
    <p:extLst>
      <p:ext uri="{BB962C8B-B14F-4D97-AF65-F5344CB8AC3E}">
        <p14:creationId xmlns:p14="http://schemas.microsoft.com/office/powerpoint/2010/main" val="2179396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7D76E-884E-DCC8-1049-63829FE9533E}"/>
              </a:ext>
            </a:extLst>
          </p:cNvPr>
          <p:cNvSpPr>
            <a:spLocks noGrp="1"/>
          </p:cNvSpPr>
          <p:nvPr>
            <p:ph type="body" idx="1"/>
          </p:nvPr>
        </p:nvSpPr>
        <p:spPr>
          <a:xfrm>
            <a:off x="711433" y="1905605"/>
            <a:ext cx="9840800" cy="4206562"/>
          </a:xfrm>
        </p:spPr>
        <p:txBody>
          <a:bodyPr vert="horz" lIns="91440" tIns="45720" rIns="91440" bIns="45720" rtlCol="0" anchor="t">
            <a:normAutofit fontScale="85000" lnSpcReduction="20000"/>
          </a:bodyPr>
          <a:lstStyle/>
          <a:p>
            <a:r>
              <a:rPr lang="en-US" sz="2400">
                <a:ea typeface="Calibri"/>
                <a:cs typeface="Calibri"/>
              </a:rPr>
              <a:t>Under the Workforce Innovation and Opportunity Act (WIOA), the Governor of each state must submit a workforce State Plan to the U.S. Departments of Labor and Education that outlines a four-year strategy for the State's workforce development system.</a:t>
            </a:r>
          </a:p>
          <a:p>
            <a:r>
              <a:rPr lang="en-US" sz="2400">
                <a:ea typeface="Calibri"/>
                <a:cs typeface="Calibri"/>
              </a:rPr>
              <a:t>The State Plan serves as the state's strategic workforce development plan and provides analysis of the state's economic conditions, workforce characteristics, and workforce development activities. These analyses drive the required vision and goals for the state's workforce development system and alignment strategies for workforce development programs to support economic growth. </a:t>
            </a:r>
          </a:p>
          <a:p>
            <a:r>
              <a:rPr lang="en-US">
                <a:ea typeface="Calibri"/>
                <a:cs typeface="Calibri"/>
              </a:rPr>
              <a:t>The Vision and Goals for Workforce Development and the Strategies for carrying them out can be found in the </a:t>
            </a:r>
            <a:r>
              <a:rPr lang="en-US">
                <a:ea typeface="Calibri"/>
                <a:cs typeface="Calibri"/>
                <a:hlinkClick r:id="rId2"/>
              </a:rPr>
              <a:t>WIOA 2024-2027 Combined State Plan Legislative Summary.</a:t>
            </a:r>
            <a:endParaRPr lang="en-US">
              <a:ea typeface="Calibri"/>
              <a:cs typeface="Calibri"/>
            </a:endParaRPr>
          </a:p>
        </p:txBody>
      </p:sp>
      <p:sp>
        <p:nvSpPr>
          <p:cNvPr id="2" name="Title 1">
            <a:extLst>
              <a:ext uri="{FF2B5EF4-FFF2-40B4-BE49-F238E27FC236}">
                <a16:creationId xmlns:a16="http://schemas.microsoft.com/office/drawing/2014/main" id="{DF817D02-0FCE-788E-FA14-7B182439A828}"/>
              </a:ext>
            </a:extLst>
          </p:cNvPr>
          <p:cNvSpPr>
            <a:spLocks noGrp="1"/>
          </p:cNvSpPr>
          <p:nvPr>
            <p:ph type="title"/>
          </p:nvPr>
        </p:nvSpPr>
        <p:spPr/>
        <p:txBody>
          <a:bodyPr/>
          <a:lstStyle/>
          <a:p>
            <a:r>
              <a:rPr lang="en-US">
                <a:ea typeface="Calibri"/>
                <a:cs typeface="Calibri"/>
              </a:rPr>
              <a:t>WIOA State Plan </a:t>
            </a:r>
            <a:endParaRPr lang="en-US"/>
          </a:p>
        </p:txBody>
      </p:sp>
      <p:sp>
        <p:nvSpPr>
          <p:cNvPr id="4" name="Footer Placeholder 3">
            <a:extLst>
              <a:ext uri="{FF2B5EF4-FFF2-40B4-BE49-F238E27FC236}">
                <a16:creationId xmlns:a16="http://schemas.microsoft.com/office/drawing/2014/main" id="{3193F24F-55F5-05E8-FB1E-6DDC28BF6DD1}"/>
              </a:ext>
            </a:extLst>
          </p:cNvPr>
          <p:cNvSpPr>
            <a:spLocks noGrp="1"/>
          </p:cNvSpPr>
          <p:nvPr>
            <p:ph type="ftr" sz="quarter" idx="4294967295"/>
          </p:nvPr>
        </p:nvSpPr>
        <p:spPr>
          <a:xfrm>
            <a:off x="6604000" y="6356350"/>
            <a:ext cx="55880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mn.gov/deed/gwdb</a:t>
            </a:r>
          </a:p>
        </p:txBody>
      </p:sp>
    </p:spTree>
    <p:extLst>
      <p:ext uri="{BB962C8B-B14F-4D97-AF65-F5344CB8AC3E}">
        <p14:creationId xmlns:p14="http://schemas.microsoft.com/office/powerpoint/2010/main" val="3595929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0" indent="0">
              <a:buNone/>
            </a:pPr>
            <a:endParaRPr lang="en-US" sz="2400"/>
          </a:p>
          <a:p>
            <a:pPr marL="0" indent="0">
              <a:buNone/>
            </a:pPr>
            <a:endParaRPr lang="en-US"/>
          </a:p>
        </p:txBody>
      </p:sp>
      <p:sp>
        <p:nvSpPr>
          <p:cNvPr id="2" name="Title 1"/>
          <p:cNvSpPr>
            <a:spLocks noGrp="1"/>
          </p:cNvSpPr>
          <p:nvPr>
            <p:ph type="title"/>
          </p:nvPr>
        </p:nvSpPr>
        <p:spPr>
          <a:xfrm>
            <a:off x="843137" y="473018"/>
            <a:ext cx="8035600" cy="1084000"/>
          </a:xfrm>
        </p:spPr>
        <p:txBody>
          <a:bodyPr>
            <a:noAutofit/>
          </a:bodyPr>
          <a:lstStyle/>
          <a:p>
            <a:pPr algn="ctr"/>
            <a:r>
              <a:rPr lang="en-US">
                <a:solidFill>
                  <a:schemeClr val="tx1"/>
                </a:solidFill>
              </a:rPr>
              <a:t>MN’s WIOA PY 2023-2027 Vision &amp; Goals</a:t>
            </a:r>
            <a:endParaRPr lang="en-US"/>
          </a:p>
        </p:txBody>
      </p:sp>
      <p:sp>
        <p:nvSpPr>
          <p:cNvPr id="5" name="TextBox 4">
            <a:extLst>
              <a:ext uri="{FF2B5EF4-FFF2-40B4-BE49-F238E27FC236}">
                <a16:creationId xmlns:a16="http://schemas.microsoft.com/office/drawing/2014/main" id="{F0E29E7E-DA88-1630-4811-BAB2DD365FB8}"/>
              </a:ext>
            </a:extLst>
          </p:cNvPr>
          <p:cNvSpPr txBox="1"/>
          <p:nvPr/>
        </p:nvSpPr>
        <p:spPr>
          <a:xfrm>
            <a:off x="437405" y="1714315"/>
            <a:ext cx="11345411"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3865"/>
                </a:solidFill>
                <a:effectLst/>
                <a:uLnTx/>
                <a:uFillTx/>
                <a:latin typeface="Calibri"/>
                <a:ea typeface="+mn-ea"/>
                <a:cs typeface="+mn-cs"/>
              </a:rPr>
              <a:t>2024-2027 WIOA Strategic Vision </a:t>
            </a:r>
            <a:r>
              <a:rPr kumimoji="0" lang="en-US" sz="1800" b="0" i="0" u="none" strike="noStrike" kern="1200" cap="none" spc="0" normalizeH="0" baseline="0" noProof="0">
                <a:ln>
                  <a:noFill/>
                </a:ln>
                <a:solidFill>
                  <a:srgbClr val="003865"/>
                </a:solidFill>
                <a:effectLst/>
                <a:uLnTx/>
                <a:uFillTx/>
                <a:latin typeface="Calibri"/>
                <a:ea typeface="+mn-ea"/>
                <a:cs typeface="+mn-cs"/>
              </a:rPr>
              <a:t>The strategic vision of the One Minnesota Workforce Development Vision is a healthy economy where all Minnesotans have equitable access to a workforce development system in which partners across the state are working toward a collective goal of providing workforce development programs that are responsive to employer needs in in-demand occupations and lead to good jobs with family-sustaining wages.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3865"/>
                </a:solidFill>
                <a:effectLst/>
                <a:uLnTx/>
                <a:uFillTx/>
                <a:latin typeface="Calibri"/>
                <a:ea typeface="+mn-ea"/>
                <a:cs typeface="+mn-cs"/>
              </a:rPr>
              <a:t>2024-2027 WIOA State Plan Goals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Increase interagency and local area coordination and alignment around shared goals, maximizing efficiency and coordination of workforce funding and programs and improving system integration, and creating a “no wrong door” approach for individuals or employers engaging in the workforce system.</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Build or expand employer-led industry-sector partnerships across the state to create or expand responsive and equitable workforce development programs and career pathways with embedded work-based learning or on-the-job training, including Registered Apprenticeships, focused on closing gaps in participation and representation based on race, ethnicity, disability, gender, veteran status, and age.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Create a more inclusive, equitable, accessible, and proactive workforce system to serve all Minnesotans, preparing employers and the current and emerging workforce for the changing nature of work including new and emerging technology, changing labor market demands, and for the state’s shifting demographics, including our new Minnesotans.</a:t>
            </a:r>
          </a:p>
        </p:txBody>
      </p:sp>
    </p:spTree>
    <p:extLst>
      <p:ext uri="{BB962C8B-B14F-4D97-AF65-F5344CB8AC3E}">
        <p14:creationId xmlns:p14="http://schemas.microsoft.com/office/powerpoint/2010/main" val="346749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621-DE6B-9D83-2144-64524746A8F7}"/>
              </a:ext>
            </a:extLst>
          </p:cNvPr>
          <p:cNvSpPr>
            <a:spLocks noGrp="1"/>
          </p:cNvSpPr>
          <p:nvPr>
            <p:ph type="ctrTitle"/>
          </p:nvPr>
        </p:nvSpPr>
        <p:spPr/>
        <p:txBody>
          <a:bodyPr/>
          <a:lstStyle/>
          <a:p>
            <a:r>
              <a:rPr lang="en-US"/>
              <a:t>GWDB Business Meeting</a:t>
            </a:r>
          </a:p>
        </p:txBody>
      </p:sp>
      <p:sp>
        <p:nvSpPr>
          <p:cNvPr id="3" name="Text Placeholder 2">
            <a:extLst>
              <a:ext uri="{FF2B5EF4-FFF2-40B4-BE49-F238E27FC236}">
                <a16:creationId xmlns:a16="http://schemas.microsoft.com/office/drawing/2014/main" id="{62D4EE33-7E07-4611-801B-FFF343354410}"/>
              </a:ext>
            </a:extLst>
          </p:cNvPr>
          <p:cNvSpPr>
            <a:spLocks noGrp="1"/>
          </p:cNvSpPr>
          <p:nvPr>
            <p:ph type="body" sz="quarter" idx="17"/>
          </p:nvPr>
        </p:nvSpPr>
        <p:spPr>
          <a:xfrm>
            <a:off x="838200" y="4406286"/>
            <a:ext cx="10515600" cy="1150583"/>
          </a:xfrm>
        </p:spPr>
        <p:txBody>
          <a:bodyPr vert="horz" lIns="91440" tIns="45720" rIns="91440" bIns="45720" rtlCol="0" anchor="t">
            <a:normAutofit/>
          </a:bodyPr>
          <a:lstStyle/>
          <a:p>
            <a:r>
              <a:rPr lang="en-US">
                <a:solidFill>
                  <a:schemeClr val="tx1"/>
                </a:solidFill>
              </a:rPr>
              <a:t>Surya Iyer| Governor’s Workforce Development Board Chair</a:t>
            </a:r>
          </a:p>
          <a:p>
            <a:r>
              <a:rPr lang="en-US" err="1">
                <a:solidFill>
                  <a:schemeClr val="tx1"/>
                </a:solidFill>
                <a:ea typeface="Calibri"/>
                <a:cs typeface="Calibri"/>
              </a:rPr>
              <a:t>DeLinda</a:t>
            </a:r>
            <a:r>
              <a:rPr lang="en-US">
                <a:solidFill>
                  <a:schemeClr val="tx1"/>
                </a:solidFill>
                <a:ea typeface="Calibri"/>
                <a:cs typeface="Calibri"/>
              </a:rPr>
              <a:t> Washington | Governor's Workforce Development Board Vice Chair</a:t>
            </a:r>
          </a:p>
        </p:txBody>
      </p:sp>
      <p:sp>
        <p:nvSpPr>
          <p:cNvPr id="5" name="Footer Placeholder 4">
            <a:extLst>
              <a:ext uri="{FF2B5EF4-FFF2-40B4-BE49-F238E27FC236}">
                <a16:creationId xmlns:a16="http://schemas.microsoft.com/office/drawing/2014/main" id="{67393AB8-C892-C3AB-10BB-55BE2D8D16C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mn.gov/deed/gwdb</a:t>
            </a:r>
          </a:p>
        </p:txBody>
      </p:sp>
    </p:spTree>
    <p:extLst>
      <p:ext uri="{BB962C8B-B14F-4D97-AF65-F5344CB8AC3E}">
        <p14:creationId xmlns:p14="http://schemas.microsoft.com/office/powerpoint/2010/main" val="1746367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7D76E-884E-DCC8-1049-63829FE9533E}"/>
              </a:ext>
            </a:extLst>
          </p:cNvPr>
          <p:cNvSpPr>
            <a:spLocks noGrp="1"/>
          </p:cNvSpPr>
          <p:nvPr>
            <p:ph type="body" idx="1"/>
          </p:nvPr>
        </p:nvSpPr>
        <p:spPr/>
        <p:txBody>
          <a:bodyPr vert="horz" lIns="91440" tIns="45720" rIns="91440" bIns="45720" rtlCol="0" anchor="t">
            <a:normAutofit fontScale="92500" lnSpcReduction="10000"/>
          </a:bodyPr>
          <a:lstStyle/>
          <a:p>
            <a:pPr marL="342900" indent="-342900"/>
            <a:r>
              <a:rPr lang="en-US" sz="2400">
                <a:ea typeface="Calibri"/>
                <a:cs typeface="Calibri"/>
              </a:rPr>
              <a:t>The GWDB and local and regional areas/boards </a:t>
            </a:r>
            <a:r>
              <a:rPr lang="en-US">
                <a:ea typeface="Calibri"/>
                <a:cs typeface="Calibri"/>
              </a:rPr>
              <a:t>worked collaboratively on</a:t>
            </a:r>
            <a:r>
              <a:rPr lang="en-US" sz="2400">
                <a:ea typeface="Calibri"/>
                <a:cs typeface="Calibri"/>
              </a:rPr>
              <a:t> their strategic plans. This work is only possible with the contributions of each of our local and regional partners.</a:t>
            </a:r>
            <a:endParaRPr lang="en-US"/>
          </a:p>
          <a:p>
            <a:pPr marL="342900" indent="-342900">
              <a:lnSpc>
                <a:spcPct val="114999"/>
              </a:lnSpc>
            </a:pPr>
            <a:r>
              <a:rPr lang="en-US">
                <a:ea typeface="Calibri"/>
                <a:cs typeface="Calibri"/>
              </a:rPr>
              <a:t>GWDB provided guidance</a:t>
            </a:r>
            <a:r>
              <a:rPr lang="en-US" sz="2400">
                <a:ea typeface="Calibri"/>
                <a:cs typeface="Calibri"/>
              </a:rPr>
              <a:t> to aid in aligning their plans with the state plan. They are encouraged to ask questions and offer feedback. The planning guidance template also includes the states vision, goals, and strategic priorities.</a:t>
            </a:r>
            <a:endParaRPr lang="en-US">
              <a:ea typeface="Calibri"/>
              <a:cs typeface="Calibri"/>
            </a:endParaRPr>
          </a:p>
          <a:p>
            <a:pPr marL="342900" indent="-342900">
              <a:lnSpc>
                <a:spcPct val="114999"/>
              </a:lnSpc>
            </a:pPr>
            <a:r>
              <a:rPr lang="en-US">
                <a:ea typeface="Calibri"/>
                <a:cs typeface="Calibri"/>
              </a:rPr>
              <a:t>After the local areas  submitted their plans the GWDB Special Committee members were assigned to review the plans for alignment to the states plan.</a:t>
            </a:r>
          </a:p>
        </p:txBody>
      </p:sp>
      <p:sp>
        <p:nvSpPr>
          <p:cNvPr id="2" name="Title 1">
            <a:extLst>
              <a:ext uri="{FF2B5EF4-FFF2-40B4-BE49-F238E27FC236}">
                <a16:creationId xmlns:a16="http://schemas.microsoft.com/office/drawing/2014/main" id="{DF817D02-0FCE-788E-FA14-7B182439A828}"/>
              </a:ext>
            </a:extLst>
          </p:cNvPr>
          <p:cNvSpPr>
            <a:spLocks noGrp="1"/>
          </p:cNvSpPr>
          <p:nvPr>
            <p:ph type="title"/>
          </p:nvPr>
        </p:nvSpPr>
        <p:spPr/>
        <p:txBody>
          <a:bodyPr/>
          <a:lstStyle/>
          <a:p>
            <a:r>
              <a:rPr lang="en-US">
                <a:ea typeface="Calibri"/>
                <a:cs typeface="Calibri"/>
              </a:rPr>
              <a:t>WIOA Local and Regional Plans </a:t>
            </a:r>
            <a:endParaRPr lang="en-US"/>
          </a:p>
        </p:txBody>
      </p:sp>
      <p:sp>
        <p:nvSpPr>
          <p:cNvPr id="4" name="Footer Placeholder 3">
            <a:extLst>
              <a:ext uri="{FF2B5EF4-FFF2-40B4-BE49-F238E27FC236}">
                <a16:creationId xmlns:a16="http://schemas.microsoft.com/office/drawing/2014/main" id="{3193F24F-55F5-05E8-FB1E-6DDC28BF6DD1}"/>
              </a:ext>
            </a:extLst>
          </p:cNvPr>
          <p:cNvSpPr>
            <a:spLocks noGrp="1"/>
          </p:cNvSpPr>
          <p:nvPr>
            <p:ph type="ftr" sz="quarter" idx="4294967295"/>
          </p:nvPr>
        </p:nvSpPr>
        <p:spPr>
          <a:xfrm>
            <a:off x="6604000" y="6356350"/>
            <a:ext cx="55880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mn.gov/deed/gwdb</a:t>
            </a:r>
          </a:p>
        </p:txBody>
      </p:sp>
    </p:spTree>
    <p:extLst>
      <p:ext uri="{BB962C8B-B14F-4D97-AF65-F5344CB8AC3E}">
        <p14:creationId xmlns:p14="http://schemas.microsoft.com/office/powerpoint/2010/main" val="200270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7D76E-884E-DCC8-1049-63829FE9533E}"/>
              </a:ext>
            </a:extLst>
          </p:cNvPr>
          <p:cNvSpPr>
            <a:spLocks noGrp="1"/>
          </p:cNvSpPr>
          <p:nvPr>
            <p:ph type="body" idx="1"/>
          </p:nvPr>
        </p:nvSpPr>
        <p:spPr>
          <a:xfrm>
            <a:off x="1219433" y="2112567"/>
            <a:ext cx="9332800" cy="4432340"/>
          </a:xfrm>
        </p:spPr>
        <p:txBody>
          <a:bodyPr vert="horz" lIns="91440" tIns="45720" rIns="91440" bIns="45720" rtlCol="0" anchor="t">
            <a:normAutofit fontScale="92500" lnSpcReduction="10000"/>
          </a:bodyPr>
          <a:lstStyle/>
          <a:p>
            <a:pPr marL="608965" indent="-507365"/>
            <a:r>
              <a:rPr lang="en-US" sz="2400">
                <a:cs typeface="Calibri"/>
              </a:rPr>
              <a:t>DEEDs website </a:t>
            </a:r>
            <a:r>
              <a:rPr lang="en-US" sz="2400">
                <a:ea typeface="+mn-lt"/>
                <a:cs typeface="+mn-lt"/>
                <a:hlinkClick r:id="rId2"/>
              </a:rPr>
              <a:t>Workforce Innovation and Opportunity Act (WIOA) / Minnesota Department of Employment and Economic Development</a:t>
            </a:r>
            <a:endParaRPr lang="en-US"/>
          </a:p>
          <a:p>
            <a:pPr marL="608965" indent="-507365"/>
            <a:r>
              <a:rPr lang="en-US" sz="2400">
                <a:cs typeface="Calibri"/>
              </a:rPr>
              <a:t>On this webpage there is a tab labeled Regional and Local Plans</a:t>
            </a:r>
            <a:endParaRPr lang="en-US" sz="2400">
              <a:ea typeface="Calibri"/>
              <a:cs typeface="Calibri"/>
            </a:endParaRPr>
          </a:p>
          <a:p>
            <a:pPr marL="1218565" lvl="1" indent="-507365"/>
            <a:r>
              <a:rPr lang="en-US" sz="2000">
                <a:cs typeface="Calibri"/>
              </a:rPr>
              <a:t>The Employment and Training Programs (Adult, DW, and Youth) share the WIOA PY 2024 – 2025 Negotiated Levels of Performance there.</a:t>
            </a:r>
            <a:endParaRPr lang="en-US" sz="2000">
              <a:ea typeface="Calibri"/>
              <a:cs typeface="Calibri"/>
            </a:endParaRPr>
          </a:p>
          <a:p>
            <a:pPr marL="1218565" lvl="1" indent="-507365"/>
            <a:r>
              <a:rPr lang="en-US" sz="2000">
                <a:cs typeface="Calibri"/>
              </a:rPr>
              <a:t>The Youth Program team has been extracting just the youth section of local plans and sharing the program topic specific report on the site by its geographical location.</a:t>
            </a:r>
            <a:endParaRPr lang="en-US" sz="2000">
              <a:ea typeface="Calibri"/>
              <a:cs typeface="Calibri"/>
            </a:endParaRPr>
          </a:p>
          <a:p>
            <a:pPr marL="1218565" lvl="1" indent="-507365"/>
            <a:r>
              <a:rPr lang="en-US" sz="2000">
                <a:cs typeface="Calibri"/>
              </a:rPr>
              <a:t>Adult and DW Program team plan to begin sharing in this way.</a:t>
            </a:r>
          </a:p>
          <a:p>
            <a:pPr marL="608965" indent="-342900">
              <a:buClr>
                <a:srgbClr val="7FCA20"/>
              </a:buClr>
            </a:pPr>
            <a:r>
              <a:rPr lang="en-US" sz="2000">
                <a:cs typeface="Calibri"/>
              </a:rPr>
              <a:t>Local/Regional Plans Executive Summaries can also be shared here. Please contact Sonji Davis at </a:t>
            </a:r>
            <a:r>
              <a:rPr lang="en-US" sz="2000">
                <a:cs typeface="Calibri"/>
                <a:hlinkClick r:id="rId3"/>
              </a:rPr>
              <a:t>sonji.davis@state.mn.us</a:t>
            </a:r>
            <a:r>
              <a:rPr lang="en-US" sz="2000">
                <a:cs typeface="Calibri"/>
              </a:rPr>
              <a:t> to share your executive summary.</a:t>
            </a:r>
            <a:endParaRPr lang="en-US" sz="2000">
              <a:ea typeface="Calibri"/>
              <a:cs typeface="Calibri"/>
            </a:endParaRPr>
          </a:p>
          <a:p>
            <a:pPr marL="0" indent="0">
              <a:buClr>
                <a:srgbClr val="7FCA20"/>
              </a:buClr>
              <a:buNone/>
            </a:pPr>
            <a:endParaRPr lang="en-US">
              <a:cs typeface="Calibri"/>
            </a:endParaRPr>
          </a:p>
        </p:txBody>
      </p:sp>
      <p:sp>
        <p:nvSpPr>
          <p:cNvPr id="2" name="Title 1">
            <a:extLst>
              <a:ext uri="{FF2B5EF4-FFF2-40B4-BE49-F238E27FC236}">
                <a16:creationId xmlns:a16="http://schemas.microsoft.com/office/drawing/2014/main" id="{DF817D02-0FCE-788E-FA14-7B182439A828}"/>
              </a:ext>
            </a:extLst>
          </p:cNvPr>
          <p:cNvSpPr>
            <a:spLocks noGrp="1"/>
          </p:cNvSpPr>
          <p:nvPr>
            <p:ph type="title"/>
          </p:nvPr>
        </p:nvSpPr>
        <p:spPr/>
        <p:txBody>
          <a:bodyPr/>
          <a:lstStyle/>
          <a:p>
            <a:r>
              <a:rPr lang="en-US">
                <a:ea typeface="Calibri"/>
                <a:cs typeface="Calibri"/>
              </a:rPr>
              <a:t>Local and Regional Plans - Next Steps </a:t>
            </a:r>
            <a:endParaRPr lang="en-US"/>
          </a:p>
        </p:txBody>
      </p:sp>
      <p:sp>
        <p:nvSpPr>
          <p:cNvPr id="4" name="Footer Placeholder 3">
            <a:extLst>
              <a:ext uri="{FF2B5EF4-FFF2-40B4-BE49-F238E27FC236}">
                <a16:creationId xmlns:a16="http://schemas.microsoft.com/office/drawing/2014/main" id="{3193F24F-55F5-05E8-FB1E-6DDC28BF6DD1}"/>
              </a:ext>
            </a:extLst>
          </p:cNvPr>
          <p:cNvSpPr>
            <a:spLocks noGrp="1"/>
          </p:cNvSpPr>
          <p:nvPr>
            <p:ph type="ftr" sz="quarter" idx="4294967295"/>
          </p:nvPr>
        </p:nvSpPr>
        <p:spPr>
          <a:xfrm>
            <a:off x="6604000" y="6356350"/>
            <a:ext cx="55880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mn.gov/deed/gwdb</a:t>
            </a:r>
          </a:p>
        </p:txBody>
      </p:sp>
    </p:spTree>
    <p:extLst>
      <p:ext uri="{BB962C8B-B14F-4D97-AF65-F5344CB8AC3E}">
        <p14:creationId xmlns:p14="http://schemas.microsoft.com/office/powerpoint/2010/main" val="2568364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D9E7-F7E0-AFAC-3074-4D5C9D0DD0C7}"/>
              </a:ext>
            </a:extLst>
          </p:cNvPr>
          <p:cNvSpPr>
            <a:spLocks noGrp="1"/>
          </p:cNvSpPr>
          <p:nvPr>
            <p:ph type="ctrTitle"/>
          </p:nvPr>
        </p:nvSpPr>
        <p:spPr/>
        <p:txBody>
          <a:bodyPr/>
          <a:lstStyle/>
          <a:p>
            <a:r>
              <a:rPr lang="en-US"/>
              <a:t>Federal Funding Opportunities</a:t>
            </a:r>
          </a:p>
        </p:txBody>
      </p:sp>
      <p:sp>
        <p:nvSpPr>
          <p:cNvPr id="3" name="Subtitle 2">
            <a:extLst>
              <a:ext uri="{FF2B5EF4-FFF2-40B4-BE49-F238E27FC236}">
                <a16:creationId xmlns:a16="http://schemas.microsoft.com/office/drawing/2014/main" id="{8437E790-768F-4BAE-BA3E-DBF3B128A036}"/>
              </a:ext>
            </a:extLst>
          </p:cNvPr>
          <p:cNvSpPr>
            <a:spLocks noGrp="1"/>
          </p:cNvSpPr>
          <p:nvPr>
            <p:ph type="subTitle" idx="1"/>
          </p:nvPr>
        </p:nvSpPr>
        <p:spPr/>
        <p:txBody>
          <a:bodyPr/>
          <a:lstStyle/>
          <a:p>
            <a:r>
              <a:rPr lang="en-US"/>
              <a:t>Opportunity for More Collaboration</a:t>
            </a:r>
          </a:p>
        </p:txBody>
      </p:sp>
    </p:spTree>
    <p:extLst>
      <p:ext uri="{BB962C8B-B14F-4D97-AF65-F5344CB8AC3E}">
        <p14:creationId xmlns:p14="http://schemas.microsoft.com/office/powerpoint/2010/main" val="150945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93216-9CA0-F042-39E5-DC6D8B4B9ED6}"/>
              </a:ext>
            </a:extLst>
          </p:cNvPr>
          <p:cNvSpPr>
            <a:spLocks noGrp="1"/>
          </p:cNvSpPr>
          <p:nvPr>
            <p:ph type="title"/>
          </p:nvPr>
        </p:nvSpPr>
        <p:spPr/>
        <p:txBody>
          <a:bodyPr/>
          <a:lstStyle/>
          <a:p>
            <a:r>
              <a:rPr lang="en-US"/>
              <a:t>What Comes Next</a:t>
            </a:r>
          </a:p>
        </p:txBody>
      </p:sp>
      <p:sp>
        <p:nvSpPr>
          <p:cNvPr id="6" name="Text Placeholder 5">
            <a:extLst>
              <a:ext uri="{FF2B5EF4-FFF2-40B4-BE49-F238E27FC236}">
                <a16:creationId xmlns:a16="http://schemas.microsoft.com/office/drawing/2014/main" id="{E02ED110-190D-46A7-FD01-5EF30C52C996}"/>
              </a:ext>
            </a:extLst>
          </p:cNvPr>
          <p:cNvSpPr>
            <a:spLocks noGrp="1"/>
          </p:cNvSpPr>
          <p:nvPr>
            <p:ph idx="1"/>
          </p:nvPr>
        </p:nvSpPr>
        <p:spPr/>
        <p:txBody>
          <a:bodyPr/>
          <a:lstStyle/>
          <a:p>
            <a:pPr marL="226695" indent="-226695"/>
            <a:r>
              <a:rPr lang="en-US">
                <a:solidFill>
                  <a:schemeClr val="tx1"/>
                </a:solidFill>
                <a:ea typeface="ヒラギノ角ゴ Pro W3"/>
              </a:rPr>
              <a:t>Coming soon - Workforce Needs Dashboard!</a:t>
            </a:r>
          </a:p>
          <a:p>
            <a:r>
              <a:rPr lang="en-US">
                <a:solidFill>
                  <a:schemeClr val="tx1"/>
                </a:solidFill>
              </a:rPr>
              <a:t>Regional convenings for infrastructure &amp; climate workforce planning with regional partners</a:t>
            </a:r>
          </a:p>
          <a:p>
            <a:pPr lvl="1"/>
            <a:r>
              <a:rPr lang="en-US">
                <a:solidFill>
                  <a:schemeClr val="tx1"/>
                </a:solidFill>
              </a:rPr>
              <a:t>Will include Regional Labor Market Information Analysts, Local Workforce Boards, Union Partners, Employers, Community-Based Organizations, State Agency representatives</a:t>
            </a:r>
          </a:p>
          <a:p>
            <a:pPr lvl="1"/>
            <a:r>
              <a:rPr lang="en-US">
                <a:solidFill>
                  <a:schemeClr val="tx1"/>
                </a:solidFill>
              </a:rPr>
              <a:t>More in-depth analysis for regional workforce needs and planning to equitably and inclusively grow our infrastructure &amp; climate workforce and support employers in providing high-quality employment</a:t>
            </a:r>
          </a:p>
          <a:p>
            <a:pPr lvl="1"/>
            <a:endParaRPr lang="en-US"/>
          </a:p>
        </p:txBody>
      </p:sp>
    </p:spTree>
    <p:extLst>
      <p:ext uri="{BB962C8B-B14F-4D97-AF65-F5344CB8AC3E}">
        <p14:creationId xmlns:p14="http://schemas.microsoft.com/office/powerpoint/2010/main" val="4098375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A49E-1959-A12B-6E76-73F98A8A87E9}"/>
              </a:ext>
            </a:extLst>
          </p:cNvPr>
          <p:cNvSpPr>
            <a:spLocks noGrp="1"/>
          </p:cNvSpPr>
          <p:nvPr>
            <p:ph type="title"/>
          </p:nvPr>
        </p:nvSpPr>
        <p:spPr>
          <a:xfrm>
            <a:off x="838200" y="0"/>
            <a:ext cx="10515600" cy="1216025"/>
          </a:xfrm>
        </p:spPr>
        <p:txBody>
          <a:bodyPr/>
          <a:lstStyle/>
          <a:p>
            <a:pPr algn="l"/>
            <a:r>
              <a:rPr lang="en-US"/>
              <a:t>CHIPS Coalition Workforce Partnership</a:t>
            </a:r>
          </a:p>
        </p:txBody>
      </p:sp>
      <p:pic>
        <p:nvPicPr>
          <p:cNvPr id="9" name="Picture 8">
            <a:extLst>
              <a:ext uri="{FF2B5EF4-FFF2-40B4-BE49-F238E27FC236}">
                <a16:creationId xmlns:a16="http://schemas.microsoft.com/office/drawing/2014/main" id="{C10520FB-A0CF-8D44-ABC2-346E3314DB49}"/>
              </a:ext>
            </a:extLst>
          </p:cNvPr>
          <p:cNvPicPr>
            <a:picLocks noChangeAspect="1"/>
          </p:cNvPicPr>
          <p:nvPr/>
        </p:nvPicPr>
        <p:blipFill>
          <a:blip r:embed="rId2"/>
          <a:stretch>
            <a:fillRect/>
          </a:stretch>
        </p:blipFill>
        <p:spPr>
          <a:xfrm>
            <a:off x="109733" y="5926190"/>
            <a:ext cx="3133333" cy="847619"/>
          </a:xfrm>
          <a:prstGeom prst="rect">
            <a:avLst/>
          </a:prstGeom>
        </p:spPr>
      </p:pic>
      <p:sp>
        <p:nvSpPr>
          <p:cNvPr id="14" name="Content Placeholder 13">
            <a:extLst>
              <a:ext uri="{FF2B5EF4-FFF2-40B4-BE49-F238E27FC236}">
                <a16:creationId xmlns:a16="http://schemas.microsoft.com/office/drawing/2014/main" id="{2869273A-0666-9BEE-8116-DB704986C485}"/>
              </a:ext>
            </a:extLst>
          </p:cNvPr>
          <p:cNvSpPr>
            <a:spLocks noGrp="1"/>
          </p:cNvSpPr>
          <p:nvPr>
            <p:ph idx="1"/>
          </p:nvPr>
        </p:nvSpPr>
        <p:spPr>
          <a:xfrm>
            <a:off x="838200" y="1720597"/>
            <a:ext cx="10515600" cy="4582339"/>
          </a:xfrm>
        </p:spPr>
        <p:txBody>
          <a:bodyPr/>
          <a:lstStyle/>
          <a:p>
            <a:pPr marL="0" indent="0">
              <a:buNone/>
            </a:pPr>
            <a:r>
              <a:rPr lang="en-US"/>
              <a:t>Goal:  Meet the workforce needs for Semiconductor today and in the future.</a:t>
            </a:r>
          </a:p>
          <a:p>
            <a:pPr marL="0" indent="0">
              <a:buNone/>
            </a:pPr>
            <a:r>
              <a:rPr lang="en-US"/>
              <a:t>Focus:</a:t>
            </a:r>
          </a:p>
          <a:p>
            <a:pPr lvl="1"/>
            <a:r>
              <a:rPr lang="en-US"/>
              <a:t>Operators</a:t>
            </a:r>
          </a:p>
          <a:p>
            <a:pPr lvl="1"/>
            <a:r>
              <a:rPr lang="en-US"/>
              <a:t>Technicians</a:t>
            </a:r>
          </a:p>
          <a:p>
            <a:pPr lvl="1"/>
            <a:r>
              <a:rPr lang="en-US"/>
              <a:t>Engineers</a:t>
            </a:r>
          </a:p>
          <a:p>
            <a:pPr marL="0" indent="0">
              <a:buNone/>
            </a:pPr>
            <a:r>
              <a:rPr lang="en-US"/>
              <a:t>Objective: Recruit, Retain, Upskill</a:t>
            </a:r>
          </a:p>
          <a:p>
            <a:pPr marL="0" indent="0">
              <a:buNone/>
            </a:pPr>
            <a:r>
              <a:rPr lang="en-US"/>
              <a:t>CHIPS Act is not the driver but provides the motivation and incentive to work together to uplift the industry and state.</a:t>
            </a:r>
          </a:p>
          <a:p>
            <a:pPr marL="0" indent="0">
              <a:buNone/>
            </a:pPr>
            <a:endParaRPr lang="en-US"/>
          </a:p>
          <a:p>
            <a:pPr marL="457200" lvl="1" indent="0">
              <a:buNone/>
            </a:pPr>
            <a:endParaRPr lang="en-US"/>
          </a:p>
          <a:p>
            <a:endParaRPr lang="en-US"/>
          </a:p>
        </p:txBody>
      </p:sp>
    </p:spTree>
    <p:extLst>
      <p:ext uri="{BB962C8B-B14F-4D97-AF65-F5344CB8AC3E}">
        <p14:creationId xmlns:p14="http://schemas.microsoft.com/office/powerpoint/2010/main" val="3903124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A49E-1959-A12B-6E76-73F98A8A87E9}"/>
              </a:ext>
            </a:extLst>
          </p:cNvPr>
          <p:cNvSpPr>
            <a:spLocks noGrp="1"/>
          </p:cNvSpPr>
          <p:nvPr>
            <p:ph type="title"/>
          </p:nvPr>
        </p:nvSpPr>
        <p:spPr/>
        <p:txBody>
          <a:bodyPr/>
          <a:lstStyle/>
          <a:p>
            <a:r>
              <a:rPr lang="en-US"/>
              <a:t>CHIPS Workforce Workstreams</a:t>
            </a:r>
          </a:p>
        </p:txBody>
      </p:sp>
      <p:pic>
        <p:nvPicPr>
          <p:cNvPr id="9" name="Picture 8">
            <a:extLst>
              <a:ext uri="{FF2B5EF4-FFF2-40B4-BE49-F238E27FC236}">
                <a16:creationId xmlns:a16="http://schemas.microsoft.com/office/drawing/2014/main" id="{C10520FB-A0CF-8D44-ABC2-346E3314DB49}"/>
              </a:ext>
            </a:extLst>
          </p:cNvPr>
          <p:cNvPicPr>
            <a:picLocks noChangeAspect="1"/>
          </p:cNvPicPr>
          <p:nvPr/>
        </p:nvPicPr>
        <p:blipFill>
          <a:blip r:embed="rId2"/>
          <a:stretch>
            <a:fillRect/>
          </a:stretch>
        </p:blipFill>
        <p:spPr>
          <a:xfrm>
            <a:off x="109733" y="5926190"/>
            <a:ext cx="3133333" cy="847619"/>
          </a:xfrm>
          <a:prstGeom prst="rect">
            <a:avLst/>
          </a:prstGeom>
        </p:spPr>
      </p:pic>
      <p:graphicFrame>
        <p:nvGraphicFramePr>
          <p:cNvPr id="5" name="Content Placeholder 4">
            <a:extLst>
              <a:ext uri="{FF2B5EF4-FFF2-40B4-BE49-F238E27FC236}">
                <a16:creationId xmlns:a16="http://schemas.microsoft.com/office/drawing/2014/main" id="{2EAF58E0-4404-8ADC-653C-E3A5BBED51C2}"/>
              </a:ext>
            </a:extLst>
          </p:cNvPr>
          <p:cNvGraphicFramePr>
            <a:graphicFrameLocks noGrp="1"/>
          </p:cNvGraphicFramePr>
          <p:nvPr>
            <p:ph idx="1"/>
          </p:nvPr>
        </p:nvGraphicFramePr>
        <p:xfrm>
          <a:off x="1424170" y="2080469"/>
          <a:ext cx="9194787" cy="3282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U-Turn 5">
            <a:extLst>
              <a:ext uri="{FF2B5EF4-FFF2-40B4-BE49-F238E27FC236}">
                <a16:creationId xmlns:a16="http://schemas.microsoft.com/office/drawing/2014/main" id="{3C3BBEA3-8605-7A06-54CE-70F4F77F1761}"/>
              </a:ext>
            </a:extLst>
          </p:cNvPr>
          <p:cNvSpPr/>
          <p:nvPr/>
        </p:nvSpPr>
        <p:spPr>
          <a:xfrm>
            <a:off x="2657904" y="1732442"/>
            <a:ext cx="6794435" cy="675748"/>
          </a:xfrm>
          <a:prstGeom prst="uturnArrow">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rrow: U-Turn 7">
            <a:extLst>
              <a:ext uri="{FF2B5EF4-FFF2-40B4-BE49-F238E27FC236}">
                <a16:creationId xmlns:a16="http://schemas.microsoft.com/office/drawing/2014/main" id="{D3AC1649-A630-C28C-1227-DBDB1AB94D96}"/>
              </a:ext>
            </a:extLst>
          </p:cNvPr>
          <p:cNvSpPr/>
          <p:nvPr/>
        </p:nvSpPr>
        <p:spPr>
          <a:xfrm>
            <a:off x="5936271" y="1732442"/>
            <a:ext cx="3516068" cy="675749"/>
          </a:xfrm>
          <a:prstGeom prst="utur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C78B91-2AAA-7333-BEBE-D2BEFE660BBC}"/>
              </a:ext>
            </a:extLst>
          </p:cNvPr>
          <p:cNvSpPr txBox="1"/>
          <p:nvPr/>
        </p:nvSpPr>
        <p:spPr>
          <a:xfrm>
            <a:off x="1676399" y="5251506"/>
            <a:ext cx="30368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Near term opportunities: Significant activity underway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Leads Assigned</a:t>
            </a:r>
          </a:p>
        </p:txBody>
      </p:sp>
      <p:sp>
        <p:nvSpPr>
          <p:cNvPr id="7" name="TextBox 6">
            <a:extLst>
              <a:ext uri="{FF2B5EF4-FFF2-40B4-BE49-F238E27FC236}">
                <a16:creationId xmlns:a16="http://schemas.microsoft.com/office/drawing/2014/main" id="{4D2D2394-0C47-81A7-8DE9-9DA015EA8AF1}"/>
              </a:ext>
            </a:extLst>
          </p:cNvPr>
          <p:cNvSpPr txBox="1"/>
          <p:nvPr/>
        </p:nvSpPr>
        <p:spPr>
          <a:xfrm>
            <a:off x="4957894" y="5251504"/>
            <a:ext cx="30368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Longer term opportunities: Some activity underway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Proposed Lead Change</a:t>
            </a:r>
          </a:p>
        </p:txBody>
      </p:sp>
      <p:sp>
        <p:nvSpPr>
          <p:cNvPr id="11" name="TextBox 10">
            <a:extLst>
              <a:ext uri="{FF2B5EF4-FFF2-40B4-BE49-F238E27FC236}">
                <a16:creationId xmlns:a16="http://schemas.microsoft.com/office/drawing/2014/main" id="{FC8D4596-84DD-12D4-C449-449784E62E8D}"/>
              </a:ext>
            </a:extLst>
          </p:cNvPr>
          <p:cNvSpPr txBox="1"/>
          <p:nvPr/>
        </p:nvSpPr>
        <p:spPr>
          <a:xfrm>
            <a:off x="8073652" y="5251504"/>
            <a:ext cx="32801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Skill Development and Pipeline to inform improvement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lead assigned at this time</a:t>
            </a:r>
          </a:p>
        </p:txBody>
      </p:sp>
      <p:sp>
        <p:nvSpPr>
          <p:cNvPr id="13" name="Arrow: Left 12">
            <a:extLst>
              <a:ext uri="{FF2B5EF4-FFF2-40B4-BE49-F238E27FC236}">
                <a16:creationId xmlns:a16="http://schemas.microsoft.com/office/drawing/2014/main" id="{16330B32-716C-BA50-361E-92D78AFA018C}"/>
              </a:ext>
            </a:extLst>
          </p:cNvPr>
          <p:cNvSpPr/>
          <p:nvPr/>
        </p:nvSpPr>
        <p:spPr>
          <a:xfrm>
            <a:off x="4060272" y="3917659"/>
            <a:ext cx="1057012" cy="243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894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E60D336-2C39-8D24-B16D-C54131B09C83}"/>
              </a:ext>
            </a:extLst>
          </p:cNvPr>
          <p:cNvPicPr>
            <a:picLocks noGrp="1" noChangeAspect="1"/>
          </p:cNvPicPr>
          <p:nvPr>
            <p:ph idx="1"/>
          </p:nvPr>
        </p:nvPicPr>
        <p:blipFill>
          <a:blip r:embed="rId2"/>
          <a:stretch>
            <a:fillRect/>
          </a:stretch>
        </p:blipFill>
        <p:spPr>
          <a:xfrm>
            <a:off x="244949" y="1526825"/>
            <a:ext cx="2137524" cy="3027729"/>
          </a:xfrm>
        </p:spPr>
      </p:pic>
      <p:pic>
        <p:nvPicPr>
          <p:cNvPr id="9" name="Picture 8">
            <a:extLst>
              <a:ext uri="{FF2B5EF4-FFF2-40B4-BE49-F238E27FC236}">
                <a16:creationId xmlns:a16="http://schemas.microsoft.com/office/drawing/2014/main" id="{C10520FB-A0CF-8D44-ABC2-346E3314DB49}"/>
              </a:ext>
            </a:extLst>
          </p:cNvPr>
          <p:cNvPicPr>
            <a:picLocks noChangeAspect="1"/>
          </p:cNvPicPr>
          <p:nvPr/>
        </p:nvPicPr>
        <p:blipFill>
          <a:blip r:embed="rId3"/>
          <a:stretch>
            <a:fillRect/>
          </a:stretch>
        </p:blipFill>
        <p:spPr>
          <a:xfrm>
            <a:off x="109733" y="5926190"/>
            <a:ext cx="3133333" cy="847619"/>
          </a:xfrm>
          <a:prstGeom prst="rect">
            <a:avLst/>
          </a:prstGeom>
        </p:spPr>
      </p:pic>
      <p:pic>
        <p:nvPicPr>
          <p:cNvPr id="11" name="Picture 10">
            <a:extLst>
              <a:ext uri="{FF2B5EF4-FFF2-40B4-BE49-F238E27FC236}">
                <a16:creationId xmlns:a16="http://schemas.microsoft.com/office/drawing/2014/main" id="{FBE62196-6526-2F70-490E-63F7C78E201B}"/>
              </a:ext>
            </a:extLst>
          </p:cNvPr>
          <p:cNvPicPr>
            <a:picLocks noChangeAspect="1"/>
          </p:cNvPicPr>
          <p:nvPr/>
        </p:nvPicPr>
        <p:blipFill>
          <a:blip r:embed="rId3"/>
          <a:stretch>
            <a:fillRect/>
          </a:stretch>
        </p:blipFill>
        <p:spPr>
          <a:xfrm>
            <a:off x="2136990" y="1597112"/>
            <a:ext cx="350984" cy="304729"/>
          </a:xfrm>
          <a:prstGeom prst="rect">
            <a:avLst/>
          </a:prstGeom>
        </p:spPr>
      </p:pic>
      <p:pic>
        <p:nvPicPr>
          <p:cNvPr id="5" name="Picture 4">
            <a:extLst>
              <a:ext uri="{FF2B5EF4-FFF2-40B4-BE49-F238E27FC236}">
                <a16:creationId xmlns:a16="http://schemas.microsoft.com/office/drawing/2014/main" id="{A14E5C0A-80D0-5C1A-5D68-9F3EBD6CC1A2}"/>
              </a:ext>
            </a:extLst>
          </p:cNvPr>
          <p:cNvPicPr>
            <a:picLocks noChangeAspect="1"/>
          </p:cNvPicPr>
          <p:nvPr/>
        </p:nvPicPr>
        <p:blipFill>
          <a:blip r:embed="rId4"/>
          <a:stretch>
            <a:fillRect/>
          </a:stretch>
        </p:blipFill>
        <p:spPr>
          <a:xfrm>
            <a:off x="3533236" y="1485409"/>
            <a:ext cx="6958001" cy="5276924"/>
          </a:xfrm>
          <a:prstGeom prst="rect">
            <a:avLst/>
          </a:prstGeom>
        </p:spPr>
      </p:pic>
      <p:sp>
        <p:nvSpPr>
          <p:cNvPr id="4" name="TextBox 3">
            <a:extLst>
              <a:ext uri="{FF2B5EF4-FFF2-40B4-BE49-F238E27FC236}">
                <a16:creationId xmlns:a16="http://schemas.microsoft.com/office/drawing/2014/main" id="{408797D6-3C9E-70A8-D7A5-ACC9FC210A99}"/>
              </a:ext>
            </a:extLst>
          </p:cNvPr>
          <p:cNvSpPr txBox="1"/>
          <p:nvPr/>
        </p:nvSpPr>
        <p:spPr>
          <a:xfrm>
            <a:off x="429490" y="5264727"/>
            <a:ext cx="26185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Operators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Technicians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Supervisors &amp; Managers</a:t>
            </a:r>
          </a:p>
        </p:txBody>
      </p:sp>
      <p:sp>
        <p:nvSpPr>
          <p:cNvPr id="3" name="Title 2">
            <a:extLst>
              <a:ext uri="{FF2B5EF4-FFF2-40B4-BE49-F238E27FC236}">
                <a16:creationId xmlns:a16="http://schemas.microsoft.com/office/drawing/2014/main" id="{5E807748-80B5-DB4E-05D8-A7906CE2EE62}"/>
              </a:ext>
            </a:extLst>
          </p:cNvPr>
          <p:cNvSpPr>
            <a:spLocks noGrp="1"/>
          </p:cNvSpPr>
          <p:nvPr>
            <p:ph type="title"/>
          </p:nvPr>
        </p:nvSpPr>
        <p:spPr/>
        <p:txBody>
          <a:bodyPr/>
          <a:lstStyle/>
          <a:p>
            <a:r>
              <a:rPr kumimoji="0" lang="en-US" sz="3600" b="0" i="0" u="none" strike="noStrike" kern="1200" cap="none" spc="0" normalizeH="0" baseline="0" noProof="0">
                <a:ln>
                  <a:noFill/>
                </a:ln>
                <a:solidFill>
                  <a:prstClr val="white"/>
                </a:solidFill>
                <a:effectLst/>
                <a:uLnTx/>
                <a:uFillTx/>
                <a:latin typeface="Calibri Light" panose="020F0302020204030204"/>
                <a:ea typeface="Times New Roman" panose="02020603050405020304" pitchFamily="18" charset="0"/>
                <a:cs typeface="Calibri"/>
              </a:rPr>
              <a:t>Strategies: Skills Development Workstream</a:t>
            </a:r>
            <a:endParaRPr lang="en-US"/>
          </a:p>
        </p:txBody>
      </p:sp>
    </p:spTree>
    <p:extLst>
      <p:ext uri="{BB962C8B-B14F-4D97-AF65-F5344CB8AC3E}">
        <p14:creationId xmlns:p14="http://schemas.microsoft.com/office/powerpoint/2010/main" val="3703775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EA49E-1959-A12B-6E76-73F98A8A87E9}"/>
              </a:ext>
            </a:extLst>
          </p:cNvPr>
          <p:cNvSpPr>
            <a:spLocks noGrp="1"/>
          </p:cNvSpPr>
          <p:nvPr>
            <p:ph type="title"/>
          </p:nvPr>
        </p:nvSpPr>
        <p:spPr/>
        <p:txBody>
          <a:bodyPr/>
          <a:lstStyle/>
          <a:p>
            <a:r>
              <a:rPr lang="en-US" b="1"/>
              <a:t>Talent Pipeline</a:t>
            </a:r>
            <a:endParaRPr lang="en-US"/>
          </a:p>
        </p:txBody>
      </p:sp>
      <p:pic>
        <p:nvPicPr>
          <p:cNvPr id="9" name="Picture 8">
            <a:extLst>
              <a:ext uri="{FF2B5EF4-FFF2-40B4-BE49-F238E27FC236}">
                <a16:creationId xmlns:a16="http://schemas.microsoft.com/office/drawing/2014/main" id="{C10520FB-A0CF-8D44-ABC2-346E3314DB49}"/>
              </a:ext>
            </a:extLst>
          </p:cNvPr>
          <p:cNvPicPr>
            <a:picLocks noChangeAspect="1"/>
          </p:cNvPicPr>
          <p:nvPr/>
        </p:nvPicPr>
        <p:blipFill>
          <a:blip r:embed="rId2"/>
          <a:stretch>
            <a:fillRect/>
          </a:stretch>
        </p:blipFill>
        <p:spPr>
          <a:xfrm>
            <a:off x="109733" y="5926190"/>
            <a:ext cx="3133333" cy="847619"/>
          </a:xfrm>
          <a:prstGeom prst="rect">
            <a:avLst/>
          </a:prstGeom>
        </p:spPr>
      </p:pic>
      <p:pic>
        <p:nvPicPr>
          <p:cNvPr id="11" name="Picture 10">
            <a:extLst>
              <a:ext uri="{FF2B5EF4-FFF2-40B4-BE49-F238E27FC236}">
                <a16:creationId xmlns:a16="http://schemas.microsoft.com/office/drawing/2014/main" id="{FBE62196-6526-2F70-490E-63F7C78E201B}"/>
              </a:ext>
            </a:extLst>
          </p:cNvPr>
          <p:cNvPicPr>
            <a:picLocks noChangeAspect="1"/>
          </p:cNvPicPr>
          <p:nvPr/>
        </p:nvPicPr>
        <p:blipFill>
          <a:blip r:embed="rId2"/>
          <a:stretch>
            <a:fillRect/>
          </a:stretch>
        </p:blipFill>
        <p:spPr>
          <a:xfrm>
            <a:off x="2136990" y="1597112"/>
            <a:ext cx="350984" cy="304729"/>
          </a:xfrm>
          <a:prstGeom prst="rect">
            <a:avLst/>
          </a:prstGeom>
        </p:spPr>
      </p:pic>
      <p:sp>
        <p:nvSpPr>
          <p:cNvPr id="4" name="Content Placeholder 3">
            <a:extLst>
              <a:ext uri="{FF2B5EF4-FFF2-40B4-BE49-F238E27FC236}">
                <a16:creationId xmlns:a16="http://schemas.microsoft.com/office/drawing/2014/main" id="{F6FFC531-F7C5-BBA8-2D76-62D61A34C339}"/>
              </a:ext>
            </a:extLst>
          </p:cNvPr>
          <p:cNvSpPr>
            <a:spLocks noGrp="1"/>
          </p:cNvSpPr>
          <p:nvPr>
            <p:ph idx="1"/>
          </p:nvPr>
        </p:nvSpPr>
        <p:spPr>
          <a:xfrm>
            <a:off x="2206944" y="1468310"/>
            <a:ext cx="9146856" cy="4582339"/>
          </a:xfrm>
        </p:spPr>
        <p:txBody>
          <a:bodyPr vert="horz" lIns="91440" tIns="45720" rIns="91440" bIns="45720" rtlCol="0" anchor="t">
            <a:normAutofit fontScale="77500" lnSpcReduction="20000"/>
          </a:bodyPr>
          <a:lstStyle/>
          <a:p>
            <a:pPr marL="0" indent="0">
              <a:lnSpc>
                <a:spcPct val="120000"/>
              </a:lnSpc>
              <a:buNone/>
            </a:pPr>
            <a:r>
              <a:rPr lang="en-US" sz="2800" b="1">
                <a:effectLst/>
                <a:latin typeface="Calibri"/>
                <a:ea typeface="Calibri" panose="020F0502020204030204" pitchFamily="34" charset="0"/>
                <a:cs typeface="Times New Roman"/>
              </a:rPr>
              <a:t>Goal:</a:t>
            </a:r>
            <a:r>
              <a:rPr lang="en-US">
                <a:latin typeface="Calibri"/>
                <a:ea typeface="Calibri" panose="020F0502020204030204" pitchFamily="34" charset="0"/>
                <a:cs typeface="Times New Roman"/>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20000"/>
              </a:lnSpc>
              <a:spcAft>
                <a:spcPts val="500"/>
              </a:spcAft>
              <a:buNone/>
            </a:pPr>
            <a:r>
              <a:rPr lang="en-US">
                <a:ea typeface="+mn-lt"/>
                <a:cs typeface="+mn-lt"/>
              </a:rPr>
              <a:t>Through leveraging </a:t>
            </a:r>
            <a:r>
              <a:rPr lang="en-US">
                <a:effectLst/>
                <a:ea typeface="+mn-lt"/>
                <a:cs typeface="+mn-lt"/>
              </a:rPr>
              <a:t>members of the </a:t>
            </a:r>
            <a:r>
              <a:rPr lang="en-US">
                <a:ea typeface="+mn-lt"/>
                <a:cs typeface="+mn-lt"/>
              </a:rPr>
              <a:t>CHIPS coalition </a:t>
            </a:r>
            <a:r>
              <a:rPr lang="en-US">
                <a:effectLst/>
                <a:ea typeface="+mn-lt"/>
                <a:cs typeface="+mn-lt"/>
              </a:rPr>
              <a:t>to work </a:t>
            </a:r>
            <a:r>
              <a:rPr lang="en-US">
                <a:ea typeface="+mn-lt"/>
                <a:cs typeface="+mn-lt"/>
              </a:rPr>
              <a:t>collaboratively </a:t>
            </a:r>
            <a:r>
              <a:rPr lang="en-US">
                <a:effectLst/>
                <a:ea typeface="+mn-lt"/>
                <a:cs typeface="+mn-lt"/>
              </a:rPr>
              <a:t>on resources and opportunities for outreach and engagement</a:t>
            </a:r>
            <a:r>
              <a:rPr lang="en-US">
                <a:ea typeface="+mn-lt"/>
                <a:cs typeface="+mn-lt"/>
              </a:rPr>
              <a:t>, connect 9-12 grades to CHIPS career pathways as well as find and encourage underrepresented populations and career changes to CHIPs career pathways</a:t>
            </a:r>
            <a:endParaRPr lang="en-US">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r>
              <a:rPr lang="en-US" sz="2800" b="1">
                <a:latin typeface="Calibri"/>
                <a:cs typeface="Times New Roman"/>
              </a:rPr>
              <a:t>Strategies:</a:t>
            </a:r>
            <a:r>
              <a:rPr lang="en-US">
                <a:latin typeface="Calibri"/>
                <a:cs typeface="Times New Roman"/>
              </a:rPr>
              <a:t> </a:t>
            </a:r>
            <a:endParaRPr lang="en-US" b="1">
              <a:latin typeface="Calibri"/>
              <a:cs typeface="Times New Roman"/>
            </a:endParaRPr>
          </a:p>
          <a:p>
            <a:pPr indent="0">
              <a:lnSpc>
                <a:spcPct val="120000"/>
              </a:lnSpc>
            </a:pPr>
            <a:r>
              <a:rPr lang="en-US">
                <a:latin typeface="Calibri"/>
                <a:ea typeface="Calibri" panose="020F0502020204030204" pitchFamily="34" charset="0"/>
                <a:cs typeface="Times New Roman"/>
              </a:rPr>
              <a:t> </a:t>
            </a:r>
            <a:r>
              <a:rPr lang="en-US">
                <a:effectLst/>
                <a:latin typeface="Calibri"/>
                <a:ea typeface="Calibri" panose="020F0502020204030204" pitchFamily="34" charset="0"/>
                <a:cs typeface="Times New Roman"/>
              </a:rPr>
              <a:t>Outreach to high schools</a:t>
            </a:r>
          </a:p>
          <a:p>
            <a:pPr indent="0">
              <a:lnSpc>
                <a:spcPct val="120000"/>
              </a:lnSpc>
              <a:spcBef>
                <a:spcPts val="0"/>
              </a:spcBef>
              <a:spcAft>
                <a:spcPts val="800"/>
              </a:spcAft>
            </a:pPr>
            <a:r>
              <a:rPr lang="en-US">
                <a:ea typeface="+mn-lt"/>
                <a:cs typeface="+mn-lt"/>
              </a:rPr>
              <a:t> Connect with community non-profits to outreach to underrepresented populations and career changers</a:t>
            </a:r>
          </a:p>
          <a:p>
            <a:pPr marL="285750" indent="0">
              <a:lnSpc>
                <a:spcPct val="120000"/>
              </a:lnSpc>
              <a:spcBef>
                <a:spcPts val="0"/>
              </a:spcBef>
              <a:spcAft>
                <a:spcPts val="800"/>
              </a:spcAft>
            </a:pPr>
            <a:r>
              <a:rPr lang="en-US">
                <a:latin typeface="Calibri"/>
                <a:ea typeface="Calibri" panose="020F0502020204030204" pitchFamily="34" charset="0"/>
                <a:cs typeface="Times New Roman"/>
              </a:rPr>
              <a:t> </a:t>
            </a:r>
            <a:r>
              <a:rPr lang="en-US">
                <a:effectLst/>
                <a:latin typeface="Calibri"/>
                <a:ea typeface="Calibri" panose="020F0502020204030204" pitchFamily="34" charset="0"/>
                <a:cs typeface="Times New Roman"/>
              </a:rPr>
              <a:t>Common Occupation Pitch Deck</a:t>
            </a:r>
          </a:p>
          <a:p>
            <a:pPr marL="285750" indent="0">
              <a:lnSpc>
                <a:spcPct val="120000"/>
              </a:lnSpc>
              <a:spcBef>
                <a:spcPts val="0"/>
              </a:spcBef>
              <a:spcAft>
                <a:spcPts val="800"/>
              </a:spcAft>
            </a:pPr>
            <a:r>
              <a:rPr lang="en-US">
                <a:latin typeface="Calibri"/>
                <a:ea typeface="Calibri" panose="020F0502020204030204" pitchFamily="34" charset="0"/>
                <a:cs typeface="Times New Roman"/>
              </a:rPr>
              <a:t> Engagement Activities </a:t>
            </a:r>
            <a:endParaRPr lang="en-US">
              <a:effectLst/>
              <a:latin typeface="Calibri"/>
              <a:ea typeface="Calibri" panose="020F0502020204030204" pitchFamily="34" charset="0"/>
              <a:cs typeface="Times New Roman" panose="02020603050405020304" pitchFamily="18" charset="0"/>
            </a:endParaRPr>
          </a:p>
          <a:p>
            <a:endParaRPr lang="en-US"/>
          </a:p>
        </p:txBody>
      </p:sp>
      <p:pic>
        <p:nvPicPr>
          <p:cNvPr id="8" name="Picture 7">
            <a:extLst>
              <a:ext uri="{FF2B5EF4-FFF2-40B4-BE49-F238E27FC236}">
                <a16:creationId xmlns:a16="http://schemas.microsoft.com/office/drawing/2014/main" id="{652FDA0B-7783-EF57-E6C8-4BBDEABC2FD7}"/>
              </a:ext>
            </a:extLst>
          </p:cNvPr>
          <p:cNvPicPr>
            <a:picLocks noChangeAspect="1"/>
          </p:cNvPicPr>
          <p:nvPr/>
        </p:nvPicPr>
        <p:blipFill>
          <a:blip r:embed="rId3"/>
          <a:stretch>
            <a:fillRect/>
          </a:stretch>
        </p:blipFill>
        <p:spPr>
          <a:xfrm>
            <a:off x="545640" y="1498266"/>
            <a:ext cx="1661304" cy="2415749"/>
          </a:xfrm>
          <a:prstGeom prst="rect">
            <a:avLst/>
          </a:prstGeom>
        </p:spPr>
      </p:pic>
    </p:spTree>
    <p:extLst>
      <p:ext uri="{BB962C8B-B14F-4D97-AF65-F5344CB8AC3E}">
        <p14:creationId xmlns:p14="http://schemas.microsoft.com/office/powerpoint/2010/main" val="2976601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BFEDAF3-1E09-151F-2E61-2202A47C37A1}"/>
              </a:ext>
            </a:extLst>
          </p:cNvPr>
          <p:cNvGrpSpPr/>
          <p:nvPr/>
        </p:nvGrpSpPr>
        <p:grpSpPr>
          <a:xfrm>
            <a:off x="5320517" y="1916599"/>
            <a:ext cx="2330240" cy="1031026"/>
            <a:chOff x="1911965" y="92726"/>
            <a:chExt cx="1856142" cy="1031026"/>
          </a:xfrm>
        </p:grpSpPr>
        <p:sp>
          <p:nvSpPr>
            <p:cNvPr id="45" name="Rectangle: Rounded Corners 44">
              <a:extLst>
                <a:ext uri="{FF2B5EF4-FFF2-40B4-BE49-F238E27FC236}">
                  <a16:creationId xmlns:a16="http://schemas.microsoft.com/office/drawing/2014/main" id="{434738E8-F775-3F8C-0220-0D72702C1774}"/>
                </a:ext>
              </a:extLst>
            </p:cNvPr>
            <p:cNvSpPr/>
            <p:nvPr/>
          </p:nvSpPr>
          <p:spPr>
            <a:xfrm>
              <a:off x="1911965" y="92726"/>
              <a:ext cx="1856142" cy="1031026"/>
            </a:xfrm>
            <a:prstGeom prst="roundRect">
              <a:avLst>
                <a:gd name="adj" fmla="val 100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6">
              <a:extLst>
                <a:ext uri="{FF2B5EF4-FFF2-40B4-BE49-F238E27FC236}">
                  <a16:creationId xmlns:a16="http://schemas.microsoft.com/office/drawing/2014/main" id="{C54DACAC-9FFE-9B81-10FC-E15A2F21187A}"/>
                </a:ext>
              </a:extLst>
            </p:cNvPr>
            <p:cNvSpPr txBox="1"/>
            <p:nvPr/>
          </p:nvSpPr>
          <p:spPr>
            <a:xfrm>
              <a:off x="1911965" y="505137"/>
              <a:ext cx="1856142" cy="412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grpSp>
        <p:nvGrpSpPr>
          <p:cNvPr id="43" name="Group 42">
            <a:extLst>
              <a:ext uri="{FF2B5EF4-FFF2-40B4-BE49-F238E27FC236}">
                <a16:creationId xmlns:a16="http://schemas.microsoft.com/office/drawing/2014/main" id="{0B955A27-BA8C-2B6E-BC67-461116A6659A}"/>
              </a:ext>
            </a:extLst>
          </p:cNvPr>
          <p:cNvGrpSpPr/>
          <p:nvPr/>
        </p:nvGrpSpPr>
        <p:grpSpPr>
          <a:xfrm>
            <a:off x="2770201" y="1926253"/>
            <a:ext cx="2330240" cy="1031026"/>
            <a:chOff x="4018" y="94637"/>
            <a:chExt cx="1856142" cy="1031026"/>
          </a:xfrm>
        </p:grpSpPr>
        <p:sp>
          <p:nvSpPr>
            <p:cNvPr id="47" name="Rectangle: Rounded Corners 46">
              <a:extLst>
                <a:ext uri="{FF2B5EF4-FFF2-40B4-BE49-F238E27FC236}">
                  <a16:creationId xmlns:a16="http://schemas.microsoft.com/office/drawing/2014/main" id="{53FA43AA-FB2F-E74E-A428-D76C91EB130C}"/>
                </a:ext>
              </a:extLst>
            </p:cNvPr>
            <p:cNvSpPr/>
            <p:nvPr/>
          </p:nvSpPr>
          <p:spPr>
            <a:xfrm>
              <a:off x="4018" y="94637"/>
              <a:ext cx="1856142" cy="1031026"/>
            </a:xfrm>
            <a:prstGeom prst="roundRect">
              <a:avLst>
                <a:gd name="adj" fmla="val 10000"/>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
              <a:extLst>
                <a:ext uri="{FF2B5EF4-FFF2-40B4-BE49-F238E27FC236}">
                  <a16:creationId xmlns:a16="http://schemas.microsoft.com/office/drawing/2014/main" id="{FF35FB16-858A-DCC5-B239-BCB502873B49}"/>
                </a:ext>
              </a:extLst>
            </p:cNvPr>
            <p:cNvSpPr txBox="1"/>
            <p:nvPr/>
          </p:nvSpPr>
          <p:spPr>
            <a:xfrm>
              <a:off x="4018" y="507048"/>
              <a:ext cx="1856142" cy="4124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99568" rIns="99568" bIns="99568"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pic>
        <p:nvPicPr>
          <p:cNvPr id="9" name="Picture 8">
            <a:extLst>
              <a:ext uri="{FF2B5EF4-FFF2-40B4-BE49-F238E27FC236}">
                <a16:creationId xmlns:a16="http://schemas.microsoft.com/office/drawing/2014/main" id="{C10520FB-A0CF-8D44-ABC2-346E3314DB49}"/>
              </a:ext>
            </a:extLst>
          </p:cNvPr>
          <p:cNvPicPr>
            <a:picLocks noChangeAspect="1"/>
          </p:cNvPicPr>
          <p:nvPr/>
        </p:nvPicPr>
        <p:blipFill>
          <a:blip r:embed="rId2"/>
          <a:stretch>
            <a:fillRect/>
          </a:stretch>
        </p:blipFill>
        <p:spPr>
          <a:xfrm>
            <a:off x="109733" y="5926190"/>
            <a:ext cx="3133333" cy="847619"/>
          </a:xfrm>
          <a:prstGeom prst="rect">
            <a:avLst/>
          </a:prstGeom>
        </p:spPr>
      </p:pic>
      <p:pic>
        <p:nvPicPr>
          <p:cNvPr id="17" name="Picture 16">
            <a:extLst>
              <a:ext uri="{FF2B5EF4-FFF2-40B4-BE49-F238E27FC236}">
                <a16:creationId xmlns:a16="http://schemas.microsoft.com/office/drawing/2014/main" id="{0155E273-5054-CAD0-87C1-EDF71CA6CEBE}"/>
              </a:ext>
            </a:extLst>
          </p:cNvPr>
          <p:cNvPicPr>
            <a:picLocks noChangeAspect="1"/>
          </p:cNvPicPr>
          <p:nvPr/>
        </p:nvPicPr>
        <p:blipFill rotWithShape="1">
          <a:blip r:embed="rId3"/>
          <a:srcRect l="48165" t="42952" r="45298" b="25707"/>
          <a:stretch/>
        </p:blipFill>
        <p:spPr>
          <a:xfrm>
            <a:off x="102434" y="1793824"/>
            <a:ext cx="2588384" cy="2326909"/>
          </a:xfrm>
          <a:prstGeom prst="rect">
            <a:avLst/>
          </a:prstGeom>
        </p:spPr>
      </p:pic>
      <p:sp>
        <p:nvSpPr>
          <p:cNvPr id="4" name="Rectangle: Rounded Corners 3">
            <a:extLst>
              <a:ext uri="{FF2B5EF4-FFF2-40B4-BE49-F238E27FC236}">
                <a16:creationId xmlns:a16="http://schemas.microsoft.com/office/drawing/2014/main" id="{DC153424-CBBF-4F56-958C-2752F7BB348E}"/>
              </a:ext>
            </a:extLst>
          </p:cNvPr>
          <p:cNvSpPr/>
          <p:nvPr/>
        </p:nvSpPr>
        <p:spPr>
          <a:xfrm>
            <a:off x="2791556" y="3675729"/>
            <a:ext cx="2291446" cy="632350"/>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F9E5EE7D-13C0-9C70-080E-E6839B9A5118}"/>
              </a:ext>
            </a:extLst>
          </p:cNvPr>
          <p:cNvSpPr/>
          <p:nvPr/>
        </p:nvSpPr>
        <p:spPr>
          <a:xfrm>
            <a:off x="5298100" y="3675729"/>
            <a:ext cx="2358383" cy="63235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91010F4-936C-D6B5-E00E-D4A6B81CA165}"/>
              </a:ext>
            </a:extLst>
          </p:cNvPr>
          <p:cNvSpPr txBox="1"/>
          <p:nvPr/>
        </p:nvSpPr>
        <p:spPr>
          <a:xfrm>
            <a:off x="2874123" y="3625748"/>
            <a:ext cx="20914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Partnerships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HIRED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Normandale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DEED</a:t>
            </a:r>
          </a:p>
        </p:txBody>
      </p:sp>
      <p:sp>
        <p:nvSpPr>
          <p:cNvPr id="13" name="TextBox 12">
            <a:extLst>
              <a:ext uri="{FF2B5EF4-FFF2-40B4-BE49-F238E27FC236}">
                <a16:creationId xmlns:a16="http://schemas.microsoft.com/office/drawing/2014/main" id="{DF5F351F-1B65-0DB8-89F4-5D6897B5E8BF}"/>
              </a:ext>
            </a:extLst>
          </p:cNvPr>
          <p:cNvSpPr txBox="1"/>
          <p:nvPr/>
        </p:nvSpPr>
        <p:spPr>
          <a:xfrm>
            <a:off x="5245972" y="3626839"/>
            <a:ext cx="2520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Partnerships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Bloomington Public School District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Polar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Hennepin</a:t>
            </a:r>
          </a:p>
        </p:txBody>
      </p:sp>
      <p:sp>
        <p:nvSpPr>
          <p:cNvPr id="15" name="Rectangle: Rounded Corners 14">
            <a:extLst>
              <a:ext uri="{FF2B5EF4-FFF2-40B4-BE49-F238E27FC236}">
                <a16:creationId xmlns:a16="http://schemas.microsoft.com/office/drawing/2014/main" id="{FFAB0FF4-751F-3226-4E19-CAD91359D8E1}"/>
              </a:ext>
            </a:extLst>
          </p:cNvPr>
          <p:cNvSpPr/>
          <p:nvPr/>
        </p:nvSpPr>
        <p:spPr>
          <a:xfrm>
            <a:off x="2785145" y="5088992"/>
            <a:ext cx="4888799" cy="1294495"/>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12E74F2-BFF8-7368-740B-B9D907EA7A23}"/>
              </a:ext>
            </a:extLst>
          </p:cNvPr>
          <p:cNvSpPr txBox="1"/>
          <p:nvPr/>
        </p:nvSpPr>
        <p:spPr>
          <a:xfrm>
            <a:off x="2920701" y="5130751"/>
            <a:ext cx="4617686"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Partnerships with Employer &amp; Non-profits to meet potential employees “where they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Define barriers per demographic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Industry stackable certificate or degree upon completion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Placement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Earn &amp; Learn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Rounded Corners 19">
            <a:extLst>
              <a:ext uri="{FF2B5EF4-FFF2-40B4-BE49-F238E27FC236}">
                <a16:creationId xmlns:a16="http://schemas.microsoft.com/office/drawing/2014/main" id="{82D52363-A2A4-024D-C088-6CBCC1A72647}"/>
              </a:ext>
            </a:extLst>
          </p:cNvPr>
          <p:cNvSpPr/>
          <p:nvPr/>
        </p:nvSpPr>
        <p:spPr>
          <a:xfrm>
            <a:off x="2791556" y="2990835"/>
            <a:ext cx="2291446" cy="632350"/>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6C80BE4-DBDC-5293-B85B-5A0723CFB14A}"/>
              </a:ext>
            </a:extLst>
          </p:cNvPr>
          <p:cNvSpPr/>
          <p:nvPr/>
        </p:nvSpPr>
        <p:spPr>
          <a:xfrm>
            <a:off x="5298100" y="2990835"/>
            <a:ext cx="2358383" cy="63235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64C3432-8F28-73B5-EC64-D9436438214E}"/>
              </a:ext>
            </a:extLst>
          </p:cNvPr>
          <p:cNvSpPr txBox="1"/>
          <p:nvPr/>
        </p:nvSpPr>
        <p:spPr>
          <a:xfrm>
            <a:off x="2874123" y="3024744"/>
            <a:ext cx="209144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Pathways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Operator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Support Technician</a:t>
            </a:r>
          </a:p>
        </p:txBody>
      </p:sp>
      <p:sp>
        <p:nvSpPr>
          <p:cNvPr id="26" name="TextBox 25">
            <a:extLst>
              <a:ext uri="{FF2B5EF4-FFF2-40B4-BE49-F238E27FC236}">
                <a16:creationId xmlns:a16="http://schemas.microsoft.com/office/drawing/2014/main" id="{71F20A7D-7DCE-1666-952C-3418103F49E1}"/>
              </a:ext>
            </a:extLst>
          </p:cNvPr>
          <p:cNvSpPr txBox="1"/>
          <p:nvPr/>
        </p:nvSpPr>
        <p:spPr>
          <a:xfrm>
            <a:off x="5245972" y="2992279"/>
            <a:ext cx="252016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Pathways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Technician in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Technician</a:t>
            </a:r>
          </a:p>
        </p:txBody>
      </p:sp>
      <p:sp>
        <p:nvSpPr>
          <p:cNvPr id="30" name="Rectangle: Rounded Corners 29">
            <a:extLst>
              <a:ext uri="{FF2B5EF4-FFF2-40B4-BE49-F238E27FC236}">
                <a16:creationId xmlns:a16="http://schemas.microsoft.com/office/drawing/2014/main" id="{8D511462-F5E0-D74E-B93B-015EE3762537}"/>
              </a:ext>
            </a:extLst>
          </p:cNvPr>
          <p:cNvSpPr/>
          <p:nvPr/>
        </p:nvSpPr>
        <p:spPr>
          <a:xfrm>
            <a:off x="2766503" y="4354208"/>
            <a:ext cx="2344820" cy="632350"/>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543645C-5552-5ECF-06D4-D2D90191017D}"/>
              </a:ext>
            </a:extLst>
          </p:cNvPr>
          <p:cNvSpPr/>
          <p:nvPr/>
        </p:nvSpPr>
        <p:spPr>
          <a:xfrm>
            <a:off x="5315561" y="4354208"/>
            <a:ext cx="2358383" cy="63235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FC2BAA7E-230A-9788-AA71-17242D9F677F}"/>
              </a:ext>
            </a:extLst>
          </p:cNvPr>
          <p:cNvSpPr txBox="1"/>
          <p:nvPr/>
        </p:nvSpPr>
        <p:spPr>
          <a:xfrm>
            <a:off x="2795678" y="4366477"/>
            <a:ext cx="2504723"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Workstream Champion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Katie Staub - Seagate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hlinkClick r:id="rId4">
                  <a:extLst>
                    <a:ext uri="{A12FA001-AC4F-418D-AE19-62706E023703}">
                      <ahyp:hlinkClr xmlns:ahyp="http://schemas.microsoft.com/office/drawing/2018/hyperlinkcolor" val="tx"/>
                    </a:ext>
                  </a:extLst>
                </a:hlinkClick>
              </a:rPr>
              <a:t>katie.l.staub@seagate.com</a:t>
            </a:r>
            <a:r>
              <a:rPr kumimoji="0" lang="en-US" sz="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p>
        </p:txBody>
      </p:sp>
      <p:sp>
        <p:nvSpPr>
          <p:cNvPr id="34" name="TextBox 33">
            <a:extLst>
              <a:ext uri="{FF2B5EF4-FFF2-40B4-BE49-F238E27FC236}">
                <a16:creationId xmlns:a16="http://schemas.microsoft.com/office/drawing/2014/main" id="{C13CACDE-FDF5-A90A-C17A-F125E28A0C61}"/>
              </a:ext>
            </a:extLst>
          </p:cNvPr>
          <p:cNvSpPr txBox="1"/>
          <p:nvPr/>
        </p:nvSpPr>
        <p:spPr>
          <a:xfrm>
            <a:off x="5279947" y="4350272"/>
            <a:ext cx="252016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Workstream Champion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Katie Staub - Seagate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hlinkClick r:id="rId4">
                  <a:extLst>
                    <a:ext uri="{A12FA001-AC4F-418D-AE19-62706E023703}">
                      <ahyp:hlinkClr xmlns:ahyp="http://schemas.microsoft.com/office/drawing/2018/hyperlinkcolor" val="tx"/>
                    </a:ext>
                  </a:extLst>
                </a:hlinkClick>
              </a:rPr>
              <a:t>katie.l.staub@seagate.com</a:t>
            </a:r>
            <a:r>
              <a:rPr kumimoji="0" lang="en-US" sz="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p>
        </p:txBody>
      </p:sp>
      <p:sp>
        <p:nvSpPr>
          <p:cNvPr id="50" name="Oval 49">
            <a:extLst>
              <a:ext uri="{FF2B5EF4-FFF2-40B4-BE49-F238E27FC236}">
                <a16:creationId xmlns:a16="http://schemas.microsoft.com/office/drawing/2014/main" id="{D9CB1934-CCAE-1967-F0E0-524DB1768835}"/>
              </a:ext>
            </a:extLst>
          </p:cNvPr>
          <p:cNvSpPr/>
          <p:nvPr/>
        </p:nvSpPr>
        <p:spPr>
          <a:xfrm>
            <a:off x="3292345" y="2027998"/>
            <a:ext cx="1037073" cy="845605"/>
          </a:xfrm>
          <a:prstGeom prst="ellipse">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9A12C18-8F67-B682-70A4-17215B29CD2F}"/>
              </a:ext>
            </a:extLst>
          </p:cNvPr>
          <p:cNvSpPr txBox="1"/>
          <p:nvPr/>
        </p:nvSpPr>
        <p:spPr>
          <a:xfrm>
            <a:off x="3138053" y="2207063"/>
            <a:ext cx="1343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MSSC Certification</a:t>
            </a:r>
          </a:p>
        </p:txBody>
      </p:sp>
      <p:sp>
        <p:nvSpPr>
          <p:cNvPr id="52" name="Oval 51">
            <a:extLst>
              <a:ext uri="{FF2B5EF4-FFF2-40B4-BE49-F238E27FC236}">
                <a16:creationId xmlns:a16="http://schemas.microsoft.com/office/drawing/2014/main" id="{D3643A38-AFFC-E76D-FAC4-5461678C159B}"/>
              </a:ext>
            </a:extLst>
          </p:cNvPr>
          <p:cNvSpPr/>
          <p:nvPr/>
        </p:nvSpPr>
        <p:spPr>
          <a:xfrm>
            <a:off x="5818667" y="1993154"/>
            <a:ext cx="1051319" cy="837962"/>
          </a:xfrm>
          <a:prstGeom prst="ellipse">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359C688-E5FD-ECAA-CDCB-CB58677E3A05}"/>
              </a:ext>
            </a:extLst>
          </p:cNvPr>
          <p:cNvSpPr txBox="1"/>
          <p:nvPr/>
        </p:nvSpPr>
        <p:spPr>
          <a:xfrm>
            <a:off x="5596821" y="2185589"/>
            <a:ext cx="14831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HS CTE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Technician </a:t>
            </a:r>
          </a:p>
        </p:txBody>
      </p:sp>
      <p:graphicFrame>
        <p:nvGraphicFramePr>
          <p:cNvPr id="54" name="Diagram 53">
            <a:extLst>
              <a:ext uri="{FF2B5EF4-FFF2-40B4-BE49-F238E27FC236}">
                <a16:creationId xmlns:a16="http://schemas.microsoft.com/office/drawing/2014/main" id="{2B8FDB04-E156-C373-1C50-E0BED6B6080D}"/>
              </a:ext>
            </a:extLst>
          </p:cNvPr>
          <p:cNvGraphicFramePr/>
          <p:nvPr/>
        </p:nvGraphicFramePr>
        <p:xfrm>
          <a:off x="6712140" y="1725994"/>
          <a:ext cx="6608563" cy="42264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04F7D5B2-8C31-ACBB-F2DD-3E3A82C80734}"/>
              </a:ext>
            </a:extLst>
          </p:cNvPr>
          <p:cNvSpPr txBox="1"/>
          <p:nvPr/>
        </p:nvSpPr>
        <p:spPr>
          <a:xfrm>
            <a:off x="223317" y="329614"/>
            <a:ext cx="8138640"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Light" panose="020F0302020204030204"/>
                <a:ea typeface="Times New Roman" panose="02020603050405020304" pitchFamily="18" charset="0"/>
                <a:cs typeface="Calibri"/>
              </a:rPr>
              <a:t>Activities &amp; Successes:  Pipeline Development</a:t>
            </a:r>
            <a:endParaRPr kumimoji="0" lang="en-US" sz="32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36584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33D54A-4C20-B32F-C253-E29B632F593A}"/>
              </a:ext>
            </a:extLst>
          </p:cNvPr>
          <p:cNvSpPr>
            <a:spLocks noGrp="1"/>
          </p:cNvSpPr>
          <p:nvPr>
            <p:ph type="ctrTitle"/>
          </p:nvPr>
        </p:nvSpPr>
        <p:spPr/>
        <p:txBody>
          <a:bodyPr/>
          <a:lstStyle/>
          <a:p>
            <a:r>
              <a:rPr lang="en-US"/>
              <a:t>Tech Hubs: Minnesota MedTech 3.0</a:t>
            </a:r>
          </a:p>
        </p:txBody>
      </p:sp>
      <p:pic>
        <p:nvPicPr>
          <p:cNvPr id="12" name="Picture 11" descr="A picture containing text, clipart&#10;&#10;Description automatically generated">
            <a:extLst>
              <a:ext uri="{FF2B5EF4-FFF2-40B4-BE49-F238E27FC236}">
                <a16:creationId xmlns:a16="http://schemas.microsoft.com/office/drawing/2014/main" id="{4D35CD11-898C-AA42-8EA4-66D575668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283" y="1230940"/>
            <a:ext cx="8720282" cy="2829075"/>
          </a:xfrm>
          <a:prstGeom prst="rect">
            <a:avLst/>
          </a:prstGeom>
        </p:spPr>
      </p:pic>
      <p:sp>
        <p:nvSpPr>
          <p:cNvPr id="10" name="AutoShape 6">
            <a:extLst>
              <a:ext uri="{FF2B5EF4-FFF2-40B4-BE49-F238E27FC236}">
                <a16:creationId xmlns:a16="http://schemas.microsoft.com/office/drawing/2014/main" id="{BFF2E304-A38A-39F0-DF3A-50A2F8427CAC}"/>
              </a:ext>
            </a:extLst>
          </p:cNvPr>
          <p:cNvSpPr>
            <a:spLocks noChangeAspect="1" noChangeArrowheads="1"/>
          </p:cNvSpPr>
          <p:nvPr/>
        </p:nvSpPr>
        <p:spPr bwMode="auto">
          <a:xfrm>
            <a:off x="1662545" y="-1004455"/>
            <a:ext cx="4585855" cy="45858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73640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F30D54-82A4-7456-4FB5-C5989D5DEEE1}"/>
              </a:ext>
            </a:extLst>
          </p:cNvPr>
          <p:cNvSpPr>
            <a:spLocks noGrp="1"/>
          </p:cNvSpPr>
          <p:nvPr>
            <p:ph type="title"/>
          </p:nvPr>
        </p:nvSpPr>
        <p:spPr/>
        <p:txBody>
          <a:bodyPr/>
          <a:lstStyle/>
          <a:p>
            <a:r>
              <a:rPr lang="en-US"/>
              <a:t>GWDB Business Meeting</a:t>
            </a:r>
          </a:p>
        </p:txBody>
      </p:sp>
      <p:sp>
        <p:nvSpPr>
          <p:cNvPr id="7" name="Content Placeholder 6">
            <a:extLst>
              <a:ext uri="{FF2B5EF4-FFF2-40B4-BE49-F238E27FC236}">
                <a16:creationId xmlns:a16="http://schemas.microsoft.com/office/drawing/2014/main" id="{B7C2F46A-8686-E576-BF23-43F1000D64AA}"/>
              </a:ext>
            </a:extLst>
          </p:cNvPr>
          <p:cNvSpPr>
            <a:spLocks noGrp="1"/>
          </p:cNvSpPr>
          <p:nvPr>
            <p:ph idx="1"/>
          </p:nvPr>
        </p:nvSpPr>
        <p:spPr/>
        <p:txBody>
          <a:bodyPr vert="horz" lIns="91440" tIns="45720" rIns="91440" bIns="45720" rtlCol="0" anchor="t">
            <a:normAutofit fontScale="85000" lnSpcReduction="20000"/>
          </a:bodyPr>
          <a:lstStyle/>
          <a:p>
            <a:pPr>
              <a:lnSpc>
                <a:spcPct val="90000"/>
              </a:lnSpc>
            </a:pPr>
            <a:r>
              <a:rPr lang="en-US" sz="3200">
                <a:solidFill>
                  <a:schemeClr val="accent1"/>
                </a:solidFill>
                <a:ea typeface="Calibri"/>
                <a:cs typeface="Calibri"/>
              </a:rPr>
              <a:t>GWDB Chair, Vice Chair and Staff Introductions</a:t>
            </a:r>
          </a:p>
          <a:p>
            <a:pPr>
              <a:lnSpc>
                <a:spcPct val="90000"/>
              </a:lnSpc>
            </a:pPr>
            <a:r>
              <a:rPr lang="en-US" sz="3200">
                <a:solidFill>
                  <a:schemeClr val="accent1"/>
                </a:solidFill>
                <a:ea typeface="Calibri"/>
                <a:cs typeface="Calibri"/>
              </a:rPr>
              <a:t>GWDB Meeting Goals</a:t>
            </a:r>
          </a:p>
          <a:p>
            <a:r>
              <a:rPr lang="en-US" sz="3200">
                <a:solidFill>
                  <a:schemeClr val="accent1"/>
                </a:solidFill>
              </a:rPr>
              <a:t>September Minutes*</a:t>
            </a:r>
            <a:endParaRPr lang="en-US">
              <a:solidFill>
                <a:schemeClr val="accent1"/>
              </a:solidFill>
            </a:endParaRPr>
          </a:p>
          <a:p>
            <a:r>
              <a:rPr lang="en-US" sz="3200">
                <a:solidFill>
                  <a:schemeClr val="accent1"/>
                </a:solidFill>
              </a:rPr>
              <a:t>Chair’s Report*</a:t>
            </a:r>
          </a:p>
          <a:p>
            <a:r>
              <a:rPr lang="en-US" sz="3200">
                <a:solidFill>
                  <a:schemeClr val="accent1"/>
                </a:solidFill>
              </a:rPr>
              <a:t>GWDB 2025 Meeting Schedule*</a:t>
            </a:r>
          </a:p>
          <a:p>
            <a:pPr marL="0" indent="0">
              <a:buNone/>
            </a:pPr>
            <a:endParaRPr lang="en-US" sz="1800">
              <a:solidFill>
                <a:schemeClr val="tx1"/>
              </a:solidFill>
            </a:endParaRPr>
          </a:p>
          <a:p>
            <a:pPr marL="0" indent="0">
              <a:buNone/>
            </a:pPr>
            <a:endParaRPr lang="en-US" sz="1800">
              <a:solidFill>
                <a:schemeClr val="tx1"/>
              </a:solidFill>
            </a:endParaRPr>
          </a:p>
          <a:p>
            <a:pPr marL="0" indent="0">
              <a:buNone/>
            </a:pPr>
            <a:endParaRPr lang="en-US" sz="1800">
              <a:solidFill>
                <a:schemeClr val="tx1"/>
              </a:solidFill>
            </a:endParaRPr>
          </a:p>
          <a:p>
            <a:pPr marL="0" indent="0">
              <a:buNone/>
            </a:pPr>
            <a:r>
              <a:rPr lang="en-US" sz="1800">
                <a:solidFill>
                  <a:schemeClr val="tx1"/>
                </a:solidFill>
              </a:rPr>
              <a:t>* Indicate Voting Items</a:t>
            </a:r>
          </a:p>
          <a:p>
            <a:endParaRPr lang="en-US"/>
          </a:p>
        </p:txBody>
      </p:sp>
      <p:sp>
        <p:nvSpPr>
          <p:cNvPr id="5" name="Footer Placeholder 4">
            <a:extLst>
              <a:ext uri="{FF2B5EF4-FFF2-40B4-BE49-F238E27FC236}">
                <a16:creationId xmlns:a16="http://schemas.microsoft.com/office/drawing/2014/main" id="{30BF344D-B0F3-8A2B-22CB-1265564AB586}"/>
              </a:ext>
            </a:extLst>
          </p:cNvPr>
          <p:cNvSpPr>
            <a:spLocks noGrp="1"/>
          </p:cNvSpPr>
          <p:nvPr>
            <p:ph type="ftr" sz="quarter" idx="3"/>
          </p:nvPr>
        </p:nvSpPr>
        <p:spPr/>
        <p:txBody>
          <a:bodyPr/>
          <a:lstStyle/>
          <a:p>
            <a:r>
              <a:rPr lang="en-US"/>
              <a:t>mn.gov/deed/gwdb</a:t>
            </a:r>
          </a:p>
        </p:txBody>
      </p:sp>
      <p:sp>
        <p:nvSpPr>
          <p:cNvPr id="4" name="Date Placeholder 3">
            <a:extLst>
              <a:ext uri="{FF2B5EF4-FFF2-40B4-BE49-F238E27FC236}">
                <a16:creationId xmlns:a16="http://schemas.microsoft.com/office/drawing/2014/main" id="{CBB45D08-8B22-6AE7-527A-01569922CEF7}"/>
              </a:ext>
            </a:extLst>
          </p:cNvPr>
          <p:cNvSpPr>
            <a:spLocks noGrp="1"/>
          </p:cNvSpPr>
          <p:nvPr>
            <p:ph type="dt" sz="half" idx="4294967295"/>
          </p:nvPr>
        </p:nvSpPr>
        <p:spPr>
          <a:xfrm>
            <a:off x="0" y="6356350"/>
            <a:ext cx="1358900" cy="365125"/>
          </a:xfrm>
        </p:spPr>
        <p:txBody>
          <a:bodyPr/>
          <a:lstStyle/>
          <a:p>
            <a:fld id="{D7ED242C-24FB-43A0-BCB6-43756FC812F6}" type="datetime1">
              <a:rPr lang="en-US" smtClean="0"/>
              <a:t>12/16/2024</a:t>
            </a:fld>
            <a:endParaRPr lang="en-US"/>
          </a:p>
        </p:txBody>
      </p:sp>
    </p:spTree>
    <p:extLst>
      <p:ext uri="{BB962C8B-B14F-4D97-AF65-F5344CB8AC3E}">
        <p14:creationId xmlns:p14="http://schemas.microsoft.com/office/powerpoint/2010/main" val="93708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p:cNvGrpSpPr/>
          <p:nvPr/>
        </p:nvGrpSpPr>
        <p:grpSpPr>
          <a:xfrm>
            <a:off x="1681018" y="-66948"/>
            <a:ext cx="9175199" cy="6537088"/>
            <a:chOff x="0" y="0"/>
            <a:chExt cx="20242996" cy="15931011"/>
          </a:xfrm>
        </p:grpSpPr>
        <p:pic>
          <p:nvPicPr>
            <p:cNvPr id="160" name="Medtech Graph 4 (2).png" descr="Medtech Graph 4 (2).png"/>
            <p:cNvPicPr>
              <a:picLocks noChangeAspect="1"/>
            </p:cNvPicPr>
            <p:nvPr/>
          </p:nvPicPr>
          <p:blipFill>
            <a:blip r:embed="rId2"/>
            <a:srcRect/>
            <a:stretch>
              <a:fillRect/>
            </a:stretch>
          </p:blipFill>
          <p:spPr>
            <a:xfrm>
              <a:off x="0" y="0"/>
              <a:ext cx="20242996" cy="15931011"/>
            </a:xfrm>
            <a:prstGeom prst="rect">
              <a:avLst/>
            </a:prstGeom>
            <a:ln w="12700" cap="flat">
              <a:noFill/>
              <a:miter lim="400000"/>
            </a:ln>
            <a:effectLst/>
          </p:spPr>
        </p:pic>
        <p:sp>
          <p:nvSpPr>
            <p:cNvPr id="161" name="Data and Information Sharing…"/>
            <p:cNvSpPr txBox="1"/>
            <p:nvPr/>
          </p:nvSpPr>
          <p:spPr>
            <a:xfrm>
              <a:off x="4159872" y="4995089"/>
              <a:ext cx="4139120" cy="2912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400">
                  <a:solidFill>
                    <a:srgbClr val="FFFFFF"/>
                  </a:solidFill>
                  <a:latin typeface="Lato Bold"/>
                  <a:ea typeface="Lato Bold"/>
                  <a:cs typeface="Lato Bold"/>
                  <a:sym typeface="Lato Bold"/>
                </a:defRPr>
              </a:pPr>
              <a:r>
                <a:rPr kumimoji="0" sz="2200" b="0" i="0" u="none" strike="noStrike" kern="1200" cap="none" spc="0" normalizeH="0" baseline="0" noProof="0">
                  <a:ln>
                    <a:noFill/>
                  </a:ln>
                  <a:solidFill>
                    <a:srgbClr val="FFFFFF"/>
                  </a:solidFill>
                  <a:effectLst/>
                  <a:uLnTx/>
                  <a:uFillTx/>
                  <a:latin typeface="Lato Bold"/>
                  <a:sym typeface="Lato Bold"/>
                </a:rPr>
                <a:t>Data and Information Sharing </a:t>
              </a:r>
            </a:p>
            <a:p>
              <a:pPr marL="0" marR="0" lvl="0" indent="0" algn="l" defTabSz="914400" rtl="0" eaLnBrk="1" fontAlgn="auto" latinLnBrk="0" hangingPunct="1">
                <a:lnSpc>
                  <a:spcPct val="100000"/>
                </a:lnSpc>
                <a:spcBef>
                  <a:spcPts val="0"/>
                </a:spcBef>
                <a:spcAft>
                  <a:spcPts val="0"/>
                </a:spcAft>
                <a:buClrTx/>
                <a:buSzTx/>
                <a:buFontTx/>
                <a:buNone/>
                <a:tabLst/>
                <a:defRPr sz="4400">
                  <a:solidFill>
                    <a:srgbClr val="FFFFFF"/>
                  </a:solidFill>
                  <a:latin typeface="Lato Bold"/>
                  <a:ea typeface="Lato Bold"/>
                  <a:cs typeface="Lato Bold"/>
                  <a:sym typeface="Lato Bold"/>
                </a:defRPr>
              </a:pPr>
              <a:r>
                <a:rPr kumimoji="0" sz="2200" b="0" i="0" u="none" strike="noStrike" kern="1200" cap="none" spc="0" normalizeH="0" baseline="0" noProof="0">
                  <a:ln>
                    <a:noFill/>
                  </a:ln>
                  <a:solidFill>
                    <a:srgbClr val="FFFFFF"/>
                  </a:solidFill>
                  <a:effectLst/>
                  <a:uLnTx/>
                  <a:uFillTx/>
                  <a:latin typeface="Lato Bold"/>
                  <a:sym typeface="Lato Bold"/>
                </a:rPr>
                <a:t>Team</a:t>
              </a:r>
            </a:p>
          </p:txBody>
        </p:sp>
        <p:sp>
          <p:nvSpPr>
            <p:cNvPr id="162" name="Ecosystem Growth and Investment"/>
            <p:cNvSpPr txBox="1"/>
            <p:nvPr/>
          </p:nvSpPr>
          <p:spPr>
            <a:xfrm>
              <a:off x="14100656" y="5794420"/>
              <a:ext cx="4139120" cy="22114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4400">
                  <a:solidFill>
                    <a:srgbClr val="FFFFFF"/>
                  </a:solidFill>
                  <a:latin typeface="Lato Bold"/>
                  <a:ea typeface="Lato Bold"/>
                  <a:cs typeface="Lato Bold"/>
                  <a:sym typeface="La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Lato Bold"/>
                  <a:sym typeface="Lato Bold"/>
                </a:rPr>
                <a:t>Ecosystem Growth and Investment</a:t>
              </a:r>
            </a:p>
          </p:txBody>
        </p:sp>
        <p:sp>
          <p:nvSpPr>
            <p:cNvPr id="163" name="Innovation Hub"/>
            <p:cNvSpPr txBox="1"/>
            <p:nvPr/>
          </p:nvSpPr>
          <p:spPr>
            <a:xfrm>
              <a:off x="8174268" y="7097181"/>
              <a:ext cx="5095998" cy="8090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4400">
                  <a:solidFill>
                    <a:srgbClr val="FFFFFF"/>
                  </a:solidFill>
                  <a:latin typeface="Lato Bold"/>
                  <a:ea typeface="Lato Bold"/>
                  <a:cs typeface="Lato Bold"/>
                  <a:sym typeface="La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a:ln>
                    <a:noFill/>
                  </a:ln>
                  <a:solidFill>
                    <a:srgbClr val="FFFFFF"/>
                  </a:solidFill>
                  <a:effectLst/>
                  <a:uLnTx/>
                  <a:uFillTx/>
                  <a:latin typeface="Lato Bold"/>
                  <a:sym typeface="Lato Bold"/>
                </a:rPr>
                <a:t>Innovation Hub</a:t>
              </a:r>
            </a:p>
          </p:txBody>
        </p:sp>
        <p:sp>
          <p:nvSpPr>
            <p:cNvPr id="164" name="MNcubation and Acceleration Team"/>
            <p:cNvSpPr txBox="1"/>
            <p:nvPr/>
          </p:nvSpPr>
          <p:spPr>
            <a:xfrm>
              <a:off x="1503833" y="11445156"/>
              <a:ext cx="5235287" cy="1510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lvl1pPr>
                <a:defRPr sz="4400">
                  <a:solidFill>
                    <a:srgbClr val="FFFFFF"/>
                  </a:solidFill>
                  <a:latin typeface="Lato Bold"/>
                  <a:ea typeface="Lato Bold"/>
                  <a:cs typeface="Lato Bold"/>
                  <a:sym typeface="Lat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200" b="0" i="0" u="none" strike="noStrike" kern="1200" cap="none" spc="0" normalizeH="0" baseline="0" noProof="0" err="1">
                  <a:ln>
                    <a:noFill/>
                  </a:ln>
                  <a:solidFill>
                    <a:srgbClr val="FFFFFF"/>
                  </a:solidFill>
                  <a:effectLst/>
                  <a:uLnTx/>
                  <a:uFillTx/>
                  <a:latin typeface="Lato Bold"/>
                  <a:sym typeface="Lato Bold"/>
                </a:rPr>
                <a:t>MNcubation</a:t>
              </a:r>
              <a:r>
                <a:rPr kumimoji="0" sz="2200" b="0" i="0" u="none" strike="noStrike" kern="1200" cap="none" spc="0" normalizeH="0" baseline="0" noProof="0">
                  <a:ln>
                    <a:noFill/>
                  </a:ln>
                  <a:solidFill>
                    <a:srgbClr val="FFFFFF"/>
                  </a:solidFill>
                  <a:effectLst/>
                  <a:uLnTx/>
                  <a:uFillTx/>
                  <a:latin typeface="Lato Bold"/>
                  <a:sym typeface="Lato Bold"/>
                </a:rPr>
                <a:t> and Acceleration Team</a:t>
              </a:r>
            </a:p>
          </p:txBody>
        </p:sp>
        <p:sp>
          <p:nvSpPr>
            <p:cNvPr id="165" name="NextGen Talent…"/>
            <p:cNvSpPr txBox="1"/>
            <p:nvPr/>
          </p:nvSpPr>
          <p:spPr>
            <a:xfrm>
              <a:off x="13310625" y="12065904"/>
              <a:ext cx="5719181" cy="15102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4400">
                  <a:solidFill>
                    <a:srgbClr val="FFFFFF"/>
                  </a:solidFill>
                  <a:latin typeface="Lato Bold"/>
                  <a:ea typeface="Lato Bold"/>
                  <a:cs typeface="Lato Bold"/>
                  <a:sym typeface="Lato Bold"/>
                </a:defRPr>
              </a:pPr>
              <a:r>
                <a:rPr kumimoji="0" sz="2200" b="0" i="0" u="none" strike="noStrike" kern="1200" cap="none" spc="0" normalizeH="0" baseline="0" noProof="0">
                  <a:ln>
                    <a:noFill/>
                  </a:ln>
                  <a:solidFill>
                    <a:srgbClr val="FFFFFF"/>
                  </a:solidFill>
                  <a:effectLst/>
                  <a:uLnTx/>
                  <a:uFillTx/>
                  <a:latin typeface="Lato Bold"/>
                  <a:sym typeface="Lato Bold"/>
                </a:rPr>
                <a:t>NextGen Talent</a:t>
              </a:r>
            </a:p>
            <a:p>
              <a:pPr marL="0" marR="0" lvl="0" indent="0" algn="l" defTabSz="914400" rtl="0" eaLnBrk="1" fontAlgn="auto" latinLnBrk="0" hangingPunct="1">
                <a:lnSpc>
                  <a:spcPct val="100000"/>
                </a:lnSpc>
                <a:spcBef>
                  <a:spcPts val="0"/>
                </a:spcBef>
                <a:spcAft>
                  <a:spcPts val="0"/>
                </a:spcAft>
                <a:buClrTx/>
                <a:buSzTx/>
                <a:buFontTx/>
                <a:buNone/>
                <a:tabLst/>
                <a:defRPr sz="4400">
                  <a:solidFill>
                    <a:srgbClr val="FFFFFF"/>
                  </a:solidFill>
                  <a:latin typeface="Lato Bold"/>
                  <a:ea typeface="Lato Bold"/>
                  <a:cs typeface="Lato Bold"/>
                  <a:sym typeface="Lato Bold"/>
                </a:defRPr>
              </a:pPr>
              <a:r>
                <a:rPr kumimoji="0" sz="2200" b="0" i="0" u="none" strike="noStrike" kern="1200" cap="none" spc="0" normalizeH="0" baseline="0" noProof="0">
                  <a:ln>
                    <a:noFill/>
                  </a:ln>
                  <a:solidFill>
                    <a:srgbClr val="FFFFFF"/>
                  </a:solidFill>
                  <a:effectLst/>
                  <a:uLnTx/>
                  <a:uFillTx/>
                  <a:latin typeface="Lato Bold"/>
                  <a:sym typeface="Lato Bold"/>
                </a:rPr>
                <a:t>Building Team</a:t>
              </a:r>
            </a:p>
          </p:txBody>
        </p:sp>
        <p:sp>
          <p:nvSpPr>
            <p:cNvPr id="166" name="Leadership Council providing…"/>
            <p:cNvSpPr txBox="1"/>
            <p:nvPr/>
          </p:nvSpPr>
          <p:spPr>
            <a:xfrm>
              <a:off x="7834973" y="8322782"/>
              <a:ext cx="5042336" cy="13753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Lato Regular"/>
                  <a:ea typeface="Lato Regular"/>
                  <a:cs typeface="Lato Regular"/>
                  <a:sym typeface="Lato Regular"/>
                </a:defRPr>
              </a:pPr>
              <a:r>
                <a:rPr kumimoji="0" sz="1500" b="0" i="0" u="none" strike="noStrike" kern="1200" cap="none" spc="0" normalizeH="0" baseline="0" noProof="0">
                  <a:ln>
                    <a:noFill/>
                  </a:ln>
                  <a:solidFill>
                    <a:srgbClr val="FFFFFF"/>
                  </a:solidFill>
                  <a:effectLst/>
                  <a:uLnTx/>
                  <a:uFillTx/>
                  <a:latin typeface="Lato Bold"/>
                  <a:ea typeface="Lato Bold"/>
                  <a:cs typeface="Lato Bold"/>
                  <a:sym typeface="Lato Bold"/>
                </a:rPr>
                <a:t>Leadership Council </a:t>
              </a:r>
              <a:r>
                <a:rPr kumimoji="0" sz="900" b="0" i="0" u="none" strike="noStrike" kern="1200" cap="none" spc="0" normalizeH="0" baseline="0" noProof="0">
                  <a:ln>
                    <a:noFill/>
                  </a:ln>
                  <a:solidFill>
                    <a:srgbClr val="FFFFFF"/>
                  </a:solidFill>
                  <a:effectLst/>
                  <a:uLnTx/>
                  <a:uFillTx/>
                  <a:latin typeface="Lato Regular"/>
                  <a:ea typeface="Lato Regular"/>
                  <a:cs typeface="Lato Regular"/>
                  <a:sym typeface="Lato Regular"/>
                </a:rPr>
                <a:t>providing </a:t>
              </a:r>
            </a:p>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Lato Regular"/>
                  <a:ea typeface="Lato Regular"/>
                  <a:cs typeface="Lato Regular"/>
                  <a:sym typeface="Lato Regular"/>
                </a:defRPr>
              </a:pPr>
              <a:r>
                <a:rPr kumimoji="0" sz="900" b="0" i="0" u="none" strike="noStrike" kern="1200" cap="none" spc="0" normalizeH="0" baseline="0" noProof="0">
                  <a:ln>
                    <a:noFill/>
                  </a:ln>
                  <a:solidFill>
                    <a:srgbClr val="FFFFFF"/>
                  </a:solidFill>
                  <a:effectLst/>
                  <a:uLnTx/>
                  <a:uFillTx/>
                  <a:latin typeface="Lato Regular"/>
                  <a:ea typeface="Lato Regular"/>
                  <a:cs typeface="Lato Regular"/>
                  <a:sym typeface="Lato Regular"/>
                </a:rPr>
                <a:t>executive governance functions </a:t>
              </a:r>
            </a:p>
          </p:txBody>
        </p:sp>
        <p:sp>
          <p:nvSpPr>
            <p:cNvPr id="167" name="Equity Team providing coalition…"/>
            <p:cNvSpPr txBox="1"/>
            <p:nvPr/>
          </p:nvSpPr>
          <p:spPr>
            <a:xfrm>
              <a:off x="7633305" y="9853511"/>
              <a:ext cx="5111227" cy="13753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Lato Regular"/>
                  <a:ea typeface="Lato Regular"/>
                  <a:cs typeface="Lato Regular"/>
                  <a:sym typeface="Lato Regular"/>
                </a:defRPr>
              </a:pPr>
              <a:r>
                <a:rPr kumimoji="0" sz="1500" b="0" i="0" u="none" strike="noStrike" kern="1200" cap="none" spc="0" normalizeH="0" baseline="0" noProof="0">
                  <a:ln>
                    <a:noFill/>
                  </a:ln>
                  <a:solidFill>
                    <a:srgbClr val="FFFFFF"/>
                  </a:solidFill>
                  <a:effectLst/>
                  <a:uLnTx/>
                  <a:uFillTx/>
                  <a:latin typeface="Lato Bold"/>
                  <a:ea typeface="Lato Bold"/>
                  <a:cs typeface="Lato Bold"/>
                  <a:sym typeface="Lato Bold"/>
                </a:rPr>
                <a:t>Equity Team </a:t>
              </a:r>
              <a:r>
                <a:rPr kumimoji="0" sz="900" b="0" i="0" u="none" strike="noStrike" kern="1200" cap="none" spc="0" normalizeH="0" baseline="0" noProof="0">
                  <a:ln>
                    <a:noFill/>
                  </a:ln>
                  <a:solidFill>
                    <a:srgbClr val="FFFFFF"/>
                  </a:solidFill>
                  <a:effectLst/>
                  <a:uLnTx/>
                  <a:uFillTx/>
                  <a:latin typeface="Lato Regular"/>
                  <a:ea typeface="Lato Regular"/>
                  <a:cs typeface="Lato Regular"/>
                  <a:sym typeface="Lato Regular"/>
                </a:rPr>
                <a:t>providing coalition </a:t>
              </a:r>
            </a:p>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Lato Regular"/>
                  <a:ea typeface="Lato Regular"/>
                  <a:cs typeface="Lato Regular"/>
                  <a:sym typeface="Lato Regular"/>
                </a:defRPr>
              </a:pPr>
              <a:r>
                <a:rPr kumimoji="0" sz="900" b="0" i="0" u="none" strike="noStrike" kern="1200" cap="none" spc="0" normalizeH="0" baseline="0" noProof="0">
                  <a:ln>
                    <a:noFill/>
                  </a:ln>
                  <a:solidFill>
                    <a:srgbClr val="FFFFFF"/>
                  </a:solidFill>
                  <a:effectLst/>
                  <a:uLnTx/>
                  <a:uFillTx/>
                  <a:latin typeface="Lato Regular"/>
                  <a:ea typeface="Lato Regular"/>
                  <a:cs typeface="Lato Regular"/>
                  <a:sym typeface="Lato Regular"/>
                </a:rPr>
                <a:t>wide DEI goals, metrics, strategies</a:t>
              </a:r>
            </a:p>
          </p:txBody>
        </p:sp>
        <p:sp>
          <p:nvSpPr>
            <p:cNvPr id="168" name="Regional Innovation…"/>
            <p:cNvSpPr txBox="1"/>
            <p:nvPr/>
          </p:nvSpPr>
          <p:spPr>
            <a:xfrm>
              <a:off x="8431170" y="11354786"/>
              <a:ext cx="3822974" cy="1078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0" i="0" u="none" strike="noStrike" kern="1200" cap="none" spc="0" normalizeH="0" baseline="0" noProof="0">
                  <a:ln>
                    <a:noFill/>
                  </a:ln>
                  <a:solidFill>
                    <a:srgbClr val="FFFFFF"/>
                  </a:solidFill>
                  <a:effectLst/>
                  <a:uLnTx/>
                  <a:uFillTx/>
                  <a:latin typeface="Lato Bold"/>
                  <a:sym typeface="Lato Bold"/>
                </a:rPr>
                <a:t>Regional Innovation </a:t>
              </a:r>
            </a:p>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latin typeface="Lato Bold"/>
                  <a:ea typeface="Lato Bold"/>
                  <a:cs typeface="Lato Bold"/>
                  <a:sym typeface="Lato Bold"/>
                </a:defRPr>
              </a:pPr>
              <a:r>
                <a:rPr kumimoji="0" sz="1500" b="0" i="0" u="none" strike="noStrike" kern="1200" cap="none" spc="0" normalizeH="0" baseline="0" noProof="0">
                  <a:ln>
                    <a:noFill/>
                  </a:ln>
                  <a:solidFill>
                    <a:srgbClr val="FFFFFF"/>
                  </a:solidFill>
                  <a:effectLst/>
                  <a:uLnTx/>
                  <a:uFillTx/>
                  <a:latin typeface="Lato Bold"/>
                  <a:sym typeface="Lato Bold"/>
                </a:rPr>
                <a:t>Ofﬁcer &amp; Staff</a:t>
              </a:r>
            </a:p>
          </p:txBody>
        </p:sp>
      </p:grpSp>
      <p:sp>
        <p:nvSpPr>
          <p:cNvPr id="2" name="Title 1">
            <a:extLst>
              <a:ext uri="{FF2B5EF4-FFF2-40B4-BE49-F238E27FC236}">
                <a16:creationId xmlns:a16="http://schemas.microsoft.com/office/drawing/2014/main" id="{5A2F196A-D6D5-E219-1B4F-DD625D4D7444}"/>
              </a:ext>
            </a:extLst>
          </p:cNvPr>
          <p:cNvSpPr>
            <a:spLocks noGrp="1"/>
          </p:cNvSpPr>
          <p:nvPr>
            <p:ph type="title"/>
          </p:nvPr>
        </p:nvSpPr>
        <p:spPr/>
        <p:txBody>
          <a:bodyPr/>
          <a:lstStyle/>
          <a:p>
            <a:r>
              <a:rPr lang="en-US"/>
              <a:t>MN MedTech 3.0 Overview</a:t>
            </a:r>
          </a:p>
        </p:txBody>
      </p:sp>
    </p:spTree>
    <p:extLst>
      <p:ext uri="{BB962C8B-B14F-4D97-AF65-F5344CB8AC3E}">
        <p14:creationId xmlns:p14="http://schemas.microsoft.com/office/powerpoint/2010/main" val="2179295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84F22-007E-F89E-A0DA-E3900E92F1B9}"/>
              </a:ext>
            </a:extLst>
          </p:cNvPr>
          <p:cNvSpPr>
            <a:spLocks noGrp="1"/>
          </p:cNvSpPr>
          <p:nvPr>
            <p:ph type="title"/>
          </p:nvPr>
        </p:nvSpPr>
        <p:spPr/>
        <p:txBody>
          <a:bodyPr/>
          <a:lstStyle/>
          <a:p>
            <a:r>
              <a:rPr lang="en-US"/>
              <a:t>NextGen Talent Strategy</a:t>
            </a:r>
          </a:p>
        </p:txBody>
      </p:sp>
      <p:pic>
        <p:nvPicPr>
          <p:cNvPr id="5" name="Content Placeholder 4">
            <a:extLst>
              <a:ext uri="{FF2B5EF4-FFF2-40B4-BE49-F238E27FC236}">
                <a16:creationId xmlns:a16="http://schemas.microsoft.com/office/drawing/2014/main" id="{FB7BCEAF-817B-F7A5-3C5F-370DEE89013E}"/>
              </a:ext>
            </a:extLst>
          </p:cNvPr>
          <p:cNvPicPr>
            <a:picLocks noGrp="1" noChangeAspect="1"/>
          </p:cNvPicPr>
          <p:nvPr>
            <p:ph idx="1"/>
          </p:nvPr>
        </p:nvPicPr>
        <p:blipFill>
          <a:blip r:embed="rId2"/>
          <a:stretch>
            <a:fillRect/>
          </a:stretch>
        </p:blipFill>
        <p:spPr>
          <a:xfrm>
            <a:off x="923635" y="1345509"/>
            <a:ext cx="9864437" cy="5521727"/>
          </a:xfrm>
        </p:spPr>
      </p:pic>
      <p:sp>
        <p:nvSpPr>
          <p:cNvPr id="8" name="TextBox 7">
            <a:extLst>
              <a:ext uri="{FF2B5EF4-FFF2-40B4-BE49-F238E27FC236}">
                <a16:creationId xmlns:a16="http://schemas.microsoft.com/office/drawing/2014/main" id="{5E3670DF-955E-1FF6-16D3-9714A0161FF3}"/>
              </a:ext>
            </a:extLst>
          </p:cNvPr>
          <p:cNvSpPr txBox="1"/>
          <p:nvPr/>
        </p:nvSpPr>
        <p:spPr>
          <a:xfrm>
            <a:off x="10187709" y="6400624"/>
            <a:ext cx="8497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88367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
          <p:cNvSpPr txBox="1">
            <a:spLocks noGrp="1"/>
          </p:cNvSpPr>
          <p:nvPr>
            <p:ph type="title"/>
          </p:nvPr>
        </p:nvSpPr>
        <p:spPr>
          <a:xfrm>
            <a:off x="142461" y="-24607"/>
            <a:ext cx="10015330" cy="6810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Workforce Development Overview</a:t>
            </a:r>
            <a:endParaRPr/>
          </a:p>
        </p:txBody>
      </p:sp>
      <p:sp>
        <p:nvSpPr>
          <p:cNvPr id="287" name="Google Shape;287;p1"/>
          <p:cNvSpPr txBox="1">
            <a:spLocks noGrp="1"/>
          </p:cNvSpPr>
          <p:nvPr>
            <p:ph type="body" idx="1"/>
          </p:nvPr>
        </p:nvSpPr>
        <p:spPr>
          <a:xfrm>
            <a:off x="331304" y="4226010"/>
            <a:ext cx="11860696" cy="3145519"/>
          </a:xfrm>
          <a:prstGeom prst="rect">
            <a:avLst/>
          </a:prstGeom>
          <a:noFill/>
          <a:ln>
            <a:noFill/>
          </a:ln>
        </p:spPr>
        <p:txBody>
          <a:bodyPr spcFirstLastPara="1" wrap="square" lIns="91425" tIns="45700" rIns="91425" bIns="45700" anchor="t" anchorCtr="0">
            <a:noAutofit/>
          </a:bodyPr>
          <a:lstStyle/>
          <a:p>
            <a:pPr marL="114300" lvl="0" indent="0" algn="ctr" rtl="0">
              <a:lnSpc>
                <a:spcPct val="100000"/>
              </a:lnSpc>
              <a:spcBef>
                <a:spcPts val="600"/>
              </a:spcBef>
              <a:spcAft>
                <a:spcPts val="0"/>
              </a:spcAft>
              <a:buClr>
                <a:schemeClr val="dk1"/>
              </a:buClr>
              <a:buSzPts val="1800"/>
              <a:buNone/>
            </a:pPr>
            <a:endParaRPr lang="en-US" sz="1900"/>
          </a:p>
          <a:p>
            <a:pPr marL="114300" lvl="0" indent="0" algn="l" rtl="0">
              <a:lnSpc>
                <a:spcPct val="130000"/>
              </a:lnSpc>
              <a:spcBef>
                <a:spcPts val="600"/>
              </a:spcBef>
              <a:spcAft>
                <a:spcPts val="0"/>
              </a:spcAft>
              <a:buClr>
                <a:schemeClr val="dk1"/>
              </a:buClr>
              <a:buSzPts val="1800"/>
              <a:buNone/>
            </a:pPr>
            <a:r>
              <a:rPr lang="en-US" sz="21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9"/>
                  </a:ext>
                </a:extLst>
              </a:rPr>
              <a:t>The GWDB plays a leading role in connecting workforce initiatives across state and local agencies and </a:t>
            </a:r>
            <a:r>
              <a:rPr lang="en-US" sz="21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0"/>
                  </a:ext>
                </a:extLst>
              </a:rPr>
              <a:t>education</a:t>
            </a:r>
            <a:r>
              <a:rPr lang="en-US" sz="21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1"/>
                  </a:ext>
                </a:extLst>
              </a:rPr>
              <a:t> &amp; workforce partners and will support the linkage of the M-SPIRE work to existing and future workforce initiatives across the state to </a:t>
            </a:r>
            <a:r>
              <a:rPr lang="en-US" sz="21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2"/>
                  </a:ext>
                </a:extLst>
              </a:rPr>
              <a:t>leverage</a:t>
            </a:r>
            <a:r>
              <a:rPr lang="en-US" sz="210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3"/>
                  </a:ext>
                </a:extLst>
              </a:rPr>
              <a:t> resources and support for the years to come. </a:t>
            </a:r>
            <a:endParaRPr lang="en-US" sz="2100"/>
          </a:p>
        </p:txBody>
      </p:sp>
      <p:sp>
        <p:nvSpPr>
          <p:cNvPr id="288" name="Google Shape;288;p1"/>
          <p:cNvSpPr txBox="1">
            <a:spLocks noGrp="1"/>
          </p:cNvSpPr>
          <p:nvPr>
            <p:ph type="sldNum" idx="12"/>
          </p:nvPr>
        </p:nvSpPr>
        <p:spPr>
          <a:xfrm>
            <a:off x="9283148"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42</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pic>
        <p:nvPicPr>
          <p:cNvPr id="289" name="Google Shape;289;p1"/>
          <p:cNvPicPr preferRelativeResize="0"/>
          <p:nvPr/>
        </p:nvPicPr>
        <p:blipFill>
          <a:blip r:embed="rId3">
            <a:alphaModFix/>
          </a:blip>
          <a:stretch>
            <a:fillRect/>
          </a:stretch>
        </p:blipFill>
        <p:spPr>
          <a:xfrm>
            <a:off x="373433" y="2564937"/>
            <a:ext cx="2101050" cy="1617825"/>
          </a:xfrm>
          <a:prstGeom prst="rect">
            <a:avLst/>
          </a:prstGeom>
          <a:noFill/>
          <a:ln>
            <a:noFill/>
          </a:ln>
        </p:spPr>
      </p:pic>
      <p:sp>
        <p:nvSpPr>
          <p:cNvPr id="292" name="Google Shape;292;p1"/>
          <p:cNvSpPr txBox="1"/>
          <p:nvPr/>
        </p:nvSpPr>
        <p:spPr>
          <a:xfrm>
            <a:off x="3092814" y="1010638"/>
            <a:ext cx="8435639" cy="681000"/>
          </a:xfrm>
          <a:prstGeom prst="rect">
            <a:avLst/>
          </a:prstGeom>
          <a:noFill/>
          <a:ln>
            <a:noFill/>
          </a:ln>
        </p:spPr>
        <p:txBody>
          <a:bodyPr spcFirstLastPara="1" wrap="square" lIns="91425" tIns="91425" rIns="91425" bIns="91425" anchor="t" anchorCtr="0">
            <a:noAutofit/>
          </a:bodyPr>
          <a:lstStyle/>
          <a:p>
            <a:pPr marL="114300" marR="0" lvl="0" indent="0" algn="ctr" defTabSz="914400" rtl="0" eaLnBrk="1" fontAlgn="auto" latinLnBrk="0" hangingPunct="1">
              <a:lnSpc>
                <a:spcPct val="100000"/>
              </a:lnSpc>
              <a:spcBef>
                <a:spcPts val="600"/>
              </a:spcBef>
              <a:spcAft>
                <a:spcPts val="0"/>
              </a:spcAft>
              <a:buClr>
                <a:srgbClr val="000000"/>
              </a:buClr>
              <a:buSzPts val="1800"/>
              <a:buFont typeface="Arial"/>
              <a:buNone/>
              <a:tabLst/>
              <a:defRPr/>
            </a:pPr>
            <a:r>
              <a:rPr kumimoji="0" lang="en-US" sz="2400" b="0" i="1" u="none" strike="noStrike" kern="1200" cap="none" spc="0" normalizeH="0" baseline="0" noProof="0">
                <a:ln>
                  <a:noFill/>
                </a:ln>
                <a:solidFill>
                  <a:srgbClr val="71B0DB"/>
                </a:solidFill>
                <a:effectLst/>
                <a:uLnTx/>
                <a:uFillTx/>
                <a:latin typeface="Calibri"/>
                <a:ea typeface="Calibri"/>
                <a:cs typeface="Calibri"/>
                <a:sym typeface="Calibri"/>
              </a:rPr>
              <a:t>The Workforce Development vision for the M-SPIRE work is to create an inclusive and equitable pathway into the sustainable plastics sector.</a:t>
            </a:r>
            <a:r>
              <a:rPr kumimoji="0" lang="en-US" sz="19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2" name="Google Shape;62;g280d9750491_0_0">
            <a:extLst>
              <a:ext uri="{FF2B5EF4-FFF2-40B4-BE49-F238E27FC236}">
                <a16:creationId xmlns:a16="http://schemas.microsoft.com/office/drawing/2014/main" id="{125E69E0-0DA8-B717-3C6C-9034BEDDB519}"/>
              </a:ext>
            </a:extLst>
          </p:cNvPr>
          <p:cNvPicPr preferRelativeResize="0"/>
          <p:nvPr/>
        </p:nvPicPr>
        <p:blipFill>
          <a:blip r:embed="rId4">
            <a:alphaModFix/>
          </a:blip>
          <a:stretch>
            <a:fillRect/>
          </a:stretch>
        </p:blipFill>
        <p:spPr>
          <a:xfrm>
            <a:off x="-244897" y="835602"/>
            <a:ext cx="3630648" cy="1617825"/>
          </a:xfrm>
          <a:prstGeom prst="rect">
            <a:avLst/>
          </a:prstGeom>
          <a:noFill/>
          <a:ln>
            <a:noFill/>
          </a:ln>
        </p:spPr>
      </p:pic>
      <p:sp>
        <p:nvSpPr>
          <p:cNvPr id="3" name="TextBox 2">
            <a:extLst>
              <a:ext uri="{FF2B5EF4-FFF2-40B4-BE49-F238E27FC236}">
                <a16:creationId xmlns:a16="http://schemas.microsoft.com/office/drawing/2014/main" id="{238776C3-84E0-B5AA-A55A-6FAEDAD7D0E4}"/>
              </a:ext>
            </a:extLst>
          </p:cNvPr>
          <p:cNvSpPr txBox="1"/>
          <p:nvPr/>
        </p:nvSpPr>
        <p:spPr>
          <a:xfrm>
            <a:off x="2682264" y="2362741"/>
            <a:ext cx="9136304" cy="2158989"/>
          </a:xfrm>
          <a:prstGeom prst="rect">
            <a:avLst/>
          </a:prstGeom>
          <a:noFill/>
        </p:spPr>
        <p:txBody>
          <a:bodyPr wrap="square" rtlCol="0">
            <a:spAutoFit/>
          </a:bodyPr>
          <a:lstStyle/>
          <a:p>
            <a:pPr marL="114300" marR="0" lvl="0" indent="0" algn="l" defTabSz="914400" rtl="0" eaLnBrk="1" fontAlgn="auto" latinLnBrk="0" hangingPunct="1">
              <a:lnSpc>
                <a:spcPct val="130000"/>
              </a:lnSpc>
              <a:spcBef>
                <a:spcPts val="600"/>
              </a:spcBef>
              <a:spcAft>
                <a:spcPts val="0"/>
              </a:spcAft>
              <a:buClr>
                <a:srgbClr val="000000"/>
              </a:buClr>
              <a:buSzPts val="1800"/>
              <a:buFont typeface="Arial"/>
              <a:buNone/>
              <a:tabLst/>
              <a:defRPr/>
            </a:pPr>
            <a:r>
              <a:rPr kumimoji="0" lang="en-US" sz="2100" b="0" i="0" u="none" strike="noStrike" kern="0" cap="none" spc="0" normalizeH="0" baseline="0" noProof="0">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3"/>
                  </a:ext>
                </a:extLst>
              </a:rPr>
              <a:t>This work will build off of </a:t>
            </a:r>
            <a:r>
              <a:rPr kumimoji="0" lang="en-US" sz="2100" b="0" i="0" u="none" strike="noStrike" kern="0" cap="none" spc="0" normalizeH="0" baseline="0" noProof="0" err="1">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3"/>
                  </a:ext>
                </a:extLst>
              </a:rPr>
              <a:t>of</a:t>
            </a:r>
            <a:r>
              <a:rPr kumimoji="0" lang="en-US" sz="2100" b="0" i="0" u="none" strike="noStrike" kern="0" cap="none" spc="0" normalizeH="0" baseline="0" noProof="0">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3"/>
                  </a:ext>
                </a:extLst>
              </a:rPr>
              <a:t> the One Minnesota </a:t>
            </a:r>
            <a:r>
              <a:rPr kumimoji="0" lang="en-US" sz="2100" b="0" i="0" u="sng" strike="noStrike" kern="0" cap="none" spc="0" normalizeH="0" baseline="0" noProof="0">
                <a:ln>
                  <a:noFill/>
                </a:ln>
                <a:solidFill>
                  <a:srgbClr val="0563C1"/>
                </a:solidFill>
                <a:effectLst/>
                <a:uLnTx/>
                <a:uFillTx/>
                <a:latin typeface="Calibri"/>
                <a:ea typeface="+mn-ea"/>
                <a:cs typeface="Calibri"/>
                <a:sym typeface="Calibri"/>
                <a:hlinkClick r:id="rId5"/>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4"/>
                  </a:ext>
                </a:extLst>
              </a:rPr>
              <a:t>Climate Action Framework</a:t>
            </a:r>
            <a:r>
              <a:rPr kumimoji="0" lang="en-US" sz="2100" b="0" i="0" u="none" strike="noStrike" kern="0" cap="none" spc="0" normalizeH="0" baseline="0" noProof="0">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5"/>
                  </a:ext>
                </a:extLst>
              </a:rPr>
              <a:t> and will leverage </a:t>
            </a:r>
            <a:r>
              <a:rPr kumimoji="0" lang="en-US" sz="2100" b="0" i="0" u="sng" strike="noStrike" kern="0" cap="none" spc="0" normalizeH="0" baseline="0" noProof="0">
                <a:ln>
                  <a:noFill/>
                </a:ln>
                <a:solidFill>
                  <a:srgbClr val="0563C1"/>
                </a:solidFill>
                <a:effectLst/>
                <a:uLnTx/>
                <a:uFillTx/>
                <a:latin typeface="Calibri"/>
                <a:ea typeface="+mn-ea"/>
                <a:cs typeface="Calibri"/>
                <a:sym typeface="Calibri"/>
                <a:hlinkClick r:id="rId6"/>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6"/>
                  </a:ext>
                </a:extLst>
              </a:rPr>
              <a:t>recent analysis</a:t>
            </a:r>
            <a:r>
              <a:rPr kumimoji="0" lang="en-US" sz="2100" b="0" i="0" u="none" strike="noStrike" kern="0" cap="none" spc="0" normalizeH="0" baseline="0" noProof="0">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7"/>
                  </a:ext>
                </a:extLst>
              </a:rPr>
              <a:t> carried out by the Minnesota Department of Employment and Economic Development (DEED) on workforce development opportunities in the waste sector to build career pathways with multiple on and off ramps for all Minnesotans, especially those underrepresented in this sector. </a:t>
            </a:r>
            <a:endParaRPr kumimoji="0" lang="en-US" sz="2100" b="0" i="0" u="none" strike="noStrike" kern="0" cap="none" spc="0" normalizeH="0" baseline="0" noProof="0">
              <a:ln>
                <a:noFill/>
              </a:ln>
              <a:solidFill>
                <a:srgbClr val="000000"/>
              </a:solidFill>
              <a:effectLst/>
              <a:uLnTx/>
              <a:uFillTx/>
              <a:latin typeface="Calibri"/>
              <a:ea typeface="+mn-ea"/>
              <a:cs typeface="Calibri"/>
              <a:sym typeface="Calibri"/>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8"/>
                </a:ext>
              </a:ex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6C0E-5951-2E0C-8EBA-36A4E7173DE9}"/>
              </a:ext>
            </a:extLst>
          </p:cNvPr>
          <p:cNvSpPr>
            <a:spLocks noGrp="1"/>
          </p:cNvSpPr>
          <p:nvPr>
            <p:ph type="title"/>
          </p:nvPr>
        </p:nvSpPr>
        <p:spPr/>
        <p:txBody>
          <a:bodyPr/>
          <a:lstStyle/>
          <a:p>
            <a:r>
              <a:rPr lang="en-US">
                <a:ea typeface="+mj-lt"/>
                <a:cs typeface="+mj-lt"/>
              </a:rPr>
              <a:t>New PROWD Partnership</a:t>
            </a:r>
            <a:endParaRPr lang="en-US"/>
          </a:p>
        </p:txBody>
      </p:sp>
      <p:sp>
        <p:nvSpPr>
          <p:cNvPr id="3" name="Content Placeholder 2">
            <a:extLst>
              <a:ext uri="{FF2B5EF4-FFF2-40B4-BE49-F238E27FC236}">
                <a16:creationId xmlns:a16="http://schemas.microsoft.com/office/drawing/2014/main" id="{3FB0ECCD-7577-E4BA-E705-66090794FB22}"/>
              </a:ext>
            </a:extLst>
          </p:cNvPr>
          <p:cNvSpPr>
            <a:spLocks noGrp="1"/>
          </p:cNvSpPr>
          <p:nvPr>
            <p:ph idx="1"/>
          </p:nvPr>
        </p:nvSpPr>
        <p:spPr>
          <a:xfrm>
            <a:off x="434788" y="1594624"/>
            <a:ext cx="6638365" cy="4100486"/>
          </a:xfrm>
        </p:spPr>
        <p:txBody>
          <a:bodyPr vert="horz" lIns="91440" tIns="45720" rIns="91440" bIns="45720" rtlCol="0" anchor="t">
            <a:normAutofit/>
          </a:bodyPr>
          <a:lstStyle/>
          <a:p>
            <a:pPr marL="0" indent="0">
              <a:buNone/>
            </a:pPr>
            <a:r>
              <a:rPr lang="en-US" b="1">
                <a:ea typeface="+mn-lt"/>
                <a:cs typeface="+mn-lt"/>
              </a:rPr>
              <a:t>Partnership Goals:</a:t>
            </a:r>
            <a:endParaRPr lang="en-US">
              <a:ea typeface="Calibri"/>
              <a:cs typeface="Calibri"/>
            </a:endParaRPr>
          </a:p>
          <a:p>
            <a:pPr lvl="1"/>
            <a:r>
              <a:rPr lang="en-US">
                <a:ea typeface="+mn-lt"/>
                <a:cs typeface="+mn-lt"/>
              </a:rPr>
              <a:t>Address workforce gaps through </a:t>
            </a:r>
            <a:r>
              <a:rPr lang="en-US" b="1">
                <a:ea typeface="+mn-lt"/>
                <a:cs typeface="+mn-lt"/>
              </a:rPr>
              <a:t>targeted pathways </a:t>
            </a:r>
            <a:r>
              <a:rPr lang="en-US">
                <a:ea typeface="+mn-lt"/>
                <a:cs typeface="+mn-lt"/>
              </a:rPr>
              <a:t>for justice-involved individuals.</a:t>
            </a:r>
            <a:endParaRPr lang="en-US"/>
          </a:p>
          <a:p>
            <a:pPr lvl="1"/>
            <a:r>
              <a:rPr lang="en-US" b="1"/>
              <a:t>Providing </a:t>
            </a:r>
            <a:r>
              <a:rPr lang="en-US"/>
              <a:t>fair chance hiring guidance to employers.</a:t>
            </a:r>
          </a:p>
          <a:p>
            <a:pPr lvl="1"/>
            <a:r>
              <a:rPr lang="en-US"/>
              <a:t>Convening </a:t>
            </a:r>
            <a:r>
              <a:rPr lang="en-US" b="1"/>
              <a:t>workforce development programs, wrap around support, employers, and justice-impacted individuals.</a:t>
            </a:r>
            <a:endParaRPr lang="en-US"/>
          </a:p>
          <a:p>
            <a:pPr lvl="1"/>
            <a:r>
              <a:rPr lang="en-US" b="1"/>
              <a:t>Nolan Thomas</a:t>
            </a:r>
            <a:r>
              <a:rPr lang="en-US"/>
              <a:t> will coordinate this partnership through PROWD and GWDB. </a:t>
            </a:r>
            <a:endParaRPr lang="en-US">
              <a:ea typeface="Calibri"/>
              <a:cs typeface="Calibri"/>
            </a:endParaRPr>
          </a:p>
        </p:txBody>
      </p:sp>
      <p:grpSp>
        <p:nvGrpSpPr>
          <p:cNvPr id="5" name="Google Shape;3858;p58">
            <a:extLst>
              <a:ext uri="{FF2B5EF4-FFF2-40B4-BE49-F238E27FC236}">
                <a16:creationId xmlns:a16="http://schemas.microsoft.com/office/drawing/2014/main" id="{C0B53A9B-750F-6FC0-4217-78D2B739DC36}"/>
              </a:ext>
            </a:extLst>
          </p:cNvPr>
          <p:cNvGrpSpPr/>
          <p:nvPr/>
        </p:nvGrpSpPr>
        <p:grpSpPr>
          <a:xfrm>
            <a:off x="7430139" y="1887537"/>
            <a:ext cx="4327073" cy="3884031"/>
            <a:chOff x="1186975" y="238125"/>
            <a:chExt cx="5244275" cy="5238325"/>
          </a:xfrm>
        </p:grpSpPr>
        <p:sp>
          <p:nvSpPr>
            <p:cNvPr id="6" name="Google Shape;3859;p58">
              <a:extLst>
                <a:ext uri="{FF2B5EF4-FFF2-40B4-BE49-F238E27FC236}">
                  <a16:creationId xmlns:a16="http://schemas.microsoft.com/office/drawing/2014/main" id="{B9DE675E-3EFD-7A4C-99A2-F7B2F0CC200A}"/>
                </a:ext>
              </a:extLst>
            </p:cNvPr>
            <p:cNvSpPr>
              <a:spLocks noChangeAspect="1"/>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a:ea typeface="+mn-ea"/>
                  <a:cs typeface="+mn-cs"/>
                </a:rPr>
                <a:t>High growth vacancies</a:t>
              </a:r>
              <a:endParaRPr kumimoji="0" sz="1800" b="1" i="0" u="none" strike="noStrike" kern="1200" cap="none" spc="0" normalizeH="0" baseline="0" noProof="0">
                <a:ln>
                  <a:noFill/>
                </a:ln>
                <a:solidFill>
                  <a:srgbClr val="FFFFFF"/>
                </a:solidFill>
                <a:effectLst/>
                <a:uLnTx/>
                <a:uFillTx/>
                <a:latin typeface="Calibri"/>
                <a:ea typeface="+mn-ea"/>
                <a:cs typeface="+mn-cs"/>
              </a:endParaRPr>
            </a:p>
          </p:txBody>
        </p:sp>
        <p:sp>
          <p:nvSpPr>
            <p:cNvPr id="7" name="Google Shape;3860;p58">
              <a:extLst>
                <a:ext uri="{FF2B5EF4-FFF2-40B4-BE49-F238E27FC236}">
                  <a16:creationId xmlns:a16="http://schemas.microsoft.com/office/drawing/2014/main" id="{33F5942E-2A47-B62F-0650-3AFF92B8CA69}"/>
                </a:ext>
              </a:extLst>
            </p:cNvPr>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a:ea typeface="+mn-ea"/>
                  <a:cs typeface="+mn-cs"/>
                </a:rPr>
                <a:t>Relevant training and support</a:t>
              </a:r>
              <a:endParaRPr kumimoji="0" sz="1800" b="1" i="0" u="none" strike="noStrike" kern="1200" cap="none" spc="0" normalizeH="0" baseline="0" noProof="0">
                <a:ln>
                  <a:noFill/>
                </a:ln>
                <a:solidFill>
                  <a:srgbClr val="FFFFFF"/>
                </a:solidFill>
                <a:effectLst/>
                <a:uLnTx/>
                <a:uFillTx/>
                <a:latin typeface="Calibri"/>
                <a:ea typeface="+mn-ea"/>
                <a:cs typeface="+mn-cs"/>
              </a:endParaRPr>
            </a:p>
          </p:txBody>
        </p:sp>
        <p:sp>
          <p:nvSpPr>
            <p:cNvPr id="8" name="Google Shape;3861;p58">
              <a:extLst>
                <a:ext uri="{FF2B5EF4-FFF2-40B4-BE49-F238E27FC236}">
                  <a16:creationId xmlns:a16="http://schemas.microsoft.com/office/drawing/2014/main" id="{BA4AD59C-9DDF-6072-D555-9BA16FF6AB1B}"/>
                </a:ext>
              </a:extLst>
            </p:cNvPr>
            <p:cNvSpPr/>
            <p:nvPr/>
          </p:nvSpPr>
          <p:spPr>
            <a:xfrm>
              <a:off x="3802600" y="239449"/>
              <a:ext cx="2628650" cy="3196826"/>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bg2"/>
            </a:solid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3865"/>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3865"/>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Federal and state releases</a:t>
              </a:r>
              <a:endParaRPr kumimoji="0" sz="1800" b="1" i="0" u="none" strike="noStrike" kern="1200" cap="none" spc="0" normalizeH="0" baseline="0" noProof="0">
                <a:ln>
                  <a:noFill/>
                </a:ln>
                <a:solidFill>
                  <a:srgbClr val="003865"/>
                </a:solidFill>
                <a:effectLst/>
                <a:uLnTx/>
                <a:uFillTx/>
                <a:latin typeface="Calibri"/>
                <a:ea typeface="+mn-ea"/>
                <a:cs typeface="+mn-cs"/>
              </a:endParaRPr>
            </a:p>
          </p:txBody>
        </p:sp>
        <p:sp>
          <p:nvSpPr>
            <p:cNvPr id="9" name="Google Shape;3862;p58">
              <a:extLst>
                <a:ext uri="{FF2B5EF4-FFF2-40B4-BE49-F238E27FC236}">
                  <a16:creationId xmlns:a16="http://schemas.microsoft.com/office/drawing/2014/main" id="{E113B14C-68BA-E8D8-0D1A-ADC2467BC38A}"/>
                </a:ext>
              </a:extLst>
            </p:cNvPr>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Fair chance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best practices and guidance</a:t>
              </a:r>
              <a:endParaRPr kumimoji="0" sz="1800" b="1" i="0" u="none" strike="noStrike" kern="1200" cap="none" spc="0" normalizeH="0" baseline="0" noProof="0">
                <a:ln>
                  <a:noFill/>
                </a:ln>
                <a:solidFill>
                  <a:srgbClr val="003865"/>
                </a:solidFill>
                <a:effectLst/>
                <a:uLnTx/>
                <a:uFillTx/>
                <a:latin typeface="Calibri"/>
                <a:ea typeface="+mn-ea"/>
                <a:cs typeface="+mn-cs"/>
              </a:endParaRPr>
            </a:p>
          </p:txBody>
        </p:sp>
      </p:grpSp>
    </p:spTree>
    <p:extLst>
      <p:ext uri="{BB962C8B-B14F-4D97-AF65-F5344CB8AC3E}">
        <p14:creationId xmlns:p14="http://schemas.microsoft.com/office/powerpoint/2010/main" val="425546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CC97-9629-C3AD-43CD-6CF5617D75EE}"/>
              </a:ext>
            </a:extLst>
          </p:cNvPr>
          <p:cNvSpPr>
            <a:spLocks noGrp="1"/>
          </p:cNvSpPr>
          <p:nvPr>
            <p:ph type="title"/>
          </p:nvPr>
        </p:nvSpPr>
        <p:spPr/>
        <p:txBody>
          <a:bodyPr/>
          <a:lstStyle/>
          <a:p>
            <a:r>
              <a:rPr lang="en-US">
                <a:ea typeface="+mj-lt"/>
                <a:cs typeface="+mj-lt"/>
              </a:rPr>
              <a:t>New PROWD Partnership</a:t>
            </a:r>
            <a:endParaRPr lang="en-US"/>
          </a:p>
        </p:txBody>
      </p:sp>
      <p:sp>
        <p:nvSpPr>
          <p:cNvPr id="3" name="Content Placeholder 2">
            <a:extLst>
              <a:ext uri="{FF2B5EF4-FFF2-40B4-BE49-F238E27FC236}">
                <a16:creationId xmlns:a16="http://schemas.microsoft.com/office/drawing/2014/main" id="{F4991BC3-81B9-1B19-0259-C7ED3B33CC97}"/>
              </a:ext>
            </a:extLst>
          </p:cNvPr>
          <p:cNvSpPr>
            <a:spLocks noGrp="1"/>
          </p:cNvSpPr>
          <p:nvPr>
            <p:ph idx="1"/>
          </p:nvPr>
        </p:nvSpPr>
        <p:spPr>
          <a:xfrm>
            <a:off x="279518" y="1423526"/>
            <a:ext cx="8062225" cy="4763543"/>
          </a:xfrm>
        </p:spPr>
        <p:txBody>
          <a:bodyPr>
            <a:normAutofit fontScale="70000" lnSpcReduction="20000"/>
          </a:bodyPr>
          <a:lstStyle/>
          <a:p>
            <a:pPr marL="0" indent="0">
              <a:buNone/>
            </a:pPr>
            <a:r>
              <a:rPr lang="en-US" sz="3100" b="1"/>
              <a:t>Current Tasks:</a:t>
            </a:r>
            <a:endParaRPr lang="en-US" sz="3100"/>
          </a:p>
          <a:p>
            <a:pPr>
              <a:buFont typeface="Arial" panose="020B0604020202020204" pitchFamily="34" charset="0"/>
              <a:buChar char="•"/>
            </a:pPr>
            <a:r>
              <a:rPr lang="en-US" b="1"/>
              <a:t>Creating Pathways &amp; Sectoral Partnerships:</a:t>
            </a:r>
            <a:br>
              <a:rPr lang="en-US"/>
            </a:br>
            <a:r>
              <a:rPr lang="en-US"/>
              <a:t>Identifying and filling high-demand, low-skill positions through partnerships in manufacturing, construction, and semiconductors under the IIJA, IRA, and CHIPS Act.</a:t>
            </a:r>
          </a:p>
          <a:p>
            <a:pPr>
              <a:buFont typeface="Arial" panose="020B0604020202020204" pitchFamily="34" charset="0"/>
              <a:buChar char="•"/>
            </a:pPr>
            <a:r>
              <a:rPr lang="en-US" b="1"/>
              <a:t>Employer Group with DOC:</a:t>
            </a:r>
            <a:br>
              <a:rPr lang="en-US"/>
            </a:br>
            <a:r>
              <a:rPr lang="en-US"/>
              <a:t>Formalizing a group with the Department of Corrections to engage employers in fair chance hiring.</a:t>
            </a:r>
          </a:p>
          <a:p>
            <a:pPr>
              <a:buFont typeface="Arial" panose="020B0604020202020204" pitchFamily="34" charset="0"/>
              <a:buChar char="•"/>
            </a:pPr>
            <a:r>
              <a:rPr lang="en-US" b="1"/>
              <a:t>Comprehensive Employer Support Plan:</a:t>
            </a:r>
            <a:br>
              <a:rPr lang="en-US"/>
            </a:br>
            <a:r>
              <a:rPr lang="en-US"/>
              <a:t>Developing an industry-specific plan to offer employers best practices, incentives, and guidance for fair chance hiring.</a:t>
            </a:r>
          </a:p>
          <a:p>
            <a:pPr>
              <a:buFont typeface="Arial" panose="020B0604020202020204" pitchFamily="34" charset="0"/>
              <a:buChar char="•"/>
            </a:pPr>
            <a:r>
              <a:rPr lang="en-US" b="1"/>
              <a:t>CHIPS Coalition &amp; DoD Background Checks:</a:t>
            </a:r>
            <a:br>
              <a:rPr lang="en-US"/>
            </a:br>
            <a:r>
              <a:rPr lang="en-US"/>
              <a:t>Engaging with the CHIPS Coalition and exploring how Department of Defense criminal background check requirements impact justice-involved individuals in semiconductor manufacturing roles.</a:t>
            </a:r>
          </a:p>
          <a:p>
            <a:endParaRPr lang="en-US"/>
          </a:p>
        </p:txBody>
      </p:sp>
      <p:grpSp>
        <p:nvGrpSpPr>
          <p:cNvPr id="18" name="Google Shape;3635;p58">
            <a:extLst>
              <a:ext uri="{FF2B5EF4-FFF2-40B4-BE49-F238E27FC236}">
                <a16:creationId xmlns:a16="http://schemas.microsoft.com/office/drawing/2014/main" id="{5B777820-1B9B-28F2-5667-1856A4BBE014}"/>
              </a:ext>
            </a:extLst>
          </p:cNvPr>
          <p:cNvGrpSpPr>
            <a:grpSpLocks noChangeAspect="1"/>
          </p:cNvGrpSpPr>
          <p:nvPr/>
        </p:nvGrpSpPr>
        <p:grpSpPr>
          <a:xfrm>
            <a:off x="8565264" y="2044405"/>
            <a:ext cx="3193112" cy="3521783"/>
            <a:chOff x="5985650" y="2860025"/>
            <a:chExt cx="1396075" cy="1539775"/>
          </a:xfrm>
        </p:grpSpPr>
        <p:sp>
          <p:nvSpPr>
            <p:cNvPr id="19" name="Google Shape;3636;p58">
              <a:extLst>
                <a:ext uri="{FF2B5EF4-FFF2-40B4-BE49-F238E27FC236}">
                  <a16:creationId xmlns:a16="http://schemas.microsoft.com/office/drawing/2014/main" id="{AA70A539-B76E-7909-11F8-19784DFE70CC}"/>
                </a:ext>
              </a:extLst>
            </p:cNvPr>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0" name="Google Shape;3637;p58">
              <a:extLst>
                <a:ext uri="{FF2B5EF4-FFF2-40B4-BE49-F238E27FC236}">
                  <a16:creationId xmlns:a16="http://schemas.microsoft.com/office/drawing/2014/main" id="{5957C21B-567D-D0F3-AD0A-CD2E259B593E}"/>
                </a:ext>
              </a:extLst>
            </p:cNvPr>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1" name="Google Shape;3638;p58">
              <a:extLst>
                <a:ext uri="{FF2B5EF4-FFF2-40B4-BE49-F238E27FC236}">
                  <a16:creationId xmlns:a16="http://schemas.microsoft.com/office/drawing/2014/main" id="{AEAC4E3E-E139-18CF-7C65-4E7B1011684F}"/>
                </a:ext>
              </a:extLst>
            </p:cNvPr>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2" name="Google Shape;3639;p58">
              <a:extLst>
                <a:ext uri="{FF2B5EF4-FFF2-40B4-BE49-F238E27FC236}">
                  <a16:creationId xmlns:a16="http://schemas.microsoft.com/office/drawing/2014/main" id="{95843068-5FFE-035E-1B6A-889383ECAD85}"/>
                </a:ext>
              </a:extLst>
            </p:cNvPr>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3" name="Google Shape;3640;p58">
              <a:extLst>
                <a:ext uri="{FF2B5EF4-FFF2-40B4-BE49-F238E27FC236}">
                  <a16:creationId xmlns:a16="http://schemas.microsoft.com/office/drawing/2014/main" id="{3DE737C1-CC96-49C2-224D-B9B1040DE05D}"/>
                </a:ext>
              </a:extLst>
            </p:cNvPr>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4" name="Google Shape;3641;p58">
              <a:extLst>
                <a:ext uri="{FF2B5EF4-FFF2-40B4-BE49-F238E27FC236}">
                  <a16:creationId xmlns:a16="http://schemas.microsoft.com/office/drawing/2014/main" id="{66E60E92-E854-FA7A-88A2-8DADDDAAAB39}"/>
                </a:ext>
              </a:extLst>
            </p:cNvPr>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5" name="Google Shape;3642;p58">
              <a:extLst>
                <a:ext uri="{FF2B5EF4-FFF2-40B4-BE49-F238E27FC236}">
                  <a16:creationId xmlns:a16="http://schemas.microsoft.com/office/drawing/2014/main" id="{D530A873-E3F6-D4CF-6BF9-4F08036C56AB}"/>
                </a:ext>
              </a:extLst>
            </p:cNvPr>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6" name="Google Shape;3643;p58">
              <a:extLst>
                <a:ext uri="{FF2B5EF4-FFF2-40B4-BE49-F238E27FC236}">
                  <a16:creationId xmlns:a16="http://schemas.microsoft.com/office/drawing/2014/main" id="{EBCC0459-9C59-2DC6-C653-9E91E1789665}"/>
                </a:ext>
              </a:extLst>
            </p:cNvPr>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7" name="Google Shape;3644;p58">
              <a:extLst>
                <a:ext uri="{FF2B5EF4-FFF2-40B4-BE49-F238E27FC236}">
                  <a16:creationId xmlns:a16="http://schemas.microsoft.com/office/drawing/2014/main" id="{FE28DD75-E14B-79AF-43FF-CBD382986EAE}"/>
                </a:ext>
              </a:extLst>
            </p:cNvPr>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8" name="Google Shape;3645;p58">
              <a:extLst>
                <a:ext uri="{FF2B5EF4-FFF2-40B4-BE49-F238E27FC236}">
                  <a16:creationId xmlns:a16="http://schemas.microsoft.com/office/drawing/2014/main" id="{D2B1598B-67DE-4F34-5C64-BBE281130FB3}"/>
                </a:ext>
              </a:extLst>
            </p:cNvPr>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29" name="Google Shape;3646;p58">
              <a:extLst>
                <a:ext uri="{FF2B5EF4-FFF2-40B4-BE49-F238E27FC236}">
                  <a16:creationId xmlns:a16="http://schemas.microsoft.com/office/drawing/2014/main" id="{4882A98E-0C6D-C05D-CC8A-2B1EA12969A7}"/>
                </a:ext>
              </a:extLst>
            </p:cNvPr>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0" name="Google Shape;3647;p58">
              <a:extLst>
                <a:ext uri="{FF2B5EF4-FFF2-40B4-BE49-F238E27FC236}">
                  <a16:creationId xmlns:a16="http://schemas.microsoft.com/office/drawing/2014/main" id="{09D6501F-94F0-850C-21D4-20465330ACEF}"/>
                </a:ext>
              </a:extLst>
            </p:cNvPr>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1" name="Google Shape;3648;p58">
              <a:extLst>
                <a:ext uri="{FF2B5EF4-FFF2-40B4-BE49-F238E27FC236}">
                  <a16:creationId xmlns:a16="http://schemas.microsoft.com/office/drawing/2014/main" id="{4B351F6D-27CE-15A3-A46D-1E384F407400}"/>
                </a:ext>
              </a:extLst>
            </p:cNvPr>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2" name="Google Shape;3649;p58">
              <a:extLst>
                <a:ext uri="{FF2B5EF4-FFF2-40B4-BE49-F238E27FC236}">
                  <a16:creationId xmlns:a16="http://schemas.microsoft.com/office/drawing/2014/main" id="{1C7294C0-A14D-8F2E-BE8B-89F8065A2E91}"/>
                </a:ext>
              </a:extLst>
            </p:cNvPr>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3" name="Google Shape;3650;p58">
              <a:extLst>
                <a:ext uri="{FF2B5EF4-FFF2-40B4-BE49-F238E27FC236}">
                  <a16:creationId xmlns:a16="http://schemas.microsoft.com/office/drawing/2014/main" id="{E7969EF2-18C4-B7A9-5D45-DF6D67E6A08A}"/>
                </a:ext>
              </a:extLst>
            </p:cNvPr>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4" name="Google Shape;3651;p58">
              <a:extLst>
                <a:ext uri="{FF2B5EF4-FFF2-40B4-BE49-F238E27FC236}">
                  <a16:creationId xmlns:a16="http://schemas.microsoft.com/office/drawing/2014/main" id="{CBA5109D-49D6-C53B-BF69-8FC4BAD04AD0}"/>
                </a:ext>
              </a:extLst>
            </p:cNvPr>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5" name="Google Shape;3652;p58">
              <a:extLst>
                <a:ext uri="{FF2B5EF4-FFF2-40B4-BE49-F238E27FC236}">
                  <a16:creationId xmlns:a16="http://schemas.microsoft.com/office/drawing/2014/main" id="{26EA6A98-41BC-FAE7-D3E0-1952DEF1968C}"/>
                </a:ext>
              </a:extLst>
            </p:cNvPr>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6" name="Google Shape;3653;p58">
              <a:extLst>
                <a:ext uri="{FF2B5EF4-FFF2-40B4-BE49-F238E27FC236}">
                  <a16:creationId xmlns:a16="http://schemas.microsoft.com/office/drawing/2014/main" id="{090648CC-85B7-5414-ECB4-0E3FB79D8987}"/>
                </a:ext>
              </a:extLst>
            </p:cNvPr>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7" name="Google Shape;3654;p58">
              <a:extLst>
                <a:ext uri="{FF2B5EF4-FFF2-40B4-BE49-F238E27FC236}">
                  <a16:creationId xmlns:a16="http://schemas.microsoft.com/office/drawing/2014/main" id="{F3394434-6BB3-54E8-930C-EA3931081B72}"/>
                </a:ext>
              </a:extLst>
            </p:cNvPr>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8" name="Google Shape;3655;p58">
              <a:extLst>
                <a:ext uri="{FF2B5EF4-FFF2-40B4-BE49-F238E27FC236}">
                  <a16:creationId xmlns:a16="http://schemas.microsoft.com/office/drawing/2014/main" id="{CA4BD7B0-2BE3-0328-6B85-9681ED43EC39}"/>
                </a:ext>
              </a:extLst>
            </p:cNvPr>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39" name="Google Shape;3656;p58">
              <a:extLst>
                <a:ext uri="{FF2B5EF4-FFF2-40B4-BE49-F238E27FC236}">
                  <a16:creationId xmlns:a16="http://schemas.microsoft.com/office/drawing/2014/main" id="{28F76DB5-92EE-D0A4-52AC-7E183C66D917}"/>
                </a:ext>
              </a:extLst>
            </p:cNvPr>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0" name="Google Shape;3657;p58">
              <a:extLst>
                <a:ext uri="{FF2B5EF4-FFF2-40B4-BE49-F238E27FC236}">
                  <a16:creationId xmlns:a16="http://schemas.microsoft.com/office/drawing/2014/main" id="{06D2B997-00DD-210D-8455-69D01592760A}"/>
                </a:ext>
              </a:extLst>
            </p:cNvPr>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1" name="Google Shape;3658;p58">
              <a:extLst>
                <a:ext uri="{FF2B5EF4-FFF2-40B4-BE49-F238E27FC236}">
                  <a16:creationId xmlns:a16="http://schemas.microsoft.com/office/drawing/2014/main" id="{2DBEB54E-2C7B-AA76-B24F-1F1E8AAA1AFA}"/>
                </a:ext>
              </a:extLst>
            </p:cNvPr>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2" name="Google Shape;3659;p58">
              <a:extLst>
                <a:ext uri="{FF2B5EF4-FFF2-40B4-BE49-F238E27FC236}">
                  <a16:creationId xmlns:a16="http://schemas.microsoft.com/office/drawing/2014/main" id="{A8925B84-ECEF-E993-493B-0EAEDDE08093}"/>
                </a:ext>
              </a:extLst>
            </p:cNvPr>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3" name="Google Shape;3660;p58">
              <a:extLst>
                <a:ext uri="{FF2B5EF4-FFF2-40B4-BE49-F238E27FC236}">
                  <a16:creationId xmlns:a16="http://schemas.microsoft.com/office/drawing/2014/main" id="{681C7987-B791-B704-6746-D63E0AD7C74E}"/>
                </a:ext>
              </a:extLst>
            </p:cNvPr>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4" name="Google Shape;3661;p58">
              <a:extLst>
                <a:ext uri="{FF2B5EF4-FFF2-40B4-BE49-F238E27FC236}">
                  <a16:creationId xmlns:a16="http://schemas.microsoft.com/office/drawing/2014/main" id="{204D3682-9D93-C7F8-856E-0DE607F1158A}"/>
                </a:ext>
              </a:extLst>
            </p:cNvPr>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5" name="Google Shape;3662;p58">
              <a:extLst>
                <a:ext uri="{FF2B5EF4-FFF2-40B4-BE49-F238E27FC236}">
                  <a16:creationId xmlns:a16="http://schemas.microsoft.com/office/drawing/2014/main" id="{BBED1F89-AE9A-80C8-07B6-F7E392EEE709}"/>
                </a:ext>
              </a:extLst>
            </p:cNvPr>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6" name="Google Shape;3663;p58">
              <a:extLst>
                <a:ext uri="{FF2B5EF4-FFF2-40B4-BE49-F238E27FC236}">
                  <a16:creationId xmlns:a16="http://schemas.microsoft.com/office/drawing/2014/main" id="{8053F413-2ED2-F5CE-ADEB-64F5D107ADCD}"/>
                </a:ext>
              </a:extLst>
            </p:cNvPr>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7" name="Google Shape;3664;p58">
              <a:extLst>
                <a:ext uri="{FF2B5EF4-FFF2-40B4-BE49-F238E27FC236}">
                  <a16:creationId xmlns:a16="http://schemas.microsoft.com/office/drawing/2014/main" id="{B8B63689-484F-C495-6852-6F7D33ECF470}"/>
                </a:ext>
              </a:extLst>
            </p:cNvPr>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8" name="Google Shape;3665;p58">
              <a:extLst>
                <a:ext uri="{FF2B5EF4-FFF2-40B4-BE49-F238E27FC236}">
                  <a16:creationId xmlns:a16="http://schemas.microsoft.com/office/drawing/2014/main" id="{3BD16FDE-1BD4-C29D-2466-E554B8E7A48A}"/>
                </a:ext>
              </a:extLst>
            </p:cNvPr>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49" name="Google Shape;3666;p58">
              <a:extLst>
                <a:ext uri="{FF2B5EF4-FFF2-40B4-BE49-F238E27FC236}">
                  <a16:creationId xmlns:a16="http://schemas.microsoft.com/office/drawing/2014/main" id="{697CD601-1843-E889-6B60-41A31DB374EC}"/>
                </a:ext>
              </a:extLst>
            </p:cNvPr>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sp>
          <p:nvSpPr>
            <p:cNvPr id="50" name="Google Shape;3667;p58">
              <a:extLst>
                <a:ext uri="{FF2B5EF4-FFF2-40B4-BE49-F238E27FC236}">
                  <a16:creationId xmlns:a16="http://schemas.microsoft.com/office/drawing/2014/main" id="{B9DF5712-054B-7C53-048F-3412A44070B3}"/>
                </a:ext>
              </a:extLst>
            </p:cNvPr>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65"/>
                </a:solidFill>
                <a:effectLst/>
                <a:uLnTx/>
                <a:uFillTx/>
                <a:latin typeface="Calibri"/>
                <a:ea typeface="+mn-ea"/>
                <a:cs typeface="+mn-cs"/>
              </a:endParaRPr>
            </a:p>
          </p:txBody>
        </p:sp>
      </p:grpSp>
    </p:spTree>
    <p:extLst>
      <p:ext uri="{BB962C8B-B14F-4D97-AF65-F5344CB8AC3E}">
        <p14:creationId xmlns:p14="http://schemas.microsoft.com/office/powerpoint/2010/main" val="116296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5520F-2B57-0684-6FC0-E6B173C26B49}"/>
              </a:ext>
            </a:extLst>
          </p:cNvPr>
          <p:cNvPicPr>
            <a:picLocks noChangeAspect="1"/>
          </p:cNvPicPr>
          <p:nvPr/>
        </p:nvPicPr>
        <p:blipFill>
          <a:blip r:embed="rId2"/>
          <a:stretch>
            <a:fillRect/>
          </a:stretch>
        </p:blipFill>
        <p:spPr>
          <a:xfrm>
            <a:off x="175392" y="1553126"/>
            <a:ext cx="6809775" cy="4958281"/>
          </a:xfrm>
          <a:prstGeom prst="rect">
            <a:avLst/>
          </a:prstGeom>
        </p:spPr>
      </p:pic>
      <p:sp>
        <p:nvSpPr>
          <p:cNvPr id="3" name="Title 2">
            <a:extLst>
              <a:ext uri="{FF2B5EF4-FFF2-40B4-BE49-F238E27FC236}">
                <a16:creationId xmlns:a16="http://schemas.microsoft.com/office/drawing/2014/main" id="{6776F9B1-EEE9-1F94-1247-EECDC3AFE7C4}"/>
              </a:ext>
            </a:extLst>
          </p:cNvPr>
          <p:cNvSpPr>
            <a:spLocks noGrp="1"/>
          </p:cNvSpPr>
          <p:nvPr>
            <p:ph type="title"/>
          </p:nvPr>
        </p:nvSpPr>
        <p:spPr/>
        <p:txBody>
          <a:bodyPr/>
          <a:lstStyle/>
          <a:p>
            <a:r>
              <a:rPr lang="en-US">
                <a:ea typeface="ヒラギノ角ゴ Pro W3"/>
                <a:cs typeface="Arial"/>
              </a:rPr>
              <a:t>Jobs By Region Draft</a:t>
            </a:r>
            <a:endParaRPr lang="en-US">
              <a:cs typeface="Arial"/>
            </a:endParaRPr>
          </a:p>
        </p:txBody>
      </p:sp>
      <p:pic>
        <p:nvPicPr>
          <p:cNvPr id="9" name="Picture 8">
            <a:extLst>
              <a:ext uri="{FF2B5EF4-FFF2-40B4-BE49-F238E27FC236}">
                <a16:creationId xmlns:a16="http://schemas.microsoft.com/office/drawing/2014/main" id="{95417098-5A3C-E3EF-7C28-EDFA564BC7F1}"/>
              </a:ext>
            </a:extLst>
          </p:cNvPr>
          <p:cNvPicPr>
            <a:picLocks noChangeAspect="1"/>
          </p:cNvPicPr>
          <p:nvPr/>
        </p:nvPicPr>
        <p:blipFill>
          <a:blip r:embed="rId3"/>
          <a:stretch>
            <a:fillRect/>
          </a:stretch>
        </p:blipFill>
        <p:spPr>
          <a:xfrm>
            <a:off x="6409764" y="2729472"/>
            <a:ext cx="5715002" cy="4043644"/>
          </a:xfrm>
          <a:prstGeom prst="rect">
            <a:avLst/>
          </a:prstGeom>
        </p:spPr>
      </p:pic>
      <p:sp>
        <p:nvSpPr>
          <p:cNvPr id="10" name="TextBox 9">
            <a:extLst>
              <a:ext uri="{FF2B5EF4-FFF2-40B4-BE49-F238E27FC236}">
                <a16:creationId xmlns:a16="http://schemas.microsoft.com/office/drawing/2014/main" id="{68D5CA23-FB97-132D-07F9-4AEC5A0EC327}"/>
              </a:ext>
            </a:extLst>
          </p:cNvPr>
          <p:cNvSpPr txBox="1"/>
          <p:nvPr/>
        </p:nvSpPr>
        <p:spPr>
          <a:xfrm>
            <a:off x="7283823" y="1512793"/>
            <a:ext cx="481852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3865"/>
                </a:solidFill>
                <a:effectLst/>
                <a:uLnTx/>
                <a:uFillTx/>
                <a:latin typeface="Calibri"/>
                <a:ea typeface="+mn-ea"/>
                <a:cs typeface="Arial"/>
              </a:rPr>
              <a:t>Dashboard will show statewide forecasts and regionally specific forecasts as seen below</a:t>
            </a:r>
            <a:endParaRPr kumimoji="0" lang="en-US" sz="24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472529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F439C4-9097-8B85-DCEB-CC9AC6622BE4}"/>
              </a:ext>
            </a:extLst>
          </p:cNvPr>
          <p:cNvPicPr>
            <a:picLocks noChangeAspect="1"/>
          </p:cNvPicPr>
          <p:nvPr/>
        </p:nvPicPr>
        <p:blipFill>
          <a:blip r:embed="rId2"/>
          <a:stretch>
            <a:fillRect/>
          </a:stretch>
        </p:blipFill>
        <p:spPr>
          <a:xfrm>
            <a:off x="343524" y="1411940"/>
            <a:ext cx="8793131" cy="5446058"/>
          </a:xfrm>
          <a:prstGeom prst="rect">
            <a:avLst/>
          </a:prstGeom>
        </p:spPr>
      </p:pic>
      <p:sp>
        <p:nvSpPr>
          <p:cNvPr id="2" name="Title 1">
            <a:extLst>
              <a:ext uri="{FF2B5EF4-FFF2-40B4-BE49-F238E27FC236}">
                <a16:creationId xmlns:a16="http://schemas.microsoft.com/office/drawing/2014/main" id="{83E1921F-6412-439D-CFB9-523D08C458D9}"/>
              </a:ext>
            </a:extLst>
          </p:cNvPr>
          <p:cNvSpPr>
            <a:spLocks noGrp="1"/>
          </p:cNvSpPr>
          <p:nvPr>
            <p:ph type="title"/>
          </p:nvPr>
        </p:nvSpPr>
        <p:spPr/>
        <p:txBody>
          <a:bodyPr/>
          <a:lstStyle/>
          <a:p>
            <a:r>
              <a:rPr lang="en-US">
                <a:ea typeface="ヒラギノ角ゴ Pro W3"/>
                <a:cs typeface="Arial"/>
              </a:rPr>
              <a:t>Draft Occupation Data</a:t>
            </a:r>
            <a:endParaRPr lang="en-US"/>
          </a:p>
        </p:txBody>
      </p:sp>
      <p:sp>
        <p:nvSpPr>
          <p:cNvPr id="4" name="TextBox 3">
            <a:extLst>
              <a:ext uri="{FF2B5EF4-FFF2-40B4-BE49-F238E27FC236}">
                <a16:creationId xmlns:a16="http://schemas.microsoft.com/office/drawing/2014/main" id="{19716938-B94C-8497-E211-9D7596F058B8}"/>
              </a:ext>
            </a:extLst>
          </p:cNvPr>
          <p:cNvSpPr txBox="1"/>
          <p:nvPr/>
        </p:nvSpPr>
        <p:spPr>
          <a:xfrm>
            <a:off x="9384926" y="1876984"/>
            <a:ext cx="22551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Arial"/>
              </a:rPr>
              <a:t>Occupation Data will demonstrate demand for all relevant occupations impacted by federal funding.</a:t>
            </a:r>
          </a:p>
        </p:txBody>
      </p:sp>
    </p:spTree>
    <p:extLst>
      <p:ext uri="{BB962C8B-B14F-4D97-AF65-F5344CB8AC3E}">
        <p14:creationId xmlns:p14="http://schemas.microsoft.com/office/powerpoint/2010/main" val="3311472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488AA8-3703-38B1-D02D-A5D8712F2632}"/>
              </a:ext>
            </a:extLst>
          </p:cNvPr>
          <p:cNvPicPr>
            <a:picLocks noChangeAspect="1"/>
          </p:cNvPicPr>
          <p:nvPr/>
        </p:nvPicPr>
        <p:blipFill>
          <a:blip r:embed="rId2"/>
          <a:stretch>
            <a:fillRect/>
          </a:stretch>
        </p:blipFill>
        <p:spPr>
          <a:xfrm>
            <a:off x="405175" y="434532"/>
            <a:ext cx="9169029" cy="4404022"/>
          </a:xfrm>
          <a:prstGeom prst="rect">
            <a:avLst/>
          </a:prstGeom>
        </p:spPr>
      </p:pic>
      <p:pic>
        <p:nvPicPr>
          <p:cNvPr id="8" name="Picture 7">
            <a:extLst>
              <a:ext uri="{FF2B5EF4-FFF2-40B4-BE49-F238E27FC236}">
                <a16:creationId xmlns:a16="http://schemas.microsoft.com/office/drawing/2014/main" id="{EBBFC333-5B96-1849-A5CF-0FD0D1F72C03}"/>
              </a:ext>
            </a:extLst>
          </p:cNvPr>
          <p:cNvPicPr>
            <a:picLocks noChangeAspect="1"/>
          </p:cNvPicPr>
          <p:nvPr/>
        </p:nvPicPr>
        <p:blipFill>
          <a:blip r:embed="rId3"/>
          <a:stretch>
            <a:fillRect/>
          </a:stretch>
        </p:blipFill>
        <p:spPr>
          <a:xfrm>
            <a:off x="4989690" y="2012445"/>
            <a:ext cx="6978924" cy="4590199"/>
          </a:xfrm>
          <a:prstGeom prst="rect">
            <a:avLst/>
          </a:prstGeom>
        </p:spPr>
      </p:pic>
    </p:spTree>
    <p:extLst>
      <p:ext uri="{BB962C8B-B14F-4D97-AF65-F5344CB8AC3E}">
        <p14:creationId xmlns:p14="http://schemas.microsoft.com/office/powerpoint/2010/main" val="866661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EE0D-12A8-FDC3-53E4-7DFC36269CED}"/>
              </a:ext>
            </a:extLst>
          </p:cNvPr>
          <p:cNvSpPr>
            <a:spLocks noGrp="1"/>
          </p:cNvSpPr>
          <p:nvPr>
            <p:ph type="ctrTitle"/>
          </p:nvPr>
        </p:nvSpPr>
        <p:spPr/>
        <p:txBody>
          <a:bodyPr/>
          <a:lstStyle/>
          <a:p>
            <a:r>
              <a:rPr lang="en-US"/>
              <a:t>Discussion</a:t>
            </a:r>
          </a:p>
        </p:txBody>
      </p:sp>
    </p:spTree>
    <p:extLst>
      <p:ext uri="{BB962C8B-B14F-4D97-AF65-F5344CB8AC3E}">
        <p14:creationId xmlns:p14="http://schemas.microsoft.com/office/powerpoint/2010/main" val="1633454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0BD294-55B1-7B01-989B-A3B6A8886417}"/>
              </a:ext>
            </a:extLst>
          </p:cNvPr>
          <p:cNvSpPr>
            <a:spLocks noGrp="1"/>
          </p:cNvSpPr>
          <p:nvPr>
            <p:ph type="body" idx="1"/>
          </p:nvPr>
        </p:nvSpPr>
        <p:spPr/>
        <p:txBody>
          <a:bodyPr/>
          <a:lstStyle/>
          <a:p>
            <a:pPr marL="608965" indent="-507365"/>
            <a:r>
              <a:rPr lang="en-US"/>
              <a:t>Bringing the State Plan to Life</a:t>
            </a:r>
          </a:p>
          <a:p>
            <a:pPr marL="101600" indent="0">
              <a:lnSpc>
                <a:spcPct val="114999"/>
              </a:lnSpc>
              <a:buNone/>
            </a:pPr>
            <a:endParaRPr lang="en-US"/>
          </a:p>
          <a:p>
            <a:pPr marL="608965" indent="-507365">
              <a:lnSpc>
                <a:spcPct val="114999"/>
              </a:lnSpc>
            </a:pPr>
            <a:r>
              <a:rPr lang="en-US"/>
              <a:t>WIOA Reauthorization Implementation</a:t>
            </a:r>
          </a:p>
          <a:p>
            <a:pPr marL="711200" lvl="1" indent="0">
              <a:lnSpc>
                <a:spcPct val="114999"/>
              </a:lnSpc>
              <a:buClr>
                <a:srgbClr val="02C1D3"/>
              </a:buClr>
              <a:buNone/>
            </a:pPr>
            <a:endParaRPr lang="en-US"/>
          </a:p>
          <a:p>
            <a:pPr marL="608965" indent="-507365">
              <a:lnSpc>
                <a:spcPct val="114999"/>
              </a:lnSpc>
            </a:pPr>
            <a:r>
              <a:rPr lang="en-US"/>
              <a:t>Federal Funding Planning</a:t>
            </a:r>
          </a:p>
          <a:p>
            <a:pPr marL="101600" indent="0">
              <a:lnSpc>
                <a:spcPct val="114999"/>
              </a:lnSpc>
              <a:buNone/>
            </a:pPr>
            <a:endParaRPr lang="en-US"/>
          </a:p>
          <a:p>
            <a:pPr marL="608965" indent="-507365">
              <a:lnSpc>
                <a:spcPct val="114999"/>
              </a:lnSpc>
            </a:pPr>
            <a:r>
              <a:rPr lang="en-US"/>
              <a:t>State Sector Strategy </a:t>
            </a:r>
          </a:p>
          <a:p>
            <a:pPr marL="608965" indent="-507365">
              <a:lnSpc>
                <a:spcPct val="114999"/>
              </a:lnSpc>
            </a:pPr>
            <a:endParaRPr lang="en-US"/>
          </a:p>
        </p:txBody>
      </p:sp>
      <p:sp>
        <p:nvSpPr>
          <p:cNvPr id="3" name="Slide Number Placeholder 2">
            <a:extLst>
              <a:ext uri="{FF2B5EF4-FFF2-40B4-BE49-F238E27FC236}">
                <a16:creationId xmlns:a16="http://schemas.microsoft.com/office/drawing/2014/main" id="{15BEB3E8-F330-1C8E-9712-E050EF5B19A1}"/>
              </a:ext>
            </a:extLst>
          </p:cNvPr>
          <p:cNvSpPr>
            <a:spLocks noGrp="1"/>
          </p:cNvSpPr>
          <p:nvPr>
            <p:ph type="sldNum" idx="12"/>
          </p:nvPr>
        </p:nvSpPr>
        <p:spPr/>
        <p:txBody>
          <a:bodyPr/>
          <a:lstStyle/>
          <a:p>
            <a:fld id="{00000000-1234-1234-1234-123412341234}" type="slidenum">
              <a:rPr lang="en" smtClean="0"/>
              <a:pPr/>
              <a:t>49</a:t>
            </a:fld>
            <a:endParaRPr lang="en"/>
          </a:p>
        </p:txBody>
      </p:sp>
      <p:sp>
        <p:nvSpPr>
          <p:cNvPr id="4" name="Title 3">
            <a:extLst>
              <a:ext uri="{FF2B5EF4-FFF2-40B4-BE49-F238E27FC236}">
                <a16:creationId xmlns:a16="http://schemas.microsoft.com/office/drawing/2014/main" id="{07E31379-82E4-75CA-CC3F-16794C8FE7E1}"/>
              </a:ext>
            </a:extLst>
          </p:cNvPr>
          <p:cNvSpPr>
            <a:spLocks noGrp="1"/>
          </p:cNvSpPr>
          <p:nvPr>
            <p:ph type="title"/>
          </p:nvPr>
        </p:nvSpPr>
        <p:spPr/>
        <p:txBody>
          <a:bodyPr/>
          <a:lstStyle/>
          <a:p>
            <a:r>
              <a:rPr lang="en-US"/>
              <a:t>What Comes Next?</a:t>
            </a:r>
          </a:p>
        </p:txBody>
      </p:sp>
    </p:spTree>
    <p:extLst>
      <p:ext uri="{BB962C8B-B14F-4D97-AF65-F5344CB8AC3E}">
        <p14:creationId xmlns:p14="http://schemas.microsoft.com/office/powerpoint/2010/main" val="216117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717D3D-2F54-8C22-79C8-B74DA9E7CE0E}"/>
              </a:ext>
            </a:extLst>
          </p:cNvPr>
          <p:cNvSpPr>
            <a:spLocks noGrp="1"/>
          </p:cNvSpPr>
          <p:nvPr>
            <p:ph type="title"/>
          </p:nvPr>
        </p:nvSpPr>
        <p:spPr/>
        <p:txBody>
          <a:bodyPr/>
          <a:lstStyle/>
          <a:p>
            <a:r>
              <a:rPr lang="en-US">
                <a:ea typeface="ヒラギノ角ゴ Pro W3"/>
                <a:cs typeface="Arial"/>
              </a:rPr>
              <a:t>New GWDB Leadership</a:t>
            </a:r>
            <a:endParaRPr lang="en-US"/>
          </a:p>
        </p:txBody>
      </p:sp>
      <p:pic>
        <p:nvPicPr>
          <p:cNvPr id="7" name="Picture Placeholder 6">
            <a:extLst>
              <a:ext uri="{FF2B5EF4-FFF2-40B4-BE49-F238E27FC236}">
                <a16:creationId xmlns:a16="http://schemas.microsoft.com/office/drawing/2014/main" id="{AC6768A3-E0AC-E8F8-6326-23D36B5AB3B2}"/>
              </a:ext>
            </a:extLst>
          </p:cNvPr>
          <p:cNvPicPr>
            <a:picLocks noGrp="1" noChangeAspect="1"/>
          </p:cNvPicPr>
          <p:nvPr>
            <p:ph sz="half" idx="1"/>
          </p:nvPr>
        </p:nvPicPr>
        <p:blipFill>
          <a:blip r:embed="rId2"/>
          <a:stretch/>
        </p:blipFill>
        <p:spPr>
          <a:xfrm>
            <a:off x="363447" y="1495425"/>
            <a:ext cx="2604314" cy="3472420"/>
          </a:xfrm>
        </p:spPr>
      </p:pic>
      <p:sp>
        <p:nvSpPr>
          <p:cNvPr id="3" name="Text Placeholder 2">
            <a:extLst>
              <a:ext uri="{FF2B5EF4-FFF2-40B4-BE49-F238E27FC236}">
                <a16:creationId xmlns:a16="http://schemas.microsoft.com/office/drawing/2014/main" id="{B5530019-FE70-4DE2-FC7A-3736CBCA5757}"/>
              </a:ext>
            </a:extLst>
          </p:cNvPr>
          <p:cNvSpPr>
            <a:spLocks noGrp="1"/>
          </p:cNvSpPr>
          <p:nvPr>
            <p:ph sz="half" idx="2"/>
          </p:nvPr>
        </p:nvSpPr>
        <p:spPr>
          <a:xfrm>
            <a:off x="2967761" y="1495425"/>
            <a:ext cx="2982098" cy="3718676"/>
          </a:xfrm>
        </p:spPr>
        <p:txBody>
          <a:bodyPr/>
          <a:lstStyle/>
          <a:p>
            <a:pPr marL="0" indent="0">
              <a:buNone/>
            </a:pPr>
            <a:r>
              <a:rPr lang="en-US" sz="2400" b="1">
                <a:solidFill>
                  <a:srgbClr val="003865"/>
                </a:solidFill>
                <a:latin typeface="Arial"/>
                <a:ea typeface="Calibri"/>
                <a:cs typeface="Calibri"/>
              </a:rPr>
              <a:t>Surya Iyer</a:t>
            </a:r>
            <a:endParaRPr lang="en-US" sz="2400">
              <a:solidFill>
                <a:srgbClr val="003865"/>
              </a:solidFill>
              <a:latin typeface="Arial"/>
              <a:cs typeface="Arial"/>
            </a:endParaRPr>
          </a:p>
          <a:p>
            <a:pPr marL="0" indent="0">
              <a:buNone/>
            </a:pPr>
            <a:r>
              <a:rPr lang="en-US" sz="2000" b="1">
                <a:solidFill>
                  <a:srgbClr val="003865"/>
                </a:solidFill>
                <a:latin typeface="Arial"/>
                <a:ea typeface="Calibri"/>
                <a:cs typeface="Calibri"/>
              </a:rPr>
              <a:t>Chair, Governor's Workforce Development Board</a:t>
            </a:r>
            <a:endParaRPr lang="en-US" sz="2000" b="1">
              <a:solidFill>
                <a:srgbClr val="003865"/>
              </a:solidFill>
              <a:latin typeface="Arial"/>
              <a:cs typeface="Arial"/>
            </a:endParaRPr>
          </a:p>
          <a:p>
            <a:pPr marL="0" indent="0">
              <a:buNone/>
            </a:pPr>
            <a:r>
              <a:rPr lang="en-US" sz="2000">
                <a:solidFill>
                  <a:srgbClr val="003865"/>
                </a:solidFill>
                <a:ea typeface="Calibri"/>
                <a:cs typeface="Calibri"/>
              </a:rPr>
              <a:t>President &amp; COO, Polar Semiconductor</a:t>
            </a:r>
            <a:endParaRPr lang="en-US" sz="2000">
              <a:solidFill>
                <a:srgbClr val="003865"/>
              </a:solidFill>
              <a:cs typeface="Arial"/>
            </a:endParaRPr>
          </a:p>
        </p:txBody>
      </p:sp>
      <p:sp>
        <p:nvSpPr>
          <p:cNvPr id="5" name="Text Placeholder 4">
            <a:extLst>
              <a:ext uri="{FF2B5EF4-FFF2-40B4-BE49-F238E27FC236}">
                <a16:creationId xmlns:a16="http://schemas.microsoft.com/office/drawing/2014/main" id="{EAEBE121-4F3A-86F7-44DA-83C94048C1AD}"/>
              </a:ext>
            </a:extLst>
          </p:cNvPr>
          <p:cNvSpPr>
            <a:spLocks noGrp="1"/>
          </p:cNvSpPr>
          <p:nvPr>
            <p:ph type="body" sz="quarter" idx="4294967295"/>
          </p:nvPr>
        </p:nvSpPr>
        <p:spPr>
          <a:xfrm>
            <a:off x="5783597" y="1495425"/>
            <a:ext cx="3430587" cy="3059113"/>
          </a:xfrm>
        </p:spPr>
        <p:txBody>
          <a:bodyPr/>
          <a:lstStyle/>
          <a:p>
            <a:pPr marL="0" indent="0">
              <a:buNone/>
            </a:pPr>
            <a:r>
              <a:rPr lang="en-US" sz="2400" b="1">
                <a:solidFill>
                  <a:srgbClr val="003865"/>
                </a:solidFill>
                <a:ea typeface="Calibri"/>
                <a:cs typeface="Calibri"/>
              </a:rPr>
              <a:t>DeLinda Washington</a:t>
            </a:r>
          </a:p>
          <a:p>
            <a:pPr marL="0" indent="0">
              <a:buNone/>
            </a:pPr>
            <a:r>
              <a:rPr lang="en-US" sz="2000" b="1">
                <a:solidFill>
                  <a:srgbClr val="003865"/>
                </a:solidFill>
                <a:latin typeface="Arial"/>
                <a:ea typeface="Calibri"/>
                <a:cs typeface="Calibri"/>
              </a:rPr>
              <a:t>Vice Chair, Governor's Workforce Development Board</a:t>
            </a:r>
            <a:endParaRPr lang="en-US" sz="2000" b="1">
              <a:solidFill>
                <a:srgbClr val="003865"/>
              </a:solidFill>
              <a:latin typeface="Arial"/>
              <a:cs typeface="Arial"/>
            </a:endParaRPr>
          </a:p>
          <a:p>
            <a:pPr marL="0" indent="0">
              <a:buNone/>
            </a:pPr>
            <a:r>
              <a:rPr lang="en-US" sz="2000">
                <a:solidFill>
                  <a:srgbClr val="003865"/>
                </a:solidFill>
                <a:ea typeface="Calibri"/>
                <a:cs typeface="Calibri"/>
              </a:rPr>
              <a:t>Senior Vice President, </a:t>
            </a:r>
            <a:br>
              <a:rPr lang="en-US" sz="2000">
                <a:solidFill>
                  <a:srgbClr val="003865"/>
                </a:solidFill>
                <a:ea typeface="Calibri"/>
                <a:cs typeface="Calibri"/>
              </a:rPr>
            </a:br>
            <a:r>
              <a:rPr lang="en-US" sz="2000">
                <a:solidFill>
                  <a:srgbClr val="003865"/>
                </a:solidFill>
                <a:ea typeface="Calibri"/>
                <a:cs typeface="Calibri"/>
              </a:rPr>
              <a:t>Chief People Officer, </a:t>
            </a:r>
            <a:br>
              <a:rPr lang="en-US" sz="2000">
                <a:solidFill>
                  <a:srgbClr val="003865"/>
                </a:solidFill>
                <a:ea typeface="Calibri"/>
                <a:cs typeface="Calibri"/>
              </a:rPr>
            </a:br>
            <a:r>
              <a:rPr lang="en-US" sz="2000">
                <a:solidFill>
                  <a:srgbClr val="003865"/>
                </a:solidFill>
                <a:ea typeface="Calibri"/>
                <a:cs typeface="Calibri"/>
              </a:rPr>
              <a:t>HealthPartners</a:t>
            </a:r>
            <a:endParaRPr lang="en-US">
              <a:cs typeface="Arial"/>
            </a:endParaRPr>
          </a:p>
        </p:txBody>
      </p:sp>
      <p:pic>
        <p:nvPicPr>
          <p:cNvPr id="11" name="Picture Placeholder 10">
            <a:extLst>
              <a:ext uri="{FF2B5EF4-FFF2-40B4-BE49-F238E27FC236}">
                <a16:creationId xmlns:a16="http://schemas.microsoft.com/office/drawing/2014/main" id="{2346616C-4F40-A572-906B-9C75D6429C2F}"/>
              </a:ext>
            </a:extLst>
          </p:cNvPr>
          <p:cNvPicPr>
            <a:picLocks noGrp="1" noChangeAspect="1"/>
          </p:cNvPicPr>
          <p:nvPr>
            <p:ph type="pic" sz="quarter" idx="4294967295"/>
          </p:nvPr>
        </p:nvPicPr>
        <p:blipFill>
          <a:blip r:embed="rId3"/>
          <a:srcRect t="332" r="823" b="2309"/>
          <a:stretch/>
        </p:blipFill>
        <p:spPr>
          <a:xfrm>
            <a:off x="9215271" y="1493420"/>
            <a:ext cx="2846387" cy="3471863"/>
          </a:xfrm>
        </p:spPr>
      </p:pic>
    </p:spTree>
    <p:extLst>
      <p:ext uri="{BB962C8B-B14F-4D97-AF65-F5344CB8AC3E}">
        <p14:creationId xmlns:p14="http://schemas.microsoft.com/office/powerpoint/2010/main" val="2573894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9F25E-E573-3E01-E644-2078C6299879}"/>
              </a:ext>
            </a:extLst>
          </p:cNvPr>
          <p:cNvSpPr>
            <a:spLocks noGrp="1"/>
          </p:cNvSpPr>
          <p:nvPr>
            <p:ph type="body" idx="1"/>
          </p:nvPr>
        </p:nvSpPr>
        <p:spPr>
          <a:xfrm>
            <a:off x="1018150" y="1997548"/>
            <a:ext cx="9332800" cy="3999600"/>
          </a:xfrm>
        </p:spPr>
        <p:txBody>
          <a:bodyPr/>
          <a:lstStyle/>
          <a:p>
            <a:pPr marL="608965" indent="-507365"/>
            <a:r>
              <a:rPr lang="en-US"/>
              <a:t>How can we better tell our story and the story of the workforce system?</a:t>
            </a:r>
          </a:p>
          <a:p>
            <a:pPr marL="608965" indent="-507365">
              <a:lnSpc>
                <a:spcPct val="114999"/>
              </a:lnSpc>
            </a:pPr>
            <a:r>
              <a:rPr lang="en-US"/>
              <a:t>What partnerships with MAWB and GWDB have worked well, either recently or in the past?</a:t>
            </a:r>
          </a:p>
          <a:p>
            <a:pPr marL="608965" indent="-507365">
              <a:lnSpc>
                <a:spcPct val="114999"/>
              </a:lnSpc>
            </a:pPr>
            <a:r>
              <a:rPr lang="en-US"/>
              <a:t>What are opportunities to work better together?</a:t>
            </a:r>
          </a:p>
          <a:p>
            <a:pPr marL="608965" indent="-507365">
              <a:lnSpc>
                <a:spcPct val="114999"/>
              </a:lnSpc>
            </a:pPr>
            <a:r>
              <a:rPr lang="en-US"/>
              <a:t>How can we increase collaboration on the three state plan goals?</a:t>
            </a:r>
          </a:p>
          <a:p>
            <a:pPr marL="1218565" lvl="1" indent="-507365">
              <a:lnSpc>
                <a:spcPct val="114999"/>
              </a:lnSpc>
              <a:buAutoNum type="arabicPeriod"/>
            </a:pPr>
            <a:r>
              <a:rPr lang="en-US"/>
              <a:t>Interagency &amp; Local Coordination</a:t>
            </a:r>
          </a:p>
          <a:p>
            <a:pPr marL="1218565" lvl="1" indent="-507365">
              <a:lnSpc>
                <a:spcPct val="114999"/>
              </a:lnSpc>
              <a:buAutoNum type="arabicPeriod"/>
            </a:pPr>
            <a:r>
              <a:rPr lang="en-US"/>
              <a:t>Sector Partnerships</a:t>
            </a:r>
          </a:p>
          <a:p>
            <a:pPr marL="1218565" lvl="1" indent="-507365">
              <a:lnSpc>
                <a:spcPct val="114999"/>
              </a:lnSpc>
              <a:buAutoNum type="arabicPeriod"/>
            </a:pPr>
            <a:r>
              <a:rPr lang="en-US"/>
              <a:t>Innovative Service Delivery</a:t>
            </a:r>
          </a:p>
          <a:p>
            <a:pPr marL="1218565" lvl="1" indent="-507365">
              <a:lnSpc>
                <a:spcPct val="114999"/>
              </a:lnSpc>
              <a:buAutoNum type="arabicPeriod"/>
            </a:pPr>
            <a:endParaRPr lang="en-US"/>
          </a:p>
        </p:txBody>
      </p:sp>
      <p:sp>
        <p:nvSpPr>
          <p:cNvPr id="3" name="Slide Number Placeholder 2">
            <a:extLst>
              <a:ext uri="{FF2B5EF4-FFF2-40B4-BE49-F238E27FC236}">
                <a16:creationId xmlns:a16="http://schemas.microsoft.com/office/drawing/2014/main" id="{4F6DD715-FE54-349A-70EE-227E809E864A}"/>
              </a:ext>
            </a:extLst>
          </p:cNvPr>
          <p:cNvSpPr>
            <a:spLocks noGrp="1"/>
          </p:cNvSpPr>
          <p:nvPr>
            <p:ph type="sldNum" idx="12"/>
          </p:nvPr>
        </p:nvSpPr>
        <p:spPr/>
        <p:txBody>
          <a:bodyPr/>
          <a:lstStyle/>
          <a:p>
            <a:fld id="{00000000-1234-1234-1234-123412341234}" type="slidenum">
              <a:rPr lang="en" smtClean="0"/>
              <a:pPr/>
              <a:t>50</a:t>
            </a:fld>
            <a:endParaRPr lang="en"/>
          </a:p>
        </p:txBody>
      </p:sp>
      <p:sp>
        <p:nvSpPr>
          <p:cNvPr id="4" name="Title 3">
            <a:extLst>
              <a:ext uri="{FF2B5EF4-FFF2-40B4-BE49-F238E27FC236}">
                <a16:creationId xmlns:a16="http://schemas.microsoft.com/office/drawing/2014/main" id="{49DE459A-66CF-6A9F-5345-1253378D7829}"/>
              </a:ext>
            </a:extLst>
          </p:cNvPr>
          <p:cNvSpPr>
            <a:spLocks noGrp="1"/>
          </p:cNvSpPr>
          <p:nvPr>
            <p:ph type="title"/>
          </p:nvPr>
        </p:nvSpPr>
        <p:spPr/>
        <p:txBody>
          <a:bodyPr/>
          <a:lstStyle/>
          <a:p>
            <a:r>
              <a:rPr lang="en-US"/>
              <a:t>GWDB &amp; MAWB Partnership</a:t>
            </a:r>
          </a:p>
        </p:txBody>
      </p:sp>
    </p:spTree>
    <p:extLst>
      <p:ext uri="{BB962C8B-B14F-4D97-AF65-F5344CB8AC3E}">
        <p14:creationId xmlns:p14="http://schemas.microsoft.com/office/powerpoint/2010/main" val="2040262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4531E-7095-90B6-AB31-419FE2DF1D54}"/>
              </a:ext>
            </a:extLst>
          </p:cNvPr>
          <p:cNvSpPr>
            <a:spLocks noGrp="1"/>
          </p:cNvSpPr>
          <p:nvPr>
            <p:ph type="body" idx="1"/>
          </p:nvPr>
        </p:nvSpPr>
        <p:spPr/>
        <p:txBody>
          <a:bodyPr/>
          <a:lstStyle/>
          <a:p>
            <a:pPr marL="608965" indent="-507365"/>
            <a:r>
              <a:rPr lang="en-US"/>
              <a:t>Potential Opportunities: </a:t>
            </a:r>
          </a:p>
          <a:p>
            <a:pPr marL="1218565" lvl="1" indent="-507365">
              <a:lnSpc>
                <a:spcPct val="114999"/>
              </a:lnSpc>
              <a:buFont typeface="Courier New"/>
              <a:buChar char="o"/>
            </a:pPr>
            <a:r>
              <a:rPr lang="en-US"/>
              <a:t>Alignment of workforce and economic development areas and regions</a:t>
            </a:r>
          </a:p>
          <a:p>
            <a:pPr marL="1218565" lvl="1" indent="-507365">
              <a:lnSpc>
                <a:spcPct val="114999"/>
              </a:lnSpc>
              <a:buFont typeface="Courier New"/>
              <a:buChar char="o"/>
            </a:pPr>
            <a:r>
              <a:rPr lang="en-US"/>
              <a:t>Strengthened Eligible Training Provider List</a:t>
            </a:r>
          </a:p>
          <a:p>
            <a:pPr marL="1218565" lvl="1" indent="-507365">
              <a:lnSpc>
                <a:spcPct val="114999"/>
              </a:lnSpc>
              <a:buFont typeface="Courier New"/>
              <a:buChar char="o"/>
            </a:pPr>
            <a:r>
              <a:rPr lang="en-US"/>
              <a:t>Expanded ability to serve Opportunity Youth</a:t>
            </a:r>
          </a:p>
          <a:p>
            <a:pPr marL="1218565" lvl="1" indent="-507365">
              <a:lnSpc>
                <a:spcPct val="114999"/>
              </a:lnSpc>
              <a:buFont typeface="Courier New"/>
              <a:buChar char="o"/>
            </a:pPr>
            <a:r>
              <a:rPr lang="en-US"/>
              <a:t>Stronger coordination with state and local boards on implementation</a:t>
            </a:r>
          </a:p>
          <a:p>
            <a:pPr marL="1218565" lvl="1" indent="-507365">
              <a:lnSpc>
                <a:spcPct val="114999"/>
              </a:lnSpc>
              <a:buFont typeface="Courier New"/>
              <a:buChar char="o"/>
            </a:pPr>
            <a:endParaRPr lang="en-US"/>
          </a:p>
          <a:p>
            <a:pPr marL="1218565" lvl="1" indent="-507365">
              <a:lnSpc>
                <a:spcPct val="114999"/>
              </a:lnSpc>
              <a:buFont typeface="Courier New"/>
              <a:buChar char="o"/>
            </a:pPr>
            <a:endParaRPr lang="en-US"/>
          </a:p>
        </p:txBody>
      </p:sp>
      <p:sp>
        <p:nvSpPr>
          <p:cNvPr id="3" name="Slide Number Placeholder 2">
            <a:extLst>
              <a:ext uri="{FF2B5EF4-FFF2-40B4-BE49-F238E27FC236}">
                <a16:creationId xmlns:a16="http://schemas.microsoft.com/office/drawing/2014/main" id="{1B6585D8-3C03-6F90-66A2-3F6DC84D10B5}"/>
              </a:ext>
            </a:extLst>
          </p:cNvPr>
          <p:cNvSpPr>
            <a:spLocks noGrp="1"/>
          </p:cNvSpPr>
          <p:nvPr>
            <p:ph type="sldNum" idx="12"/>
          </p:nvPr>
        </p:nvSpPr>
        <p:spPr/>
        <p:txBody>
          <a:bodyPr/>
          <a:lstStyle/>
          <a:p>
            <a:fld id="{00000000-1234-1234-1234-123412341234}" type="slidenum">
              <a:rPr lang="en" smtClean="0"/>
              <a:pPr/>
              <a:t>51</a:t>
            </a:fld>
            <a:endParaRPr lang="en"/>
          </a:p>
        </p:txBody>
      </p:sp>
      <p:sp>
        <p:nvSpPr>
          <p:cNvPr id="4" name="Title 3">
            <a:extLst>
              <a:ext uri="{FF2B5EF4-FFF2-40B4-BE49-F238E27FC236}">
                <a16:creationId xmlns:a16="http://schemas.microsoft.com/office/drawing/2014/main" id="{5B020D1D-C1B3-F9E5-4A7A-AD99AD13EFB5}"/>
              </a:ext>
            </a:extLst>
          </p:cNvPr>
          <p:cNvSpPr>
            <a:spLocks noGrp="1"/>
          </p:cNvSpPr>
          <p:nvPr>
            <p:ph type="title"/>
          </p:nvPr>
        </p:nvSpPr>
        <p:spPr/>
        <p:txBody>
          <a:bodyPr/>
          <a:lstStyle/>
          <a:p>
            <a:r>
              <a:rPr lang="en-US"/>
              <a:t>WIOA Reauthorization</a:t>
            </a:r>
          </a:p>
        </p:txBody>
      </p:sp>
    </p:spTree>
    <p:extLst>
      <p:ext uri="{BB962C8B-B14F-4D97-AF65-F5344CB8AC3E}">
        <p14:creationId xmlns:p14="http://schemas.microsoft.com/office/powerpoint/2010/main" val="1773233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27CB89-260A-4343-0497-0D971D1BF25E}"/>
              </a:ext>
            </a:extLst>
          </p:cNvPr>
          <p:cNvSpPr>
            <a:spLocks noGrp="1"/>
          </p:cNvSpPr>
          <p:nvPr>
            <p:ph type="body" idx="1"/>
          </p:nvPr>
        </p:nvSpPr>
        <p:spPr>
          <a:xfrm>
            <a:off x="1205056" y="1940039"/>
            <a:ext cx="9347177" cy="4172128"/>
          </a:xfrm>
        </p:spPr>
        <p:txBody>
          <a:bodyPr/>
          <a:lstStyle/>
          <a:p>
            <a:pPr marL="608965" indent="-507365"/>
            <a:r>
              <a:rPr lang="en-US"/>
              <a:t>For those who were part of the 2014 WIOA Reauthorization, what worked well for state and local implementation?</a:t>
            </a:r>
          </a:p>
          <a:p>
            <a:pPr marL="608965" indent="-507365">
              <a:lnSpc>
                <a:spcPct val="114999"/>
              </a:lnSpc>
            </a:pPr>
            <a:r>
              <a:rPr lang="en-US"/>
              <a:t>What opportunities does a change in legislation provide for stronger coordination?</a:t>
            </a:r>
          </a:p>
          <a:p>
            <a:pPr marL="608965" indent="-507365">
              <a:lnSpc>
                <a:spcPct val="114999"/>
              </a:lnSpc>
            </a:pPr>
            <a:r>
              <a:rPr lang="en-US"/>
              <a:t>How should we be using national groups like National Association of Workforce Boards (NAWB), National Association of Workforce Agencies (NASWA), National Governor's Association (NGA), etc. as a resource?</a:t>
            </a:r>
          </a:p>
          <a:p>
            <a:pPr marL="608965" indent="-507365">
              <a:lnSpc>
                <a:spcPct val="114999"/>
              </a:lnSpc>
            </a:pPr>
            <a:r>
              <a:rPr lang="en-US"/>
              <a:t>What are our biggest areas of opportunity or concern?</a:t>
            </a:r>
          </a:p>
          <a:p>
            <a:pPr marL="608965" indent="-507365">
              <a:lnSpc>
                <a:spcPct val="114999"/>
              </a:lnSpc>
            </a:pPr>
            <a:endParaRPr lang="en-US"/>
          </a:p>
        </p:txBody>
      </p:sp>
      <p:sp>
        <p:nvSpPr>
          <p:cNvPr id="3" name="Slide Number Placeholder 2">
            <a:extLst>
              <a:ext uri="{FF2B5EF4-FFF2-40B4-BE49-F238E27FC236}">
                <a16:creationId xmlns:a16="http://schemas.microsoft.com/office/drawing/2014/main" id="{FD89903F-6560-2A11-C73D-660658C9A17B}"/>
              </a:ext>
            </a:extLst>
          </p:cNvPr>
          <p:cNvSpPr>
            <a:spLocks noGrp="1"/>
          </p:cNvSpPr>
          <p:nvPr>
            <p:ph type="sldNum" idx="12"/>
          </p:nvPr>
        </p:nvSpPr>
        <p:spPr/>
        <p:txBody>
          <a:bodyPr/>
          <a:lstStyle/>
          <a:p>
            <a:fld id="{00000000-1234-1234-1234-123412341234}" type="slidenum">
              <a:rPr lang="en" smtClean="0"/>
              <a:pPr/>
              <a:t>52</a:t>
            </a:fld>
            <a:endParaRPr lang="en"/>
          </a:p>
        </p:txBody>
      </p:sp>
      <p:sp>
        <p:nvSpPr>
          <p:cNvPr id="4" name="Title 3">
            <a:extLst>
              <a:ext uri="{FF2B5EF4-FFF2-40B4-BE49-F238E27FC236}">
                <a16:creationId xmlns:a16="http://schemas.microsoft.com/office/drawing/2014/main" id="{8B509F38-DEFE-C9EA-359A-5E962499F0ED}"/>
              </a:ext>
            </a:extLst>
          </p:cNvPr>
          <p:cNvSpPr>
            <a:spLocks noGrp="1"/>
          </p:cNvSpPr>
          <p:nvPr>
            <p:ph type="title"/>
          </p:nvPr>
        </p:nvSpPr>
        <p:spPr/>
        <p:txBody>
          <a:bodyPr/>
          <a:lstStyle/>
          <a:p>
            <a:r>
              <a:rPr lang="en-US"/>
              <a:t>State and Local Implementation Discussion</a:t>
            </a:r>
          </a:p>
        </p:txBody>
      </p:sp>
    </p:spTree>
    <p:extLst>
      <p:ext uri="{BB962C8B-B14F-4D97-AF65-F5344CB8AC3E}">
        <p14:creationId xmlns:p14="http://schemas.microsoft.com/office/powerpoint/2010/main" val="196851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5FA533-0819-D170-9778-D80BC64C06E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757C83"/>
                </a:solidFill>
                <a:effectLst/>
                <a:uLnTx/>
                <a:uFillTx/>
                <a:latin typeface="IBM Plex Sans"/>
                <a:sym typeface="IBM Plex San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 sz="1600" b="0" i="0" u="none" strike="noStrike" kern="1200" cap="none" spc="0" normalizeH="0" baseline="0" noProof="0">
              <a:ln>
                <a:noFill/>
              </a:ln>
              <a:solidFill>
                <a:srgbClr val="757C83"/>
              </a:solidFill>
              <a:effectLst/>
              <a:uLnTx/>
              <a:uFillTx/>
              <a:latin typeface="IBM Plex Sans"/>
              <a:sym typeface="IBM Plex Sans"/>
            </a:endParaRPr>
          </a:p>
        </p:txBody>
      </p:sp>
      <p:sp>
        <p:nvSpPr>
          <p:cNvPr id="4" name="Title 3">
            <a:extLst>
              <a:ext uri="{FF2B5EF4-FFF2-40B4-BE49-F238E27FC236}">
                <a16:creationId xmlns:a16="http://schemas.microsoft.com/office/drawing/2014/main" id="{A34FE7C9-D5A9-8086-2022-197B3FAA83BC}"/>
              </a:ext>
            </a:extLst>
          </p:cNvPr>
          <p:cNvSpPr>
            <a:spLocks noGrp="1"/>
          </p:cNvSpPr>
          <p:nvPr>
            <p:ph type="title"/>
          </p:nvPr>
        </p:nvSpPr>
        <p:spPr/>
        <p:txBody>
          <a:bodyPr/>
          <a:lstStyle/>
          <a:p>
            <a:r>
              <a:rPr lang="en-US" sz="4400" dirty="0"/>
              <a:t>Thank you for your service, Kay!</a:t>
            </a:r>
          </a:p>
        </p:txBody>
      </p:sp>
      <p:pic>
        <p:nvPicPr>
          <p:cNvPr id="5" name="Picture 4">
            <a:extLst>
              <a:ext uri="{FF2B5EF4-FFF2-40B4-BE49-F238E27FC236}">
                <a16:creationId xmlns:a16="http://schemas.microsoft.com/office/drawing/2014/main" id="{9E641675-8850-73E4-CB0C-19F153E1B0B8}"/>
              </a:ext>
            </a:extLst>
          </p:cNvPr>
          <p:cNvPicPr>
            <a:picLocks noChangeAspect="1"/>
          </p:cNvPicPr>
          <p:nvPr/>
        </p:nvPicPr>
        <p:blipFill>
          <a:blip r:embed="rId2"/>
          <a:stretch>
            <a:fillRect/>
          </a:stretch>
        </p:blipFill>
        <p:spPr>
          <a:xfrm>
            <a:off x="1219433" y="2292879"/>
            <a:ext cx="2795355" cy="3803122"/>
          </a:xfrm>
          <a:prstGeom prst="rect">
            <a:avLst/>
          </a:prstGeom>
        </p:spPr>
      </p:pic>
      <p:sp>
        <p:nvSpPr>
          <p:cNvPr id="6" name="TextBox 5">
            <a:extLst>
              <a:ext uri="{FF2B5EF4-FFF2-40B4-BE49-F238E27FC236}">
                <a16:creationId xmlns:a16="http://schemas.microsoft.com/office/drawing/2014/main" id="{FA5961B3-6415-82A9-CFDF-953C0E8D94D4}"/>
              </a:ext>
            </a:extLst>
          </p:cNvPr>
          <p:cNvSpPr txBox="1"/>
          <p:nvPr/>
        </p:nvSpPr>
        <p:spPr>
          <a:xfrm>
            <a:off x="4777900" y="3111500"/>
            <a:ext cx="567420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a:ea typeface="+mn-ea"/>
                <a:cs typeface="+mn-cs"/>
              </a:rPr>
              <a:t>Kay Kammen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GWDB Senior Policy Analyst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1E3A"/>
              </a:solidFill>
              <a:effectLst/>
              <a:uLnTx/>
              <a:uFillTx/>
              <a:latin typeface="Arial"/>
              <a:ea typeface="+mn-ea"/>
              <a:cs typeface="+mn-cs"/>
            </a:endParaRPr>
          </a:p>
        </p:txBody>
      </p:sp>
    </p:spTree>
    <p:extLst>
      <p:ext uri="{BB962C8B-B14F-4D97-AF65-F5344CB8AC3E}">
        <p14:creationId xmlns:p14="http://schemas.microsoft.com/office/powerpoint/2010/main" val="3197049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54</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737979"/>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Lunch</a:t>
            </a:r>
            <a:endParaRPr kumimoji="0" lang="en-US" sz="32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0FD8BC35-172C-CE29-D868-01E2A0C49D85}"/>
              </a:ext>
            </a:extLst>
          </p:cNvPr>
          <p:cNvPicPr>
            <a:picLocks noChangeAspect="1"/>
          </p:cNvPicPr>
          <p:nvPr/>
        </p:nvPicPr>
        <p:blipFill rotWithShape="1">
          <a:blip r:embed="rId4"/>
          <a:srcRect t="634" b="634"/>
          <a:stretch/>
        </p:blipFill>
        <p:spPr>
          <a:xfrm>
            <a:off x="1303261" y="1030149"/>
            <a:ext cx="4787069" cy="1139504"/>
          </a:xfrm>
          <a:prstGeom prst="rect">
            <a:avLst/>
          </a:prstGeom>
        </p:spPr>
      </p:pic>
      <p:sp>
        <p:nvSpPr>
          <p:cNvPr id="3" name="TextBox 2">
            <a:extLst>
              <a:ext uri="{FF2B5EF4-FFF2-40B4-BE49-F238E27FC236}">
                <a16:creationId xmlns:a16="http://schemas.microsoft.com/office/drawing/2014/main" id="{22034267-3EC7-6582-B0EA-75B5E4F39C0D}"/>
              </a:ext>
            </a:extLst>
          </p:cNvPr>
          <p:cNvSpPr txBox="1"/>
          <p:nvPr/>
        </p:nvSpPr>
        <p:spPr>
          <a:xfrm>
            <a:off x="3330639" y="4520773"/>
            <a:ext cx="5519382" cy="1569660"/>
          </a:xfrm>
          <a:prstGeom prst="rect">
            <a:avLst/>
          </a:prstGeom>
          <a:noFill/>
        </p:spPr>
        <p:txBody>
          <a:bodyPr wrap="square" rtlCol="0">
            <a:spAutoFit/>
          </a:bodyPr>
          <a:lstStyle/>
          <a:p>
            <a:r>
              <a:rPr lang="en-US" sz="3200" b="1" u="sng" dirty="0"/>
              <a:t>WIFI Information:</a:t>
            </a:r>
          </a:p>
          <a:p>
            <a:r>
              <a:rPr lang="en-US" sz="3200" b="1" dirty="0"/>
              <a:t>Network: D’Amico Events</a:t>
            </a:r>
          </a:p>
          <a:p>
            <a:r>
              <a:rPr lang="en-US" sz="3200" b="1" dirty="0"/>
              <a:t>Pass: *Birdie!</a:t>
            </a:r>
          </a:p>
        </p:txBody>
      </p:sp>
    </p:spTree>
    <p:extLst>
      <p:ext uri="{BB962C8B-B14F-4D97-AF65-F5344CB8AC3E}">
        <p14:creationId xmlns:p14="http://schemas.microsoft.com/office/powerpoint/2010/main" val="915439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55</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288786"/>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184880"/>
                </a:solidFill>
                <a:effectLst/>
                <a:uLnTx/>
                <a:uFillTx/>
                <a:latin typeface="Barlow semibold"/>
                <a:ea typeface="Dotum"/>
                <a:cs typeface="Arial"/>
                <a:sym typeface="Arial"/>
              </a:rPr>
              <a:t>State Sector Partnership Strategy </a:t>
            </a:r>
            <a:r>
              <a:rPr lang="en-US" sz="7200" kern="0">
                <a:solidFill>
                  <a:srgbClr val="184880"/>
                </a:solidFill>
                <a:latin typeface="Barlow semibold"/>
                <a:ea typeface="Dotum"/>
              </a:rPr>
              <a:t>Discussion</a:t>
            </a:r>
            <a:endParaRPr kumimoji="0" lang="en-US" sz="24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1220367" y="5259436"/>
            <a:ext cx="9883700"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184880"/>
                </a:solidFill>
                <a:effectLst/>
                <a:uLnTx/>
                <a:uFillTx/>
                <a:latin typeface="Barlow semibold"/>
                <a:ea typeface="Dotum"/>
              </a:rPr>
              <a:t>Katie McClelland, GWDB </a:t>
            </a:r>
            <a:r>
              <a:rPr lang="en-US" sz="4800" kern="0">
                <a:solidFill>
                  <a:srgbClr val="184880"/>
                </a:solidFill>
                <a:latin typeface="Barlow semibold"/>
                <a:ea typeface="Dotum"/>
              </a:rPr>
              <a:t>Director</a:t>
            </a:r>
            <a:endParaRPr kumimoji="0" lang="en-US" sz="4800" b="0" i="0" u="none" strike="noStrike" kern="1200" cap="none" spc="0" normalizeH="0" baseline="0" noProof="0">
              <a:ln>
                <a:noFill/>
              </a:ln>
              <a:solidFill>
                <a:srgbClr val="184880"/>
              </a:solidFill>
              <a:effectLst/>
              <a:uLnTx/>
              <a:uFillTx/>
              <a:latin typeface="Barlow semibold" panose="00000700000000000000" pitchFamily="2" charset="0"/>
              <a:ea typeface="+mn-ea"/>
              <a:cs typeface="+mn-cs"/>
            </a:endParaRPr>
          </a:p>
        </p:txBody>
      </p:sp>
      <p:pic>
        <p:nvPicPr>
          <p:cNvPr id="6" name="Picture 5" descr="Blue text on a black background&#10;&#10;Description automatically generated">
            <a:extLst>
              <a:ext uri="{FF2B5EF4-FFF2-40B4-BE49-F238E27FC236}">
                <a16:creationId xmlns:a16="http://schemas.microsoft.com/office/drawing/2014/main" id="{23D39A6B-4566-63A7-059F-A32DE0D6CCCC}"/>
              </a:ext>
            </a:extLst>
          </p:cNvPr>
          <p:cNvPicPr>
            <a:picLocks noChangeAspect="1"/>
          </p:cNvPicPr>
          <p:nvPr/>
        </p:nvPicPr>
        <p:blipFill rotWithShape="1">
          <a:blip r:embed="rId4"/>
          <a:srcRect t="634" b="634"/>
          <a:stretch/>
        </p:blipFill>
        <p:spPr>
          <a:xfrm>
            <a:off x="1216997" y="1030149"/>
            <a:ext cx="4787069" cy="1139504"/>
          </a:xfrm>
          <a:prstGeom prst="rect">
            <a:avLst/>
          </a:prstGeom>
        </p:spPr>
      </p:pic>
    </p:spTree>
    <p:extLst>
      <p:ext uri="{BB962C8B-B14F-4D97-AF65-F5344CB8AC3E}">
        <p14:creationId xmlns:p14="http://schemas.microsoft.com/office/powerpoint/2010/main" val="3095438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B4A0-1FA6-4CDB-C386-BC603CA8D1C5}"/>
              </a:ext>
            </a:extLst>
          </p:cNvPr>
          <p:cNvSpPr>
            <a:spLocks noGrp="1"/>
          </p:cNvSpPr>
          <p:nvPr>
            <p:ph type="title"/>
          </p:nvPr>
        </p:nvSpPr>
        <p:spPr/>
        <p:txBody>
          <a:bodyPr/>
          <a:lstStyle/>
          <a:p>
            <a:r>
              <a:rPr lang="en-US"/>
              <a:t>GWDB Sector Partnership Strategy </a:t>
            </a:r>
            <a:br>
              <a:rPr lang="en-US"/>
            </a:br>
            <a:r>
              <a:rPr lang="en-US"/>
              <a:t>from 2024-2027 WIOA State Plan</a:t>
            </a:r>
          </a:p>
        </p:txBody>
      </p:sp>
      <p:sp>
        <p:nvSpPr>
          <p:cNvPr id="3" name="Content Placeholder 2">
            <a:extLst>
              <a:ext uri="{FF2B5EF4-FFF2-40B4-BE49-F238E27FC236}">
                <a16:creationId xmlns:a16="http://schemas.microsoft.com/office/drawing/2014/main" id="{F9D2A4F7-2BFB-4245-743C-7CCCF0BF8664}"/>
              </a:ext>
            </a:extLst>
          </p:cNvPr>
          <p:cNvSpPr>
            <a:spLocks noGrp="1"/>
          </p:cNvSpPr>
          <p:nvPr>
            <p:ph idx="1"/>
          </p:nvPr>
        </p:nvSpPr>
        <p:spPr>
          <a:xfrm>
            <a:off x="311552" y="1367077"/>
            <a:ext cx="11042248" cy="4838218"/>
          </a:xfrm>
        </p:spPr>
        <p:txBody>
          <a:bodyPr vert="horz" lIns="91440" tIns="45720" rIns="91440" bIns="45720" rtlCol="0" anchor="t">
            <a:normAutofit/>
          </a:bodyPr>
          <a:lstStyle/>
          <a:p>
            <a:pPr marR="0" lvl="0">
              <a:lnSpc>
                <a:spcPct val="112000"/>
              </a:lnSpc>
              <a:spcBef>
                <a:spcPts val="0"/>
              </a:spcBef>
              <a:spcAft>
                <a:spcPts val="600"/>
              </a:spcAft>
            </a:pPr>
            <a:r>
              <a:rPr lang="en-US" sz="1800" i="1">
                <a:solidFill>
                  <a:schemeClr val="tx1"/>
                </a:solidFill>
                <a:effectLst/>
                <a:latin typeface="Calibri"/>
                <a:ea typeface="Times New Roman" panose="02020603050405020304" pitchFamily="18" charset="0"/>
                <a:cs typeface="Times New Roman"/>
              </a:rPr>
              <a:t>GWDB Committees</a:t>
            </a:r>
            <a:r>
              <a:rPr lang="en-US" sz="1800">
                <a:solidFill>
                  <a:schemeClr val="tx1"/>
                </a:solidFill>
                <a:effectLst/>
                <a:latin typeface="Calibri"/>
                <a:ea typeface="Times New Roman" panose="02020603050405020304" pitchFamily="18" charset="0"/>
                <a:cs typeface="Times New Roman"/>
              </a:rPr>
              <a:t>: Five sector partnership committees aligned to Drive for 5 sectors.</a:t>
            </a:r>
          </a:p>
          <a:p>
            <a:pPr marR="0" lvl="0">
              <a:lnSpc>
                <a:spcPct val="112000"/>
              </a:lnSpc>
              <a:spcBef>
                <a:spcPts val="0"/>
              </a:spcBef>
              <a:spcAft>
                <a:spcPts val="600"/>
              </a:spcAft>
            </a:pPr>
            <a:r>
              <a:rPr lang="en-US" sz="1800" i="1">
                <a:solidFill>
                  <a:schemeClr val="tx1"/>
                </a:solidFill>
                <a:effectLst/>
                <a:latin typeface="Calibri"/>
                <a:ea typeface="Times New Roman" panose="02020603050405020304" pitchFamily="18" charset="0"/>
                <a:cs typeface="Times New Roman"/>
              </a:rPr>
              <a:t>Defined </a:t>
            </a:r>
            <a:r>
              <a:rPr lang="en-US" sz="1800" i="1">
                <a:solidFill>
                  <a:schemeClr val="tx1"/>
                </a:solidFill>
                <a:latin typeface="Calibri"/>
                <a:ea typeface="Times New Roman" panose="02020603050405020304" pitchFamily="18" charset="0"/>
                <a:cs typeface="Times New Roman"/>
              </a:rPr>
              <a:t>Sector Partnerships &amp; Mapping</a:t>
            </a:r>
            <a:r>
              <a:rPr lang="en-US" sz="1800">
                <a:solidFill>
                  <a:schemeClr val="tx1"/>
                </a:solidFill>
                <a:effectLst/>
                <a:latin typeface="Calibri"/>
                <a:ea typeface="Times New Roman" panose="02020603050405020304" pitchFamily="18" charset="0"/>
                <a:cs typeface="Times New Roman"/>
              </a:rPr>
              <a:t>: Guidance on what constitutes and industry or sector partnership, how to register a partnership with the state to be part of the sector partnership communities of practice, and create a comprehensive database and mapping tool of the geographic and sector diversity of partnerships.  </a:t>
            </a:r>
          </a:p>
          <a:p>
            <a:pPr marR="0" lvl="0">
              <a:lnSpc>
                <a:spcPct val="112000"/>
              </a:lnSpc>
              <a:spcBef>
                <a:spcPts val="0"/>
              </a:spcBef>
              <a:spcAft>
                <a:spcPts val="600"/>
              </a:spcAft>
            </a:pPr>
            <a:r>
              <a:rPr lang="en-US" sz="1800" i="1">
                <a:solidFill>
                  <a:schemeClr val="tx1"/>
                </a:solidFill>
                <a:effectLst/>
                <a:latin typeface="Calibri"/>
                <a:ea typeface="Times New Roman" panose="02020603050405020304" pitchFamily="18" charset="0"/>
                <a:cs typeface="Times New Roman"/>
              </a:rPr>
              <a:t>Best Practice Sharing</a:t>
            </a:r>
            <a:r>
              <a:rPr lang="en-US" sz="1800">
                <a:solidFill>
                  <a:schemeClr val="tx1"/>
                </a:solidFill>
                <a:effectLst/>
                <a:latin typeface="Calibri"/>
                <a:ea typeface="Times New Roman" panose="02020603050405020304" pitchFamily="18" charset="0"/>
                <a:cs typeface="Times New Roman"/>
              </a:rPr>
              <a:t>: Quarterly meetings led by the GWDB Sector Partnership Chairs will bring together representatives from sector partnerships across the state to share best practices, discuss common needs across the partners within the industries or occupations of focus, and inform the GWDB of additional resources or guidance needed from the state. </a:t>
            </a:r>
          </a:p>
          <a:p>
            <a:pPr marR="0" lvl="0">
              <a:lnSpc>
                <a:spcPct val="112000"/>
              </a:lnSpc>
              <a:spcBef>
                <a:spcPts val="0"/>
              </a:spcBef>
              <a:spcAft>
                <a:spcPts val="600"/>
              </a:spcAft>
            </a:pPr>
            <a:r>
              <a:rPr lang="en-US" sz="1800" i="1">
                <a:solidFill>
                  <a:schemeClr val="tx1"/>
                </a:solidFill>
                <a:effectLst/>
                <a:latin typeface="Calibri"/>
                <a:ea typeface="Times New Roman" panose="02020603050405020304" pitchFamily="18" charset="0"/>
                <a:cs typeface="Times New Roman"/>
              </a:rPr>
              <a:t>Sector Partnership Convening</a:t>
            </a:r>
            <a:r>
              <a:rPr lang="en-US" sz="1800">
                <a:solidFill>
                  <a:schemeClr val="tx1"/>
                </a:solidFill>
                <a:effectLst/>
                <a:latin typeface="Calibri"/>
                <a:ea typeface="Times New Roman" panose="02020603050405020304" pitchFamily="18" charset="0"/>
                <a:cs typeface="Times New Roman"/>
              </a:rPr>
              <a:t>: The GWDB will host convenings on each of the 3 State plan goals as part of achieving these goals over the next four years and gaining broader statewide awareness and adoption of the goals. </a:t>
            </a:r>
          </a:p>
          <a:p>
            <a:pPr marR="0" lvl="0">
              <a:lnSpc>
                <a:spcPct val="112000"/>
              </a:lnSpc>
              <a:spcBef>
                <a:spcPts val="0"/>
              </a:spcBef>
              <a:spcAft>
                <a:spcPts val="600"/>
              </a:spcAft>
            </a:pPr>
            <a:r>
              <a:rPr lang="en-US" sz="1800" i="1">
                <a:solidFill>
                  <a:schemeClr val="tx1"/>
                </a:solidFill>
                <a:effectLst/>
                <a:latin typeface="Calibri"/>
                <a:ea typeface="Times New Roman" panose="02020603050405020304" pitchFamily="18" charset="0"/>
                <a:cs typeface="Times New Roman"/>
              </a:rPr>
              <a:t>Career Pathway Development</a:t>
            </a:r>
            <a:r>
              <a:rPr lang="en-US" sz="1800">
                <a:solidFill>
                  <a:schemeClr val="tx1"/>
                </a:solidFill>
                <a:effectLst/>
                <a:latin typeface="Calibri"/>
                <a:ea typeface="Times New Roman" panose="02020603050405020304" pitchFamily="18" charset="0"/>
                <a:cs typeface="Times New Roman"/>
              </a:rPr>
              <a:t>: The GWDB will work in partnership with the P-20 Partnership to develop statewide career pathways for each of the Drive for 5 sectors, building from existing best practices from across the state’s local and regional partners.  </a:t>
            </a:r>
          </a:p>
          <a:p>
            <a:endParaRPr lang="en-US"/>
          </a:p>
        </p:txBody>
      </p:sp>
    </p:spTree>
    <p:extLst>
      <p:ext uri="{BB962C8B-B14F-4D97-AF65-F5344CB8AC3E}">
        <p14:creationId xmlns:p14="http://schemas.microsoft.com/office/powerpoint/2010/main" val="3821336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7611A0-42BA-128D-3F4F-D43C5266E3C7}"/>
              </a:ext>
            </a:extLst>
          </p:cNvPr>
          <p:cNvSpPr>
            <a:spLocks noGrp="1"/>
          </p:cNvSpPr>
          <p:nvPr>
            <p:ph type="title"/>
          </p:nvPr>
        </p:nvSpPr>
        <p:spPr/>
        <p:txBody>
          <a:bodyPr/>
          <a:lstStyle/>
          <a:p>
            <a:r>
              <a:rPr lang="en-US"/>
              <a:t>Step 1: Defining Sector Partnerships</a:t>
            </a:r>
          </a:p>
        </p:txBody>
      </p:sp>
      <p:sp>
        <p:nvSpPr>
          <p:cNvPr id="6" name="Content Placeholder 5">
            <a:extLst>
              <a:ext uri="{FF2B5EF4-FFF2-40B4-BE49-F238E27FC236}">
                <a16:creationId xmlns:a16="http://schemas.microsoft.com/office/drawing/2014/main" id="{36E90E93-60C6-19E8-0263-295E35DFF04A}"/>
              </a:ext>
            </a:extLst>
          </p:cNvPr>
          <p:cNvSpPr>
            <a:spLocks noGrp="1"/>
          </p:cNvSpPr>
          <p:nvPr>
            <p:ph sz="half" idx="1"/>
          </p:nvPr>
        </p:nvSpPr>
        <p:spPr>
          <a:xfrm>
            <a:off x="335609" y="1594624"/>
            <a:ext cx="5684190" cy="2356891"/>
          </a:xfrm>
        </p:spPr>
        <p:style>
          <a:lnRef idx="2">
            <a:schemeClr val="accent2"/>
          </a:lnRef>
          <a:fillRef idx="1">
            <a:schemeClr val="lt1"/>
          </a:fillRef>
          <a:effectRef idx="0">
            <a:schemeClr val="accent2"/>
          </a:effectRef>
          <a:fontRef idx="minor">
            <a:schemeClr val="dk1"/>
          </a:fontRef>
        </p:style>
        <p:txBody>
          <a:bodyPr>
            <a:normAutofit fontScale="92500"/>
          </a:bodyPr>
          <a:lstStyle/>
          <a:p>
            <a:pPr marL="0" indent="0">
              <a:buNone/>
            </a:pPr>
            <a:r>
              <a:rPr lang="en-US" b="1" u="sng"/>
              <a:t>Common Definition</a:t>
            </a:r>
            <a:r>
              <a:rPr lang="en-US"/>
              <a:t>: Convene statewide partners to come to a common definition of sector partnerships</a:t>
            </a:r>
          </a:p>
          <a:p>
            <a:r>
              <a:rPr lang="en-US"/>
              <a:t>Define who should be part of a partnership (multiple employers, backbone org, etc.)</a:t>
            </a:r>
          </a:p>
        </p:txBody>
      </p:sp>
      <p:sp>
        <p:nvSpPr>
          <p:cNvPr id="7" name="Content Placeholder 6">
            <a:extLst>
              <a:ext uri="{FF2B5EF4-FFF2-40B4-BE49-F238E27FC236}">
                <a16:creationId xmlns:a16="http://schemas.microsoft.com/office/drawing/2014/main" id="{542F4A45-39B9-1C5D-6B60-391661C27017}"/>
              </a:ext>
            </a:extLst>
          </p:cNvPr>
          <p:cNvSpPr>
            <a:spLocks noGrp="1"/>
          </p:cNvSpPr>
          <p:nvPr>
            <p:ph sz="half" idx="2"/>
          </p:nvPr>
        </p:nvSpPr>
        <p:spPr>
          <a:xfrm>
            <a:off x="6272842" y="1594624"/>
            <a:ext cx="5463396" cy="235689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Font typeface="Arial" panose="020B0604020202020204" pitchFamily="34" charset="0"/>
              <a:buNone/>
            </a:pPr>
            <a:r>
              <a:rPr lang="en-US" b="1" u="sng"/>
              <a:t>Identify Activities</a:t>
            </a:r>
            <a:r>
              <a:rPr lang="en-US" b="1"/>
              <a:t>: </a:t>
            </a:r>
            <a:r>
              <a:rPr lang="en-US"/>
              <a:t>Have partnerships identify key occupations and activities to find commonality across the state</a:t>
            </a:r>
          </a:p>
          <a:p>
            <a:r>
              <a:rPr lang="en-US"/>
              <a:t>Identify activities like OJT/WBL, career pathway development, training, recruitment, retention, etc.</a:t>
            </a:r>
          </a:p>
        </p:txBody>
      </p:sp>
      <p:sp>
        <p:nvSpPr>
          <p:cNvPr id="8" name="Content Placeholder 5">
            <a:extLst>
              <a:ext uri="{FF2B5EF4-FFF2-40B4-BE49-F238E27FC236}">
                <a16:creationId xmlns:a16="http://schemas.microsoft.com/office/drawing/2014/main" id="{6326B819-F4FE-9A33-4070-3DEF7A7D526C}"/>
              </a:ext>
            </a:extLst>
          </p:cNvPr>
          <p:cNvSpPr txBox="1">
            <a:spLocks/>
          </p:cNvSpPr>
          <p:nvPr/>
        </p:nvSpPr>
        <p:spPr bwMode="gray">
          <a:xfrm>
            <a:off x="335609" y="4084930"/>
            <a:ext cx="5693537" cy="252941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u="sng">
                <a:solidFill>
                  <a:schemeClr val="tx1"/>
                </a:solidFill>
              </a:rPr>
              <a:t>Identify Scope: </a:t>
            </a:r>
            <a:r>
              <a:rPr lang="en-US">
                <a:solidFill>
                  <a:schemeClr val="tx1"/>
                </a:solidFill>
              </a:rPr>
              <a:t>Each partnership may have different areas of focus. Scope identification will help with mapping to find gaps, overlaps, etc. as compared to where industry is in the state.</a:t>
            </a:r>
          </a:p>
          <a:p>
            <a:r>
              <a:rPr lang="en-US">
                <a:solidFill>
                  <a:schemeClr val="tx1"/>
                </a:solidFill>
              </a:rPr>
              <a:t>Identify sector/occupation of focus, geography, target populations, where on the talent pipeline focus (entry-level, upskilling, etc.)</a:t>
            </a:r>
          </a:p>
          <a:p>
            <a:endParaRPr lang="en-US"/>
          </a:p>
        </p:txBody>
      </p:sp>
      <p:sp>
        <p:nvSpPr>
          <p:cNvPr id="9" name="Content Placeholder 5">
            <a:extLst>
              <a:ext uri="{FF2B5EF4-FFF2-40B4-BE49-F238E27FC236}">
                <a16:creationId xmlns:a16="http://schemas.microsoft.com/office/drawing/2014/main" id="{C9595842-AAC9-24B0-1D25-E69B2BB3ADE3}"/>
              </a:ext>
            </a:extLst>
          </p:cNvPr>
          <p:cNvSpPr txBox="1">
            <a:spLocks/>
          </p:cNvSpPr>
          <p:nvPr/>
        </p:nvSpPr>
        <p:spPr bwMode="gray">
          <a:xfrm>
            <a:off x="6272842" y="4084930"/>
            <a:ext cx="5463396" cy="252941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a:solidFill>
                  <a:schemeClr val="tx1"/>
                </a:solidFill>
              </a:rPr>
              <a:t>Demonstration of Quality</a:t>
            </a:r>
            <a:r>
              <a:rPr lang="en-US">
                <a:solidFill>
                  <a:schemeClr val="tx1"/>
                </a:solidFill>
              </a:rPr>
              <a:t>: Each partnership should demonstrate how they are carrying out and measuring quality of their partnership for:</a:t>
            </a:r>
          </a:p>
          <a:p>
            <a:r>
              <a:rPr lang="en-US">
                <a:solidFill>
                  <a:schemeClr val="tx1"/>
                </a:solidFill>
              </a:rPr>
              <a:t>Engaged partnerships, data informed decisions, worker voice and job quality</a:t>
            </a:r>
          </a:p>
        </p:txBody>
      </p:sp>
    </p:spTree>
    <p:extLst>
      <p:ext uri="{BB962C8B-B14F-4D97-AF65-F5344CB8AC3E}">
        <p14:creationId xmlns:p14="http://schemas.microsoft.com/office/powerpoint/2010/main" val="3752473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5F51-70C3-A12B-4783-7DCFFD40C29E}"/>
              </a:ext>
            </a:extLst>
          </p:cNvPr>
          <p:cNvSpPr>
            <a:spLocks noGrp="1"/>
          </p:cNvSpPr>
          <p:nvPr>
            <p:ph type="title"/>
          </p:nvPr>
        </p:nvSpPr>
        <p:spPr/>
        <p:txBody>
          <a:bodyPr/>
          <a:lstStyle/>
          <a:p>
            <a:r>
              <a:rPr lang="en-US"/>
              <a:t>Step 2: Sector Partnership Convenings</a:t>
            </a:r>
          </a:p>
        </p:txBody>
      </p:sp>
      <p:sp>
        <p:nvSpPr>
          <p:cNvPr id="3" name="Content Placeholder 2">
            <a:extLst>
              <a:ext uri="{FF2B5EF4-FFF2-40B4-BE49-F238E27FC236}">
                <a16:creationId xmlns:a16="http://schemas.microsoft.com/office/drawing/2014/main" id="{7E499170-D065-35DE-5B31-358EE2075369}"/>
              </a:ext>
            </a:extLst>
          </p:cNvPr>
          <p:cNvSpPr>
            <a:spLocks noGrp="1"/>
          </p:cNvSpPr>
          <p:nvPr>
            <p:ph sz="half" idx="1"/>
          </p:nvPr>
        </p:nvSpPr>
        <p:spPr/>
        <p:txBody>
          <a:bodyPr vert="horz" lIns="91440" tIns="45720" rIns="91440" bIns="45720" rtlCol="0" anchor="t">
            <a:normAutofit fontScale="92500" lnSpcReduction="20000"/>
          </a:bodyPr>
          <a:lstStyle/>
          <a:p>
            <a:pPr marL="0" indent="0">
              <a:buNone/>
            </a:pPr>
            <a:r>
              <a:rPr lang="en-US" u="sng">
                <a:solidFill>
                  <a:schemeClr val="tx1"/>
                </a:solidFill>
              </a:rPr>
              <a:t>Planning Convening</a:t>
            </a:r>
            <a:endParaRPr lang="en-US" u="sng">
              <a:solidFill>
                <a:schemeClr val="tx1"/>
              </a:solidFill>
              <a:ea typeface="Calibri"/>
              <a:cs typeface="Calibri"/>
            </a:endParaRPr>
          </a:p>
          <a:p>
            <a:r>
              <a:rPr lang="en-US">
                <a:solidFill>
                  <a:schemeClr val="tx1"/>
                </a:solidFill>
              </a:rPr>
              <a:t>Bring partners together to confirm plan, come to agreement on terms and scope</a:t>
            </a:r>
            <a:endParaRPr lang="en-US">
              <a:solidFill>
                <a:schemeClr val="tx1"/>
              </a:solidFill>
              <a:ea typeface="Calibri"/>
              <a:cs typeface="Calibri"/>
            </a:endParaRPr>
          </a:p>
          <a:p>
            <a:r>
              <a:rPr lang="en-US">
                <a:solidFill>
                  <a:schemeClr val="tx1"/>
                </a:solidFill>
              </a:rPr>
              <a:t>Preview the plan at the GWDB/MAWB Quarterly Meeting</a:t>
            </a:r>
            <a:endParaRPr lang="en-US">
              <a:solidFill>
                <a:schemeClr val="tx1"/>
              </a:solidFill>
              <a:ea typeface="Calibri"/>
              <a:cs typeface="Calibri"/>
            </a:endParaRPr>
          </a:p>
          <a:p>
            <a:r>
              <a:rPr lang="en-US">
                <a:solidFill>
                  <a:schemeClr val="tx1"/>
                </a:solidFill>
              </a:rPr>
              <a:t>Partners to include representatives of: GWDB Leadership, Local Boards, State and Local Chambers, Education &amp; Training Partners, Local Economic Development Organizations, Foundations, Employer Associations, Labor</a:t>
            </a:r>
            <a:endParaRPr lang="en-US">
              <a:solidFill>
                <a:schemeClr val="tx1"/>
              </a:solidFill>
              <a:ea typeface="Calibri"/>
              <a:cs typeface="Calibri"/>
            </a:endParaRPr>
          </a:p>
        </p:txBody>
      </p:sp>
      <p:sp>
        <p:nvSpPr>
          <p:cNvPr id="4" name="Content Placeholder 3">
            <a:extLst>
              <a:ext uri="{FF2B5EF4-FFF2-40B4-BE49-F238E27FC236}">
                <a16:creationId xmlns:a16="http://schemas.microsoft.com/office/drawing/2014/main" id="{115C38AC-9C8B-345A-6B0B-56DD5BB8C8CA}"/>
              </a:ext>
            </a:extLst>
          </p:cNvPr>
          <p:cNvSpPr>
            <a:spLocks noGrp="1"/>
          </p:cNvSpPr>
          <p:nvPr>
            <p:ph sz="half" idx="2"/>
          </p:nvPr>
        </p:nvSpPr>
        <p:spPr/>
        <p:txBody>
          <a:bodyPr vert="horz" lIns="91440" tIns="45720" rIns="91440" bIns="45720" rtlCol="0" anchor="t">
            <a:normAutofit fontScale="92500"/>
          </a:bodyPr>
          <a:lstStyle/>
          <a:p>
            <a:pPr marL="0" indent="0">
              <a:buNone/>
            </a:pPr>
            <a:r>
              <a:rPr lang="en-US" u="sng">
                <a:solidFill>
                  <a:schemeClr val="tx1"/>
                </a:solidFill>
              </a:rPr>
              <a:t>Launch Convening</a:t>
            </a:r>
            <a:endParaRPr lang="en-US" u="sng">
              <a:solidFill>
                <a:schemeClr val="tx1"/>
              </a:solidFill>
              <a:ea typeface="Calibri"/>
              <a:cs typeface="Calibri"/>
            </a:endParaRPr>
          </a:p>
          <a:p>
            <a:r>
              <a:rPr lang="en-US">
                <a:solidFill>
                  <a:schemeClr val="tx1"/>
                </a:solidFill>
              </a:rPr>
              <a:t>Host a larger convening of stakeholders engaged in sector partnerships to launch the new effort and encourage participation in the statewide initiative</a:t>
            </a:r>
            <a:endParaRPr lang="en-US">
              <a:solidFill>
                <a:schemeClr val="tx1"/>
              </a:solidFill>
              <a:ea typeface="Calibri"/>
              <a:cs typeface="Calibri"/>
            </a:endParaRPr>
          </a:p>
          <a:p>
            <a:r>
              <a:rPr lang="en-US">
                <a:solidFill>
                  <a:schemeClr val="tx1"/>
                </a:solidFill>
              </a:rPr>
              <a:t>Define role of DEED in supporting existing or creating new sector partnerships</a:t>
            </a:r>
            <a:endParaRPr lang="en-US">
              <a:solidFill>
                <a:schemeClr val="tx1"/>
              </a:solidFill>
              <a:ea typeface="Calibri"/>
              <a:cs typeface="Calibri"/>
            </a:endParaRPr>
          </a:p>
          <a:p>
            <a:pPr lvl="1"/>
            <a:r>
              <a:rPr lang="en-US">
                <a:solidFill>
                  <a:schemeClr val="tx1"/>
                </a:solidFill>
              </a:rPr>
              <a:t>Provide opportunities for stakeholders to have leadership in the statewide strategy</a:t>
            </a:r>
            <a:endParaRPr lang="en-US">
              <a:solidFill>
                <a:schemeClr val="tx1"/>
              </a:solidFill>
              <a:ea typeface="Calibri"/>
              <a:cs typeface="Calibri"/>
            </a:endParaRPr>
          </a:p>
        </p:txBody>
      </p:sp>
      <p:sp>
        <p:nvSpPr>
          <p:cNvPr id="5" name="Footer Placeholder 4">
            <a:extLst>
              <a:ext uri="{FF2B5EF4-FFF2-40B4-BE49-F238E27FC236}">
                <a16:creationId xmlns:a16="http://schemas.microsoft.com/office/drawing/2014/main" id="{38547808-75C9-F12C-D024-B073744D747E}"/>
              </a:ext>
            </a:extLst>
          </p:cNvPr>
          <p:cNvSpPr>
            <a:spLocks noGrp="1"/>
          </p:cNvSpPr>
          <p:nvPr>
            <p:ph type="ftr" sz="quarter" idx="3"/>
          </p:nvPr>
        </p:nvSpPr>
        <p:spPr/>
        <p:txBody>
          <a:bodyPr/>
          <a:lstStyle/>
          <a:p>
            <a:r>
              <a:rPr lang="en-US"/>
              <a:t>mn.gov/deed/gwdb</a:t>
            </a:r>
          </a:p>
        </p:txBody>
      </p:sp>
    </p:spTree>
    <p:extLst>
      <p:ext uri="{BB962C8B-B14F-4D97-AF65-F5344CB8AC3E}">
        <p14:creationId xmlns:p14="http://schemas.microsoft.com/office/powerpoint/2010/main" val="841307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BE11-EFD8-88D7-C04E-3BCFA0FB048D}"/>
              </a:ext>
            </a:extLst>
          </p:cNvPr>
          <p:cNvSpPr>
            <a:spLocks noGrp="1"/>
          </p:cNvSpPr>
          <p:nvPr>
            <p:ph type="title"/>
          </p:nvPr>
        </p:nvSpPr>
        <p:spPr/>
        <p:txBody>
          <a:bodyPr/>
          <a:lstStyle/>
          <a:p>
            <a:r>
              <a:rPr lang="en-US"/>
              <a:t>Step 3: Partnership Mapping</a:t>
            </a:r>
          </a:p>
        </p:txBody>
      </p:sp>
      <p:sp>
        <p:nvSpPr>
          <p:cNvPr id="8" name="Content Placeholder 7">
            <a:extLst>
              <a:ext uri="{FF2B5EF4-FFF2-40B4-BE49-F238E27FC236}">
                <a16:creationId xmlns:a16="http://schemas.microsoft.com/office/drawing/2014/main" id="{53C134AF-EA5A-9B42-8624-9762C9EDFA00}"/>
              </a:ext>
            </a:extLst>
          </p:cNvPr>
          <p:cNvSpPr>
            <a:spLocks noGrp="1" noRot="1" noMove="1" noResize="1" noEditPoints="1" noAdjustHandles="1" noChangeArrowheads="1" noChangeShapeType="1"/>
          </p:cNvSpPr>
          <p:nvPr>
            <p:ph idx="1"/>
          </p:nvPr>
        </p:nvSpPr>
        <p:spPr/>
        <p:txBody>
          <a:bodyPr vert="horz" lIns="91440" tIns="45720" rIns="91440" bIns="45720" rtlCol="0" anchor="t">
            <a:normAutofit/>
          </a:bodyPr>
          <a:lstStyle/>
          <a:p>
            <a:r>
              <a:rPr lang="en-US">
                <a:solidFill>
                  <a:schemeClr val="tx1"/>
                </a:solidFill>
              </a:rPr>
              <a:t>Create site for partnership mapping and best practice sharing on GWDB’s site</a:t>
            </a:r>
            <a:endParaRPr lang="en-US">
              <a:solidFill>
                <a:schemeClr val="tx1"/>
              </a:solidFill>
              <a:ea typeface="Calibri"/>
              <a:cs typeface="Calibri"/>
            </a:endParaRPr>
          </a:p>
          <a:p>
            <a:r>
              <a:rPr lang="en-US">
                <a:solidFill>
                  <a:schemeClr val="tx1"/>
                </a:solidFill>
              </a:rPr>
              <a:t>GWDB and DEED staff to provide support for registration and new partnership creation </a:t>
            </a:r>
            <a:endParaRPr lang="en-US">
              <a:solidFill>
                <a:schemeClr val="tx1"/>
              </a:solidFill>
              <a:ea typeface="Calibri"/>
              <a:cs typeface="Calibri"/>
            </a:endParaRPr>
          </a:p>
          <a:p>
            <a:pPr lvl="1"/>
            <a:r>
              <a:rPr lang="en-US">
                <a:solidFill>
                  <a:schemeClr val="tx1"/>
                </a:solidFill>
              </a:rPr>
              <a:t>Is this a role local boards and LWDAs could play too?</a:t>
            </a:r>
            <a:endParaRPr lang="en-US">
              <a:solidFill>
                <a:schemeClr val="tx1"/>
              </a:solidFill>
              <a:ea typeface="Calibri"/>
              <a:cs typeface="Calibri"/>
            </a:endParaRPr>
          </a:p>
          <a:p>
            <a:r>
              <a:rPr lang="en-US">
                <a:solidFill>
                  <a:schemeClr val="tx1"/>
                </a:solidFill>
              </a:rPr>
              <a:t>Identify gaps or overlaps in geographic areas as compared to labor market needs</a:t>
            </a:r>
            <a:endParaRPr lang="en-US">
              <a:solidFill>
                <a:schemeClr val="tx1"/>
              </a:solidFill>
              <a:ea typeface="Calibri"/>
              <a:cs typeface="Calibri"/>
            </a:endParaRPr>
          </a:p>
          <a:p>
            <a:pPr lvl="1"/>
            <a:r>
              <a:rPr lang="en-US">
                <a:solidFill>
                  <a:schemeClr val="tx1"/>
                </a:solidFill>
              </a:rPr>
              <a:t>Work with local workforce board to build new partnerships</a:t>
            </a:r>
            <a:endParaRPr lang="en-US">
              <a:solidFill>
                <a:schemeClr val="tx1"/>
              </a:solidFill>
              <a:ea typeface="Calibri"/>
              <a:cs typeface="Calibri"/>
            </a:endParaRPr>
          </a:p>
        </p:txBody>
      </p:sp>
    </p:spTree>
    <p:extLst>
      <p:ext uri="{BB962C8B-B14F-4D97-AF65-F5344CB8AC3E}">
        <p14:creationId xmlns:p14="http://schemas.microsoft.com/office/powerpoint/2010/main" val="130979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6CBF1-6FEF-250E-5D65-7D75F4E9BB4A}"/>
              </a:ext>
            </a:extLst>
          </p:cNvPr>
          <p:cNvSpPr>
            <a:spLocks noGrp="1"/>
          </p:cNvSpPr>
          <p:nvPr>
            <p:ph type="title"/>
          </p:nvPr>
        </p:nvSpPr>
        <p:spPr/>
        <p:txBody>
          <a:bodyPr/>
          <a:lstStyle/>
          <a:p>
            <a:r>
              <a:rPr lang="en-US">
                <a:ea typeface="Calibri"/>
                <a:cs typeface="Calibri"/>
              </a:rPr>
              <a:t>GWDB Staff</a:t>
            </a:r>
            <a:endParaRPr lang="en-US"/>
          </a:p>
        </p:txBody>
      </p:sp>
      <p:sp>
        <p:nvSpPr>
          <p:cNvPr id="3" name="Content Placeholder 2">
            <a:extLst>
              <a:ext uri="{FF2B5EF4-FFF2-40B4-BE49-F238E27FC236}">
                <a16:creationId xmlns:a16="http://schemas.microsoft.com/office/drawing/2014/main" id="{D3CF4900-9C54-70CF-0350-F37B8809593E}"/>
              </a:ext>
            </a:extLst>
          </p:cNvPr>
          <p:cNvSpPr>
            <a:spLocks noGrp="1"/>
          </p:cNvSpPr>
          <p:nvPr>
            <p:ph idx="1"/>
          </p:nvPr>
        </p:nvSpPr>
        <p:spPr/>
        <p:txBody>
          <a:bodyPr vert="horz" lIns="91440" tIns="45720" rIns="91440" bIns="45720" rtlCol="0" anchor="t">
            <a:normAutofit fontScale="70000" lnSpcReduction="20000"/>
          </a:bodyPr>
          <a:lstStyle/>
          <a:p>
            <a:pPr marL="0" indent="0" algn="ctr">
              <a:buNone/>
            </a:pPr>
            <a:r>
              <a:rPr lang="en-US" sz="2400">
                <a:solidFill>
                  <a:schemeClr val="tx1"/>
                </a:solidFill>
                <a:ea typeface="+mn-lt"/>
                <a:cs typeface="+mn-lt"/>
              </a:rPr>
              <a:t>Katie McClelland, GWDB Director</a:t>
            </a:r>
            <a:endParaRPr lang="en-US">
              <a:solidFill>
                <a:schemeClr val="tx1"/>
              </a:solidFill>
              <a:ea typeface="Calibri"/>
              <a:cs typeface="Calibri"/>
            </a:endParaRPr>
          </a:p>
          <a:p>
            <a:pPr marL="0" indent="0" algn="ctr">
              <a:buNone/>
            </a:pPr>
            <a:r>
              <a:rPr lang="en-US" sz="2400">
                <a:ea typeface="+mn-lt"/>
                <a:cs typeface="+mn-lt"/>
              </a:rPr>
              <a:t> </a:t>
            </a:r>
            <a:r>
              <a:rPr lang="en-US" sz="2400">
                <a:ea typeface="+mn-lt"/>
                <a:cs typeface="+mn-lt"/>
                <a:hlinkClick r:id="rId2"/>
              </a:rPr>
              <a:t>katie.mclelland@state.mn.us</a:t>
            </a:r>
            <a:endParaRPr lang="en-US">
              <a:ea typeface="Calibri"/>
              <a:cs typeface="Calibri"/>
            </a:endParaRPr>
          </a:p>
          <a:p>
            <a:pPr marL="0" indent="0" algn="ctr">
              <a:buNone/>
            </a:pPr>
            <a:r>
              <a:rPr lang="en-US" sz="2200">
                <a:solidFill>
                  <a:schemeClr val="tx1"/>
                </a:solidFill>
                <a:ea typeface="+mn-lt"/>
                <a:cs typeface="+mn-lt"/>
              </a:rPr>
              <a:t>Sonji Davis, Workforce Policy Coordinator</a:t>
            </a:r>
          </a:p>
          <a:p>
            <a:pPr marL="0" indent="0" algn="ctr">
              <a:buNone/>
            </a:pPr>
            <a:r>
              <a:rPr lang="en-US" sz="2200">
                <a:solidFill>
                  <a:schemeClr val="tx1"/>
                </a:solidFill>
                <a:ea typeface="+mn-lt"/>
                <a:cs typeface="+mn-lt"/>
                <a:hlinkClick r:id="rId3"/>
              </a:rPr>
              <a:t>sonji.davis@state.mn.us</a:t>
            </a:r>
            <a:endParaRPr lang="en-US" sz="2200">
              <a:solidFill>
                <a:schemeClr val="tx1"/>
              </a:solidFill>
              <a:ea typeface="+mn-lt"/>
              <a:cs typeface="+mn-lt"/>
            </a:endParaRPr>
          </a:p>
          <a:p>
            <a:pPr marL="0" indent="0" algn="ctr">
              <a:buNone/>
            </a:pPr>
            <a:r>
              <a:rPr lang="en-US" sz="2400">
                <a:solidFill>
                  <a:schemeClr val="tx1"/>
                </a:solidFill>
                <a:ea typeface="+mn-lt"/>
                <a:cs typeface="+mn-lt"/>
              </a:rPr>
              <a:t>Kay </a:t>
            </a:r>
            <a:r>
              <a:rPr lang="en-US" sz="2400" err="1">
                <a:solidFill>
                  <a:schemeClr val="tx1"/>
                </a:solidFill>
                <a:ea typeface="+mn-lt"/>
                <a:cs typeface="+mn-lt"/>
              </a:rPr>
              <a:t>Kammen</a:t>
            </a:r>
            <a:r>
              <a:rPr lang="en-US" sz="2400">
                <a:solidFill>
                  <a:schemeClr val="tx1"/>
                </a:solidFill>
                <a:ea typeface="+mn-lt"/>
                <a:cs typeface="+mn-lt"/>
              </a:rPr>
              <a:t>, Senior Policy Analyst</a:t>
            </a:r>
          </a:p>
          <a:p>
            <a:pPr marL="0" indent="0" algn="ctr">
              <a:buNone/>
            </a:pPr>
            <a:r>
              <a:rPr lang="en-US" sz="2400">
                <a:solidFill>
                  <a:schemeClr val="tx1"/>
                </a:solidFill>
                <a:ea typeface="+mn-lt"/>
                <a:cs typeface="+mn-lt"/>
                <a:hlinkClick r:id="rId4"/>
              </a:rPr>
              <a:t>kay.kammen@state.mn.us</a:t>
            </a:r>
            <a:r>
              <a:rPr lang="en-US" sz="2400">
                <a:solidFill>
                  <a:schemeClr val="tx1"/>
                </a:solidFill>
                <a:ea typeface="+mn-lt"/>
                <a:cs typeface="+mn-lt"/>
              </a:rPr>
              <a:t> </a:t>
            </a:r>
          </a:p>
          <a:p>
            <a:pPr marL="0" indent="0" algn="ctr">
              <a:buNone/>
            </a:pPr>
            <a:r>
              <a:rPr lang="en-US" sz="2400">
                <a:solidFill>
                  <a:schemeClr val="tx1"/>
                </a:solidFill>
                <a:ea typeface="+mn-lt"/>
                <a:cs typeface="+mn-lt"/>
              </a:rPr>
              <a:t>Patti </a:t>
            </a:r>
            <a:r>
              <a:rPr lang="en-US" sz="2400" err="1">
                <a:solidFill>
                  <a:schemeClr val="tx1"/>
                </a:solidFill>
                <a:ea typeface="+mn-lt"/>
                <a:cs typeface="+mn-lt"/>
              </a:rPr>
              <a:t>Balacek</a:t>
            </a:r>
            <a:r>
              <a:rPr lang="en-US" sz="2400">
                <a:solidFill>
                  <a:schemeClr val="tx1"/>
                </a:solidFill>
                <a:ea typeface="+mn-lt"/>
                <a:cs typeface="+mn-lt"/>
              </a:rPr>
              <a:t>, Workforce Development System Coordinator</a:t>
            </a:r>
            <a:endParaRPr lang="en-US">
              <a:solidFill>
                <a:schemeClr val="tx1"/>
              </a:solidFill>
              <a:ea typeface="Calibri"/>
              <a:cs typeface="Calibri"/>
            </a:endParaRPr>
          </a:p>
          <a:p>
            <a:pPr marL="0" indent="0" algn="ctr">
              <a:buNone/>
            </a:pPr>
            <a:r>
              <a:rPr lang="en-US" sz="2400">
                <a:ea typeface="+mn-lt"/>
                <a:cs typeface="+mn-lt"/>
                <a:hlinkClick r:id="rId5"/>
              </a:rPr>
              <a:t>patti.balacek@state.mn.us</a:t>
            </a:r>
            <a:r>
              <a:rPr lang="en-US" sz="2400">
                <a:ea typeface="+mn-lt"/>
                <a:cs typeface="+mn-lt"/>
              </a:rPr>
              <a:t> </a:t>
            </a:r>
            <a:endParaRPr lang="en-US">
              <a:ea typeface="Calibri"/>
              <a:cs typeface="Calibri"/>
            </a:endParaRPr>
          </a:p>
          <a:p>
            <a:pPr marL="0" indent="0" algn="ctr">
              <a:buNone/>
            </a:pPr>
            <a:r>
              <a:rPr lang="en-US" sz="2400">
                <a:solidFill>
                  <a:schemeClr val="tx1"/>
                </a:solidFill>
                <a:ea typeface="+mn-lt"/>
                <a:cs typeface="+mn-lt"/>
              </a:rPr>
              <a:t>Nolan Thomas, PROWD-GWDB Employer Engagement Specialist</a:t>
            </a:r>
            <a:endParaRPr lang="en-US">
              <a:solidFill>
                <a:schemeClr val="tx1"/>
              </a:solidFill>
              <a:ea typeface="Calibri"/>
              <a:cs typeface="Calibri"/>
            </a:endParaRPr>
          </a:p>
          <a:p>
            <a:pPr marL="0" indent="0" algn="ctr">
              <a:buNone/>
            </a:pPr>
            <a:r>
              <a:rPr lang="en-US" sz="2400">
                <a:ea typeface="+mn-lt"/>
                <a:cs typeface="+mn-lt"/>
                <a:hlinkClick r:id="rId6"/>
              </a:rPr>
              <a:t>nolan.thomas@state.mn.us</a:t>
            </a:r>
            <a:endParaRPr lang="en-US">
              <a:ea typeface="Calibri"/>
              <a:cs typeface="Calibri"/>
            </a:endParaRPr>
          </a:p>
          <a:p>
            <a:endParaRPr lang="en-US">
              <a:ea typeface="Calibri"/>
              <a:cs typeface="Calibri"/>
            </a:endParaRPr>
          </a:p>
        </p:txBody>
      </p:sp>
      <p:sp>
        <p:nvSpPr>
          <p:cNvPr id="4" name="Footer Placeholder 3">
            <a:extLst>
              <a:ext uri="{FF2B5EF4-FFF2-40B4-BE49-F238E27FC236}">
                <a16:creationId xmlns:a16="http://schemas.microsoft.com/office/drawing/2014/main" id="{6D42F45E-A6C2-34E2-21D1-FC4A05DA23E8}"/>
              </a:ext>
            </a:extLst>
          </p:cNvPr>
          <p:cNvSpPr>
            <a:spLocks noGrp="1"/>
          </p:cNvSpPr>
          <p:nvPr>
            <p:ph type="ftr" sz="quarter" idx="3"/>
          </p:nvPr>
        </p:nvSpPr>
        <p:spPr/>
        <p:txBody>
          <a:bodyPr/>
          <a:lstStyle/>
          <a:p>
            <a:r>
              <a:rPr lang="en-US"/>
              <a:t>mn.gov/deed/gwdb</a:t>
            </a:r>
          </a:p>
        </p:txBody>
      </p:sp>
    </p:spTree>
    <p:extLst>
      <p:ext uri="{BB962C8B-B14F-4D97-AF65-F5344CB8AC3E}">
        <p14:creationId xmlns:p14="http://schemas.microsoft.com/office/powerpoint/2010/main" val="370090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5CAC-A795-27FC-EEEB-51FA010ED0F9}"/>
              </a:ext>
            </a:extLst>
          </p:cNvPr>
          <p:cNvSpPr>
            <a:spLocks noGrp="1"/>
          </p:cNvSpPr>
          <p:nvPr>
            <p:ph type="title"/>
          </p:nvPr>
        </p:nvSpPr>
        <p:spPr/>
        <p:txBody>
          <a:bodyPr/>
          <a:lstStyle/>
          <a:p>
            <a:r>
              <a:rPr lang="en-US"/>
              <a:t>Step 4: Best Practice Sharing and Career Pathway Development</a:t>
            </a:r>
          </a:p>
        </p:txBody>
      </p:sp>
      <p:sp>
        <p:nvSpPr>
          <p:cNvPr id="3" name="Content Placeholder 2">
            <a:extLst>
              <a:ext uri="{FF2B5EF4-FFF2-40B4-BE49-F238E27FC236}">
                <a16:creationId xmlns:a16="http://schemas.microsoft.com/office/drawing/2014/main" id="{DE7C809C-9711-C262-BF76-6B8A7BAEE68A}"/>
              </a:ext>
            </a:extLst>
          </p:cNvPr>
          <p:cNvSpPr>
            <a:spLocks noGrp="1"/>
          </p:cNvSpPr>
          <p:nvPr>
            <p:ph idx="1"/>
          </p:nvPr>
        </p:nvSpPr>
        <p:spPr/>
        <p:txBody>
          <a:bodyPr vert="horz" lIns="91440" tIns="45720" rIns="91440" bIns="45720" rtlCol="0" anchor="t">
            <a:normAutofit/>
          </a:bodyPr>
          <a:lstStyle/>
          <a:p>
            <a:r>
              <a:rPr lang="en-US">
                <a:solidFill>
                  <a:schemeClr val="tx1"/>
                </a:solidFill>
              </a:rPr>
              <a:t>Host best practices on the GWDB site </a:t>
            </a:r>
            <a:endParaRPr lang="en-US">
              <a:solidFill>
                <a:schemeClr val="tx1"/>
              </a:solidFill>
              <a:ea typeface="Calibri"/>
              <a:cs typeface="Calibri"/>
            </a:endParaRPr>
          </a:p>
          <a:p>
            <a:pPr lvl="1"/>
            <a:r>
              <a:rPr lang="en-US">
                <a:solidFill>
                  <a:schemeClr val="tx1"/>
                </a:solidFill>
              </a:rPr>
              <a:t>Create standardized template for best practice documentation, identified by sectors, demographics and activities</a:t>
            </a:r>
            <a:endParaRPr lang="en-US">
              <a:solidFill>
                <a:schemeClr val="tx1"/>
              </a:solidFill>
              <a:ea typeface="Calibri"/>
              <a:cs typeface="Calibri"/>
            </a:endParaRPr>
          </a:p>
          <a:p>
            <a:pPr lvl="1"/>
            <a:r>
              <a:rPr lang="en-US">
                <a:solidFill>
                  <a:schemeClr val="tx1"/>
                </a:solidFill>
              </a:rPr>
              <a:t>Work with Career One Stop, MAWB, Minnesota State Centers of Excellence, MDE CTE Partners, etc. to collect or build best practices</a:t>
            </a:r>
            <a:endParaRPr lang="en-US">
              <a:solidFill>
                <a:schemeClr val="tx1"/>
              </a:solidFill>
              <a:ea typeface="Calibri"/>
              <a:cs typeface="Calibri"/>
            </a:endParaRPr>
          </a:p>
          <a:p>
            <a:r>
              <a:rPr lang="en-US">
                <a:solidFill>
                  <a:schemeClr val="tx1"/>
                </a:solidFill>
              </a:rPr>
              <a:t>Work with partners across the state to document best practices and develop/document career pathways</a:t>
            </a:r>
            <a:endParaRPr lang="en-US">
              <a:solidFill>
                <a:schemeClr val="tx1"/>
              </a:solidFill>
              <a:ea typeface="Calibri"/>
              <a:cs typeface="Calibri"/>
            </a:endParaRPr>
          </a:p>
          <a:p>
            <a:pPr lvl="1"/>
            <a:r>
              <a:rPr lang="en-US">
                <a:solidFill>
                  <a:schemeClr val="tx1"/>
                </a:solidFill>
              </a:rPr>
              <a:t>Role of MAWB Regional Career Pathways Committees?</a:t>
            </a:r>
            <a:endParaRPr lang="en-US">
              <a:solidFill>
                <a:schemeClr val="tx1"/>
              </a:solidFill>
              <a:ea typeface="Calibri"/>
              <a:cs typeface="Calibri"/>
            </a:endParaRPr>
          </a:p>
          <a:p>
            <a:r>
              <a:rPr lang="en-US">
                <a:solidFill>
                  <a:schemeClr val="tx1"/>
                </a:solidFill>
              </a:rPr>
              <a:t>Identify where additional resources are needed</a:t>
            </a:r>
            <a:endParaRPr lang="en-US">
              <a:solidFill>
                <a:schemeClr val="tx1"/>
              </a:solidFill>
              <a:ea typeface="Calibri"/>
              <a:cs typeface="Calibri"/>
            </a:endParaRPr>
          </a:p>
        </p:txBody>
      </p:sp>
    </p:spTree>
    <p:extLst>
      <p:ext uri="{BB962C8B-B14F-4D97-AF65-F5344CB8AC3E}">
        <p14:creationId xmlns:p14="http://schemas.microsoft.com/office/powerpoint/2010/main" val="4280735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6352-FCA7-3266-9D5E-E6F516CED8E7}"/>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09D01E14-D7F3-7C62-22A6-39D36158617D}"/>
              </a:ext>
            </a:extLst>
          </p:cNvPr>
          <p:cNvSpPr>
            <a:spLocks noGrp="1"/>
          </p:cNvSpPr>
          <p:nvPr>
            <p:ph idx="1"/>
          </p:nvPr>
        </p:nvSpPr>
        <p:spPr/>
        <p:txBody>
          <a:bodyPr vert="horz" lIns="91440" tIns="45720" rIns="91440" bIns="45720" rtlCol="0" anchor="t">
            <a:normAutofit/>
          </a:bodyPr>
          <a:lstStyle/>
          <a:p>
            <a:r>
              <a:rPr lang="en-US">
                <a:solidFill>
                  <a:schemeClr val="tx1"/>
                </a:solidFill>
              </a:rPr>
              <a:t>What excites you about the proposal?</a:t>
            </a:r>
            <a:endParaRPr lang="en-US">
              <a:solidFill>
                <a:schemeClr val="tx1"/>
              </a:solidFill>
              <a:ea typeface="Calibri"/>
              <a:cs typeface="Calibri"/>
            </a:endParaRPr>
          </a:p>
          <a:p>
            <a:r>
              <a:rPr lang="en-US">
                <a:solidFill>
                  <a:schemeClr val="tx1"/>
                </a:solidFill>
              </a:rPr>
              <a:t>What are opportunities to improve the proposal?</a:t>
            </a:r>
            <a:endParaRPr lang="en-US">
              <a:solidFill>
                <a:schemeClr val="tx1"/>
              </a:solidFill>
              <a:ea typeface="Calibri"/>
              <a:cs typeface="Calibri"/>
            </a:endParaRPr>
          </a:p>
          <a:p>
            <a:r>
              <a:rPr lang="en-US">
                <a:solidFill>
                  <a:schemeClr val="tx1"/>
                </a:solidFill>
              </a:rPr>
              <a:t>How should we be leveraging the GWDB Committees to support this new initiative?</a:t>
            </a:r>
            <a:endParaRPr lang="en-US">
              <a:solidFill>
                <a:schemeClr val="tx1"/>
              </a:solidFill>
              <a:ea typeface="Calibri"/>
              <a:cs typeface="Calibri"/>
            </a:endParaRPr>
          </a:p>
          <a:p>
            <a:r>
              <a:rPr lang="en-US">
                <a:solidFill>
                  <a:schemeClr val="tx1"/>
                </a:solidFill>
              </a:rPr>
              <a:t>How can MAWB and MAWB Committees play a role in implementing this strategy?</a:t>
            </a:r>
            <a:endParaRPr lang="en-US">
              <a:solidFill>
                <a:schemeClr val="tx1"/>
              </a:solidFill>
              <a:ea typeface="Calibri"/>
              <a:cs typeface="Calibri"/>
            </a:endParaRPr>
          </a:p>
          <a:p>
            <a:r>
              <a:rPr lang="en-US">
                <a:solidFill>
                  <a:schemeClr val="tx1"/>
                </a:solidFill>
              </a:rPr>
              <a:t>What else is needed to strengthen this strategy/approach?</a:t>
            </a:r>
            <a:endParaRPr lang="en-US">
              <a:solidFill>
                <a:schemeClr val="tx1"/>
              </a:solidFill>
              <a:ea typeface="Calibri"/>
              <a:cs typeface="Calibri"/>
            </a:endParaRPr>
          </a:p>
        </p:txBody>
      </p:sp>
    </p:spTree>
    <p:extLst>
      <p:ext uri="{BB962C8B-B14F-4D97-AF65-F5344CB8AC3E}">
        <p14:creationId xmlns:p14="http://schemas.microsoft.com/office/powerpoint/2010/main" val="2790946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62</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847149" y="2979514"/>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Drive for 5 Grants Panel: Sharing Best Practices &amp; Lessons Learned</a:t>
            </a:r>
            <a:endParaRPr kumimoji="0" lang="en-US" sz="16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672983" y="693721"/>
            <a:ext cx="4226284" cy="1395191"/>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FD090564-8CFF-C2A2-4899-03D4179C6ECE}"/>
              </a:ext>
            </a:extLst>
          </p:cNvPr>
          <p:cNvPicPr>
            <a:picLocks noChangeAspect="1"/>
          </p:cNvPicPr>
          <p:nvPr/>
        </p:nvPicPr>
        <p:blipFill rotWithShape="1">
          <a:blip r:embed="rId4"/>
          <a:srcRect t="634" b="634"/>
          <a:stretch/>
        </p:blipFill>
        <p:spPr>
          <a:xfrm>
            <a:off x="1303261" y="958262"/>
            <a:ext cx="4787069" cy="1139504"/>
          </a:xfrm>
          <a:prstGeom prst="rect">
            <a:avLst/>
          </a:prstGeom>
        </p:spPr>
      </p:pic>
    </p:spTree>
    <p:extLst>
      <p:ext uri="{BB962C8B-B14F-4D97-AF65-F5344CB8AC3E}">
        <p14:creationId xmlns:p14="http://schemas.microsoft.com/office/powerpoint/2010/main" val="3787629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D6064B-16E3-7875-7EC4-D7A9C8178ADD}"/>
              </a:ext>
            </a:extLst>
          </p:cNvPr>
          <p:cNvSpPr>
            <a:spLocks noGrp="1"/>
          </p:cNvSpPr>
          <p:nvPr>
            <p:ph type="sldNum" idx="12"/>
          </p:nvPr>
        </p:nvSpPr>
        <p:spPr/>
        <p:txBody>
          <a:bodyPr/>
          <a:lstStyle/>
          <a:p>
            <a:fld id="{00000000-1234-1234-1234-123412341234}" type="slidenum">
              <a:rPr lang="en" smtClean="0"/>
              <a:pPr/>
              <a:t>63</a:t>
            </a:fld>
            <a:endParaRPr lang="en"/>
          </a:p>
        </p:txBody>
      </p:sp>
      <p:sp>
        <p:nvSpPr>
          <p:cNvPr id="2" name="Text Placeholder 1">
            <a:extLst>
              <a:ext uri="{FF2B5EF4-FFF2-40B4-BE49-F238E27FC236}">
                <a16:creationId xmlns:a16="http://schemas.microsoft.com/office/drawing/2014/main" id="{BED4F072-1C52-D091-5718-E3C28F69048A}"/>
              </a:ext>
            </a:extLst>
          </p:cNvPr>
          <p:cNvSpPr>
            <a:spLocks noGrp="1"/>
          </p:cNvSpPr>
          <p:nvPr>
            <p:ph type="body" idx="4294967295"/>
          </p:nvPr>
        </p:nvSpPr>
        <p:spPr>
          <a:xfrm>
            <a:off x="891396" y="1545147"/>
            <a:ext cx="10526233" cy="4000500"/>
          </a:xfrm>
        </p:spPr>
        <p:txBody>
          <a:bodyPr/>
          <a:lstStyle/>
          <a:p>
            <a:pPr marL="101600" indent="0">
              <a:lnSpc>
                <a:spcPct val="100000"/>
              </a:lnSpc>
              <a:spcAft>
                <a:spcPts val="600"/>
              </a:spcAft>
              <a:buNone/>
            </a:pPr>
            <a:r>
              <a:rPr lang="en-US" sz="2800" b="1">
                <a:solidFill>
                  <a:srgbClr val="184880"/>
                </a:solidFill>
                <a:latin typeface="Segoe UI"/>
                <a:cs typeface="Segoe UI"/>
              </a:rPr>
              <a:t>Moderator</a:t>
            </a:r>
            <a:r>
              <a:rPr lang="en-US" sz="2800">
                <a:solidFill>
                  <a:srgbClr val="184880"/>
                </a:solidFill>
                <a:latin typeface="Segoe UI"/>
                <a:cs typeface="Segoe UI"/>
              </a:rPr>
              <a:t>: Nicole Swanson, Anoka County Job Training Center</a:t>
            </a:r>
            <a:endParaRPr lang="en-US" sz="2800"/>
          </a:p>
          <a:p>
            <a:pPr marL="608965" indent="0">
              <a:lnSpc>
                <a:spcPct val="100000"/>
              </a:lnSpc>
              <a:spcAft>
                <a:spcPts val="600"/>
              </a:spcAft>
            </a:pPr>
            <a:r>
              <a:rPr lang="en-US" sz="2800" b="1">
                <a:solidFill>
                  <a:srgbClr val="184880"/>
                </a:solidFill>
                <a:latin typeface="Segoe UI"/>
                <a:cs typeface="Segoe UI"/>
              </a:rPr>
              <a:t>Manufacturing</a:t>
            </a:r>
            <a:r>
              <a:rPr lang="en-US" sz="2800">
                <a:solidFill>
                  <a:srgbClr val="184880"/>
                </a:solidFill>
                <a:latin typeface="Segoe UI"/>
                <a:cs typeface="Segoe UI"/>
              </a:rPr>
              <a:t>: Steve Kalina, MN Precision Manufacturing Association</a:t>
            </a:r>
            <a:endParaRPr lang="en-US" sz="2800"/>
          </a:p>
          <a:p>
            <a:pPr marL="608965" indent="0">
              <a:lnSpc>
                <a:spcPct val="100000"/>
              </a:lnSpc>
              <a:spcBef>
                <a:spcPts val="0"/>
              </a:spcBef>
              <a:spcAft>
                <a:spcPts val="600"/>
              </a:spcAft>
            </a:pPr>
            <a:r>
              <a:rPr lang="en-US" sz="2800" b="1">
                <a:solidFill>
                  <a:srgbClr val="184880"/>
                </a:solidFill>
                <a:latin typeface="Segoe UI"/>
                <a:cs typeface="Segoe UI"/>
              </a:rPr>
              <a:t>Tech</a:t>
            </a:r>
            <a:r>
              <a:rPr lang="en-US" sz="2800">
                <a:solidFill>
                  <a:srgbClr val="184880"/>
                </a:solidFill>
                <a:latin typeface="Segoe UI"/>
                <a:cs typeface="Segoe UI"/>
              </a:rPr>
              <a:t>: Jo Foust, Scott County Community Development Agency</a:t>
            </a:r>
          </a:p>
          <a:p>
            <a:pPr marL="608965" indent="0">
              <a:lnSpc>
                <a:spcPct val="100000"/>
              </a:lnSpc>
              <a:spcBef>
                <a:spcPts val="0"/>
              </a:spcBef>
              <a:spcAft>
                <a:spcPts val="600"/>
              </a:spcAft>
            </a:pPr>
            <a:r>
              <a:rPr lang="en-US" sz="2800" b="1">
                <a:solidFill>
                  <a:srgbClr val="184880"/>
                </a:solidFill>
                <a:latin typeface="Segoe UI"/>
                <a:cs typeface="Segoe UI"/>
              </a:rPr>
              <a:t>Trades</a:t>
            </a:r>
            <a:r>
              <a:rPr lang="en-US" sz="2800">
                <a:solidFill>
                  <a:srgbClr val="184880"/>
                </a:solidFill>
                <a:latin typeface="Segoe UI"/>
                <a:cs typeface="Segoe UI"/>
              </a:rPr>
              <a:t>:  Arlyce </a:t>
            </a:r>
            <a:r>
              <a:rPr lang="en-US" sz="2800" err="1">
                <a:solidFill>
                  <a:srgbClr val="184880"/>
                </a:solidFill>
                <a:latin typeface="Segoe UI"/>
                <a:cs typeface="Segoe UI"/>
              </a:rPr>
              <a:t>Cucich</a:t>
            </a:r>
            <a:r>
              <a:rPr lang="en-US" sz="2800">
                <a:solidFill>
                  <a:srgbClr val="184880"/>
                </a:solidFill>
                <a:latin typeface="Segoe UI"/>
                <a:cs typeface="Segoe UI"/>
              </a:rPr>
              <a:t>, MN Rural CEP</a:t>
            </a:r>
          </a:p>
          <a:p>
            <a:pPr marL="608965" indent="0">
              <a:lnSpc>
                <a:spcPct val="100000"/>
              </a:lnSpc>
              <a:spcBef>
                <a:spcPts val="0"/>
              </a:spcBef>
              <a:spcAft>
                <a:spcPts val="600"/>
              </a:spcAft>
            </a:pPr>
            <a:r>
              <a:rPr lang="en-US" sz="2800" b="1">
                <a:solidFill>
                  <a:srgbClr val="184880"/>
                </a:solidFill>
                <a:latin typeface="Segoe UI"/>
                <a:cs typeface="Segoe UI"/>
              </a:rPr>
              <a:t>Caring Professions</a:t>
            </a:r>
            <a:r>
              <a:rPr lang="en-US" sz="2800">
                <a:solidFill>
                  <a:srgbClr val="184880"/>
                </a:solidFill>
                <a:latin typeface="Segoe UI"/>
                <a:cs typeface="Segoe UI"/>
              </a:rPr>
              <a:t>: Jennifer Eccles, Minnesota State HealthForce Center of Excellence, University of Minnesota</a:t>
            </a:r>
          </a:p>
          <a:p>
            <a:pPr marL="608965" indent="0">
              <a:lnSpc>
                <a:spcPct val="100000"/>
              </a:lnSpc>
              <a:spcBef>
                <a:spcPts val="0"/>
              </a:spcBef>
              <a:spcAft>
                <a:spcPts val="600"/>
              </a:spcAft>
            </a:pPr>
            <a:r>
              <a:rPr lang="en-US" sz="2800" b="1">
                <a:solidFill>
                  <a:srgbClr val="184880"/>
                </a:solidFill>
                <a:latin typeface="Segoe UI"/>
                <a:cs typeface="Segoe UI"/>
              </a:rPr>
              <a:t>Education</a:t>
            </a:r>
            <a:r>
              <a:rPr lang="en-US" sz="2800">
                <a:solidFill>
                  <a:srgbClr val="184880"/>
                </a:solidFill>
                <a:latin typeface="Segoe UI"/>
                <a:cs typeface="Segoe UI"/>
              </a:rPr>
              <a:t>: Elena Foshay, City of Duluth Workforce Development</a:t>
            </a:r>
          </a:p>
          <a:p>
            <a:pPr marL="608965" indent="-507365">
              <a:lnSpc>
                <a:spcPct val="100000"/>
              </a:lnSpc>
              <a:spcBef>
                <a:spcPts val="0"/>
              </a:spcBef>
            </a:pPr>
            <a:endParaRPr lang="en-US" sz="3200">
              <a:solidFill>
                <a:srgbClr val="184880"/>
              </a:solidFill>
              <a:latin typeface="Segoe UI"/>
              <a:cs typeface="Segoe UI"/>
            </a:endParaRPr>
          </a:p>
          <a:p>
            <a:pPr marL="608965" indent="-507365">
              <a:lnSpc>
                <a:spcPct val="114999"/>
              </a:lnSpc>
            </a:pPr>
            <a:endParaRPr lang="en-US"/>
          </a:p>
        </p:txBody>
      </p:sp>
      <p:sp>
        <p:nvSpPr>
          <p:cNvPr id="4" name="Title 3">
            <a:extLst>
              <a:ext uri="{FF2B5EF4-FFF2-40B4-BE49-F238E27FC236}">
                <a16:creationId xmlns:a16="http://schemas.microsoft.com/office/drawing/2014/main" id="{8254DFEF-9BDF-7229-985C-B647589A5527}"/>
              </a:ext>
            </a:extLst>
          </p:cNvPr>
          <p:cNvSpPr>
            <a:spLocks noGrp="1"/>
          </p:cNvSpPr>
          <p:nvPr>
            <p:ph type="title" idx="4294967295"/>
          </p:nvPr>
        </p:nvSpPr>
        <p:spPr>
          <a:xfrm>
            <a:off x="1321242" y="460775"/>
            <a:ext cx="8035925" cy="1084263"/>
          </a:xfrm>
        </p:spPr>
        <p:txBody>
          <a:bodyPr/>
          <a:lstStyle/>
          <a:p>
            <a:r>
              <a:rPr lang="en-US" sz="2800"/>
              <a:t>Drive for 5 Grants: Sharing Best Practices &amp; Lessons Learned</a:t>
            </a:r>
          </a:p>
        </p:txBody>
      </p:sp>
    </p:spTree>
    <p:extLst>
      <p:ext uri="{BB962C8B-B14F-4D97-AF65-F5344CB8AC3E}">
        <p14:creationId xmlns:p14="http://schemas.microsoft.com/office/powerpoint/2010/main" val="3851039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64</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288786"/>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State of Child Care &amp;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Best Practices</a:t>
            </a:r>
            <a:endParaRPr kumimoji="0" lang="en-US" sz="24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sp>
        <p:nvSpPr>
          <p:cNvPr id="4" name="TextBox 3">
            <a:extLst>
              <a:ext uri="{FF2B5EF4-FFF2-40B4-BE49-F238E27FC236}">
                <a16:creationId xmlns:a16="http://schemas.microsoft.com/office/drawing/2014/main" id="{744510E8-AAE7-EE5B-C227-15E04F3FC547}"/>
              </a:ext>
            </a:extLst>
          </p:cNvPr>
          <p:cNvSpPr txBox="1"/>
          <p:nvPr/>
        </p:nvSpPr>
        <p:spPr>
          <a:xfrm>
            <a:off x="1220367" y="4928757"/>
            <a:ext cx="9883700" cy="1200329"/>
          </a:xfrm>
          <a:prstGeom prst="rect">
            <a:avLst/>
          </a:prstGeom>
          <a:noFill/>
        </p:spPr>
        <p:txBody>
          <a:bodyPr wrap="square" lIns="91440" tIns="45720" rIns="91440" bIns="45720" rtlCol="0" anchor="t">
            <a:spAutoFit/>
          </a:bodyPr>
          <a:lstStyle/>
          <a:p>
            <a:pPr algn="ctr">
              <a:defRPr/>
            </a:pPr>
            <a:r>
              <a:rPr lang="en-US" sz="3600" kern="0">
                <a:solidFill>
                  <a:srgbClr val="184880"/>
                </a:solidFill>
                <a:ea typeface="+mn-lt"/>
                <a:cs typeface="+mn-lt"/>
              </a:rPr>
              <a:t>Jessica Beyer and Suzanne Pearl  </a:t>
            </a:r>
            <a:endParaRPr lang="en-US" sz="3600" kern="0">
              <a:solidFill>
                <a:srgbClr val="000000"/>
              </a:solidFill>
              <a:ea typeface="+mn-lt"/>
              <a:cs typeface="+mn-lt"/>
            </a:endParaRPr>
          </a:p>
          <a:p>
            <a:pPr algn="ctr">
              <a:defRPr/>
            </a:pPr>
            <a:r>
              <a:rPr lang="en-US" sz="3600" kern="0">
                <a:solidFill>
                  <a:srgbClr val="184880"/>
                </a:solidFill>
                <a:ea typeface="+mn-lt"/>
                <a:cs typeface="+mn-lt"/>
              </a:rPr>
              <a:t>Minnesota First Children’s Finance</a:t>
            </a:r>
            <a:endParaRPr lang="en-US" sz="3600" kern="0">
              <a:solidFill>
                <a:srgbClr val="000000"/>
              </a:solidFill>
              <a:ea typeface="+mn-lt"/>
              <a:cs typeface="+mn-lt"/>
            </a:endParaRPr>
          </a:p>
        </p:txBody>
      </p:sp>
      <p:pic>
        <p:nvPicPr>
          <p:cNvPr id="6" name="Picture 5" descr="Blue text on a black background&#10;&#10;Description automatically generated">
            <a:extLst>
              <a:ext uri="{FF2B5EF4-FFF2-40B4-BE49-F238E27FC236}">
                <a16:creationId xmlns:a16="http://schemas.microsoft.com/office/drawing/2014/main" id="{32CF528F-6112-7812-A8E7-182A660716A8}"/>
              </a:ext>
            </a:extLst>
          </p:cNvPr>
          <p:cNvPicPr>
            <a:picLocks noChangeAspect="1"/>
          </p:cNvPicPr>
          <p:nvPr/>
        </p:nvPicPr>
        <p:blipFill rotWithShape="1">
          <a:blip r:embed="rId4"/>
          <a:srcRect t="634" b="634"/>
          <a:stretch/>
        </p:blipFill>
        <p:spPr>
          <a:xfrm>
            <a:off x="1375148" y="1030149"/>
            <a:ext cx="4787069" cy="1139504"/>
          </a:xfrm>
          <a:prstGeom prst="rect">
            <a:avLst/>
          </a:prstGeom>
        </p:spPr>
      </p:pic>
    </p:spTree>
    <p:extLst>
      <p:ext uri="{BB962C8B-B14F-4D97-AF65-F5344CB8AC3E}">
        <p14:creationId xmlns:p14="http://schemas.microsoft.com/office/powerpoint/2010/main" val="4083842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753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13607-2010-469B-8427-6067CD9E4FFF}"/>
              </a:ext>
            </a:extLst>
          </p:cNvPr>
          <p:cNvSpPr>
            <a:spLocks noGrp="1"/>
          </p:cNvSpPr>
          <p:nvPr>
            <p:ph type="title"/>
          </p:nvPr>
        </p:nvSpPr>
        <p:spPr/>
        <p:txBody>
          <a:bodyPr/>
          <a:lstStyle/>
          <a:p>
            <a:r>
              <a:rPr lang="en-US">
                <a:latin typeface="Poppins ExtraBold" panose="00000900000000000000" pitchFamily="2" charset="0"/>
                <a:cs typeface="Poppins ExtraBold" panose="00000900000000000000" pitchFamily="2" charset="0"/>
              </a:rPr>
              <a:t>Meet your Presenter </a:t>
            </a:r>
            <a:br>
              <a:rPr lang="en-US">
                <a:latin typeface="Poppins ExtraBold" panose="00000900000000000000" pitchFamily="2" charset="0"/>
                <a:cs typeface="Poppins ExtraBold" panose="00000900000000000000" pitchFamily="2" charset="0"/>
              </a:rPr>
            </a:br>
            <a:r>
              <a:rPr lang="en-US">
                <a:latin typeface="Poppins ExtraBold" panose="00000900000000000000" pitchFamily="2" charset="0"/>
                <a:cs typeface="Poppins ExtraBold" panose="00000900000000000000" pitchFamily="2" charset="0"/>
              </a:rPr>
              <a:t>from First Children’s Finance</a:t>
            </a:r>
          </a:p>
        </p:txBody>
      </p:sp>
      <p:sp>
        <p:nvSpPr>
          <p:cNvPr id="5" name="Content Placeholder 4">
            <a:extLst>
              <a:ext uri="{FF2B5EF4-FFF2-40B4-BE49-F238E27FC236}">
                <a16:creationId xmlns:a16="http://schemas.microsoft.com/office/drawing/2014/main" id="{D330B3D4-7AAA-4CBF-BCE8-21D415841925}"/>
              </a:ext>
            </a:extLst>
          </p:cNvPr>
          <p:cNvSpPr>
            <a:spLocks noGrp="1"/>
          </p:cNvSpPr>
          <p:nvPr>
            <p:ph idx="1"/>
          </p:nvPr>
        </p:nvSpPr>
        <p:spPr>
          <a:xfrm>
            <a:off x="480291" y="1825625"/>
            <a:ext cx="6888175" cy="4351338"/>
          </a:xfrm>
        </p:spPr>
        <p:txBody>
          <a:bodyPr>
            <a:normAutofit lnSpcReduction="10000"/>
          </a:bodyPr>
          <a:lstStyle/>
          <a:p>
            <a:r>
              <a:rPr lang="en-US" sz="2000" b="1">
                <a:solidFill>
                  <a:srgbClr val="2E3192"/>
                </a:solidFill>
                <a:latin typeface="Poppins SemiBold" panose="00000700000000000000" pitchFamily="2" charset="0"/>
                <a:cs typeface="Poppins SemiBold" panose="00000700000000000000" pitchFamily="2" charset="0"/>
              </a:rPr>
              <a:t>Jessica Beyer</a:t>
            </a:r>
          </a:p>
          <a:p>
            <a:pPr marL="0" indent="0">
              <a:buFont typeface="Calibri" panose="020F0502020204030204" pitchFamily="34" charset="0"/>
              <a:buNone/>
            </a:pPr>
            <a:r>
              <a:rPr lang="en-US" sz="1600">
                <a:solidFill>
                  <a:schemeClr val="tx1">
                    <a:lumMod val="95000"/>
                    <a:lumOff val="5000"/>
                  </a:schemeClr>
                </a:solidFill>
                <a:latin typeface="Poppins" panose="00000500000000000000" pitchFamily="2" charset="0"/>
                <a:cs typeface="Poppins" panose="00000500000000000000" pitchFamily="2" charset="0"/>
              </a:rPr>
              <a:t>Business Development Manager - Minnesota</a:t>
            </a:r>
          </a:p>
          <a:p>
            <a:pPr marL="0" indent="0">
              <a:buFont typeface="Calibri" panose="020F0502020204030204" pitchFamily="34" charset="0"/>
              <a:buNone/>
            </a:pPr>
            <a:r>
              <a:rPr lang="en-US" sz="1600">
                <a:solidFill>
                  <a:schemeClr val="tx1">
                    <a:lumMod val="95000"/>
                    <a:lumOff val="5000"/>
                  </a:schemeClr>
                </a:solidFill>
                <a:latin typeface="Poppins" panose="00000500000000000000" pitchFamily="2" charset="0"/>
                <a:cs typeface="Poppins" panose="00000500000000000000" pitchFamily="2" charset="0"/>
              </a:rPr>
              <a:t>320-288-2652 Direct</a:t>
            </a:r>
          </a:p>
          <a:p>
            <a:pPr marL="0" indent="0">
              <a:buFont typeface="Calibri" panose="020F0502020204030204" pitchFamily="34" charset="0"/>
              <a:buNone/>
            </a:pPr>
            <a:r>
              <a:rPr lang="en-US" sz="1600">
                <a:solidFill>
                  <a:schemeClr val="tx1">
                    <a:lumMod val="95000"/>
                    <a:lumOff val="5000"/>
                  </a:schemeClr>
                </a:solidFill>
                <a:latin typeface="Poppins" panose="00000500000000000000" pitchFamily="2" charset="0"/>
                <a:cs typeface="Poppins" panose="00000500000000000000" pitchFamily="2" charset="0"/>
              </a:rPr>
              <a:t>320-808-7066 Cell</a:t>
            </a:r>
          </a:p>
          <a:p>
            <a:pPr marL="0" indent="0">
              <a:buFont typeface="Calibri" panose="020F0502020204030204" pitchFamily="34" charset="0"/>
              <a:buNone/>
            </a:pPr>
            <a:r>
              <a:rPr lang="en-US" sz="1600">
                <a:solidFill>
                  <a:schemeClr val="tx1">
                    <a:lumMod val="95000"/>
                    <a:lumOff val="5000"/>
                  </a:schemeClr>
                </a:solidFill>
                <a:latin typeface="Poppins" panose="00000500000000000000" pitchFamily="2" charset="0"/>
                <a:cs typeface="Poppins" panose="00000500000000000000" pitchFamily="2" charset="0"/>
                <a:hlinkClick r:id="rId2">
                  <a:extLst>
                    <a:ext uri="{A12FA001-AC4F-418D-AE19-62706E023703}">
                      <ahyp:hlinkClr xmlns:ahyp="http://schemas.microsoft.com/office/drawing/2018/hyperlinkcolor" val="tx"/>
                    </a:ext>
                  </a:extLst>
                </a:hlinkClick>
              </a:rPr>
              <a:t>Jessica@firstchildrensfinance.org</a:t>
            </a:r>
            <a:r>
              <a:rPr lang="en-US" sz="1600">
                <a:solidFill>
                  <a:schemeClr val="tx1">
                    <a:lumMod val="95000"/>
                    <a:lumOff val="5000"/>
                  </a:schemeClr>
                </a:solidFill>
                <a:latin typeface="Poppins" panose="00000500000000000000" pitchFamily="2" charset="0"/>
                <a:cs typeface="Poppins" panose="00000500000000000000" pitchFamily="2" charset="0"/>
              </a:rPr>
              <a:t> </a:t>
            </a:r>
          </a:p>
          <a:p>
            <a:pPr marL="0" indent="0">
              <a:buFont typeface="Calibri" panose="020F0502020204030204" pitchFamily="34" charset="0"/>
              <a:buNone/>
            </a:pPr>
            <a:r>
              <a:rPr lang="en-US" sz="1800">
                <a:solidFill>
                  <a:schemeClr val="tx1">
                    <a:lumMod val="95000"/>
                    <a:lumOff val="5000"/>
                  </a:schemeClr>
                </a:solidFill>
                <a:latin typeface="Poppins" panose="00000500000000000000" pitchFamily="2" charset="0"/>
                <a:cs typeface="Poppins" panose="00000500000000000000" pitchFamily="2" charset="0"/>
              </a:rPr>
              <a:t> </a:t>
            </a:r>
          </a:p>
          <a:p>
            <a:pPr marL="0" indent="0">
              <a:buNone/>
            </a:pPr>
            <a:r>
              <a:rPr lang="en-US" sz="1600">
                <a:solidFill>
                  <a:schemeClr val="tx1">
                    <a:lumMod val="95000"/>
                    <a:lumOff val="5000"/>
                  </a:schemeClr>
                </a:solidFill>
                <a:latin typeface="Poppins" panose="00000500000000000000" pitchFamily="2" charset="0"/>
                <a:cs typeface="Poppins" panose="00000500000000000000" pitchFamily="2" charset="0"/>
              </a:rPr>
              <a:t>Jessica is the Business Development Manager for the western side of Minnesota. Prior to joining First Children’s Finance, Jessica spent 12 years as a Community Program Manager at the Center for Small Towns at the University of Minnesota Morris.  She was a programmatic staff that provided assistance to rural communities and oversaw the student involvement component of the Center.  She also has an extensive background in leadership, community organizing, and publicity.  Jessica also has vast experience with project management, training and facilitation. She received her BA from the University of Minnesota Morris in Speech Communication in 2002. </a:t>
            </a:r>
          </a:p>
        </p:txBody>
      </p:sp>
      <p:pic>
        <p:nvPicPr>
          <p:cNvPr id="6" name="Picture 2">
            <a:extLst>
              <a:ext uri="{FF2B5EF4-FFF2-40B4-BE49-F238E27FC236}">
                <a16:creationId xmlns:a16="http://schemas.microsoft.com/office/drawing/2014/main" id="{E19028DA-132F-48D6-A928-00D1D96E6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 t="8170" r="1" b="25077"/>
          <a:stretch/>
        </p:blipFill>
        <p:spPr bwMode="auto">
          <a:xfrm>
            <a:off x="7583107" y="1678656"/>
            <a:ext cx="4128602" cy="4128602"/>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328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365125"/>
            <a:ext cx="5892229" cy="1325563"/>
          </a:xfrm>
        </p:spPr>
        <p:txBody>
          <a:bodyPr>
            <a:normAutofit/>
          </a:bodyPr>
          <a:lstStyle/>
          <a:p>
            <a:pPr algn="ctr"/>
            <a:r>
              <a:rPr lang="en-US">
                <a:solidFill>
                  <a:srgbClr val="0070C0"/>
                </a:solidFill>
              </a:rPr>
              <a:t>What does First Children’s Finance do?</a:t>
            </a:r>
          </a:p>
        </p:txBody>
      </p:sp>
      <p:pic>
        <p:nvPicPr>
          <p:cNvPr id="3" name="Picture 2" descr="Diagram, venn diagram&#10;&#10;Description automatically generated">
            <a:extLst>
              <a:ext uri="{FF2B5EF4-FFF2-40B4-BE49-F238E27FC236}">
                <a16:creationId xmlns:a16="http://schemas.microsoft.com/office/drawing/2014/main" id="{76A4329F-EC2A-2A4D-5D05-0814350F3F7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20282" y="520846"/>
            <a:ext cx="6284258" cy="5835504"/>
          </a:xfrm>
          <a:prstGeom prst="rect">
            <a:avLst/>
          </a:prstGeom>
        </p:spPr>
      </p:pic>
      <p:pic>
        <p:nvPicPr>
          <p:cNvPr id="8" name="Picture 7">
            <a:extLst>
              <a:ext uri="{FF2B5EF4-FFF2-40B4-BE49-F238E27FC236}">
                <a16:creationId xmlns:a16="http://schemas.microsoft.com/office/drawing/2014/main" id="{D690837B-67EE-6291-E7D2-E1389DEE0503}"/>
              </a:ext>
            </a:extLst>
          </p:cNvPr>
          <p:cNvPicPr>
            <a:picLocks noChangeAspect="1"/>
          </p:cNvPicPr>
          <p:nvPr/>
        </p:nvPicPr>
        <p:blipFill>
          <a:blip r:embed="rId4"/>
          <a:stretch>
            <a:fillRect/>
          </a:stretch>
        </p:blipFill>
        <p:spPr>
          <a:xfrm>
            <a:off x="578225" y="2055990"/>
            <a:ext cx="1390650" cy="1371600"/>
          </a:xfrm>
          <a:prstGeom prst="rect">
            <a:avLst/>
          </a:prstGeom>
        </p:spPr>
      </p:pic>
      <p:pic>
        <p:nvPicPr>
          <p:cNvPr id="11" name="Picture 10">
            <a:extLst>
              <a:ext uri="{FF2B5EF4-FFF2-40B4-BE49-F238E27FC236}">
                <a16:creationId xmlns:a16="http://schemas.microsoft.com/office/drawing/2014/main" id="{C9410996-AF1A-0FEC-923E-FBA1841E7DBE}"/>
              </a:ext>
            </a:extLst>
          </p:cNvPr>
          <p:cNvPicPr>
            <a:picLocks noChangeAspect="1"/>
          </p:cNvPicPr>
          <p:nvPr/>
        </p:nvPicPr>
        <p:blipFill>
          <a:blip r:embed="rId5"/>
          <a:stretch>
            <a:fillRect/>
          </a:stretch>
        </p:blipFill>
        <p:spPr>
          <a:xfrm>
            <a:off x="568700" y="3427590"/>
            <a:ext cx="1400175" cy="1428750"/>
          </a:xfrm>
          <a:prstGeom prst="rect">
            <a:avLst/>
          </a:prstGeom>
        </p:spPr>
      </p:pic>
      <p:pic>
        <p:nvPicPr>
          <p:cNvPr id="13" name="Picture 12">
            <a:extLst>
              <a:ext uri="{FF2B5EF4-FFF2-40B4-BE49-F238E27FC236}">
                <a16:creationId xmlns:a16="http://schemas.microsoft.com/office/drawing/2014/main" id="{8FFC16B3-2380-E299-96DA-E2D0CD71A731}"/>
              </a:ext>
            </a:extLst>
          </p:cNvPr>
          <p:cNvPicPr>
            <a:picLocks noChangeAspect="1"/>
          </p:cNvPicPr>
          <p:nvPr/>
        </p:nvPicPr>
        <p:blipFill>
          <a:blip r:embed="rId6"/>
          <a:stretch>
            <a:fillRect/>
          </a:stretch>
        </p:blipFill>
        <p:spPr>
          <a:xfrm>
            <a:off x="578225" y="4884915"/>
            <a:ext cx="1409700" cy="1343025"/>
          </a:xfrm>
          <a:prstGeom prst="rect">
            <a:avLst/>
          </a:prstGeom>
        </p:spPr>
      </p:pic>
      <p:sp>
        <p:nvSpPr>
          <p:cNvPr id="14" name="TextBox 13">
            <a:extLst>
              <a:ext uri="{FF2B5EF4-FFF2-40B4-BE49-F238E27FC236}">
                <a16:creationId xmlns:a16="http://schemas.microsoft.com/office/drawing/2014/main" id="{B3F494ED-67A3-7DA9-035B-AC453E7207EB}"/>
              </a:ext>
            </a:extLst>
          </p:cNvPr>
          <p:cNvSpPr txBox="1"/>
          <p:nvPr/>
        </p:nvSpPr>
        <p:spPr>
          <a:xfrm>
            <a:off x="1968875" y="2221874"/>
            <a:ext cx="4608945" cy="954107"/>
          </a:xfrm>
          <a:prstGeom prst="rect">
            <a:avLst/>
          </a:prstGeom>
          <a:noFill/>
        </p:spPr>
        <p:txBody>
          <a:bodyPr wrap="square" rtlCol="0">
            <a:spAutoFit/>
          </a:bodyPr>
          <a:lstStyle/>
          <a:p>
            <a:r>
              <a:rPr lang="en-US" sz="1400">
                <a:latin typeface="Poppins" panose="00000500000000000000" pitchFamily="2" charset="0"/>
                <a:cs typeface="Poppins" panose="00000500000000000000" pitchFamily="2" charset="0"/>
              </a:rPr>
              <a:t>Loans • Technical Assistance • Assessments • Start Up &amp; Expansion Planning • Training • Business Consulting • Grants • Business &amp; Leadership Development</a:t>
            </a:r>
          </a:p>
        </p:txBody>
      </p:sp>
      <p:sp>
        <p:nvSpPr>
          <p:cNvPr id="16" name="TextBox 15">
            <a:extLst>
              <a:ext uri="{FF2B5EF4-FFF2-40B4-BE49-F238E27FC236}">
                <a16:creationId xmlns:a16="http://schemas.microsoft.com/office/drawing/2014/main" id="{E3965F9A-71AC-5BD8-807C-0CD3DEBC6C95}"/>
              </a:ext>
            </a:extLst>
          </p:cNvPr>
          <p:cNvSpPr txBox="1"/>
          <p:nvPr/>
        </p:nvSpPr>
        <p:spPr>
          <a:xfrm>
            <a:off x="1968875" y="3679199"/>
            <a:ext cx="3876340" cy="954107"/>
          </a:xfrm>
          <a:prstGeom prst="rect">
            <a:avLst/>
          </a:prstGeom>
          <a:noFill/>
        </p:spPr>
        <p:txBody>
          <a:bodyPr wrap="square">
            <a:spAutoFit/>
          </a:bodyPr>
          <a:lstStyle/>
          <a:p>
            <a:r>
              <a:rPr lang="en-US" sz="1400">
                <a:latin typeface="Poppins" panose="00000500000000000000" pitchFamily="2" charset="0"/>
                <a:cs typeface="Poppins" panose="00000500000000000000" pitchFamily="2" charset="0"/>
              </a:rPr>
              <a:t>Supply Building Initiatives • Needs Analysis • Community Engagement • Feasibility Studies • Custom Solutions • Technical Assistance • Workshops</a:t>
            </a:r>
          </a:p>
        </p:txBody>
      </p:sp>
      <p:sp>
        <p:nvSpPr>
          <p:cNvPr id="18" name="TextBox 17">
            <a:extLst>
              <a:ext uri="{FF2B5EF4-FFF2-40B4-BE49-F238E27FC236}">
                <a16:creationId xmlns:a16="http://schemas.microsoft.com/office/drawing/2014/main" id="{9500B068-90FD-ED9C-5449-23C28FA5DC52}"/>
              </a:ext>
            </a:extLst>
          </p:cNvPr>
          <p:cNvSpPr txBox="1"/>
          <p:nvPr/>
        </p:nvSpPr>
        <p:spPr>
          <a:xfrm>
            <a:off x="1987925" y="5133582"/>
            <a:ext cx="3876340" cy="954107"/>
          </a:xfrm>
          <a:prstGeom prst="rect">
            <a:avLst/>
          </a:prstGeom>
          <a:noFill/>
        </p:spPr>
        <p:txBody>
          <a:bodyPr wrap="square">
            <a:spAutoFit/>
          </a:bodyPr>
          <a:lstStyle/>
          <a:p>
            <a:r>
              <a:rPr lang="en-US" sz="1400">
                <a:latin typeface="Poppins" panose="00000500000000000000" pitchFamily="2" charset="0"/>
                <a:cs typeface="Poppins" panose="00000500000000000000" pitchFamily="2" charset="0"/>
              </a:rPr>
              <a:t>Policy &amp; Practice Review • Needs Assessments • Resource Alignment • Cost of Care Studies • National &amp; Cross-Sector Collaboration</a:t>
            </a:r>
          </a:p>
        </p:txBody>
      </p:sp>
    </p:spTree>
    <p:extLst>
      <p:ext uri="{BB962C8B-B14F-4D97-AF65-F5344CB8AC3E}">
        <p14:creationId xmlns:p14="http://schemas.microsoft.com/office/powerpoint/2010/main" val="2913588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8A185C18-E67F-4109-802D-4EA6809FEEE3}"/>
              </a:ext>
            </a:extLst>
          </p:cNvPr>
          <p:cNvCxnSpPr/>
          <p:nvPr/>
        </p:nvCxnSpPr>
        <p:spPr>
          <a:xfrm>
            <a:off x="3677543" y="4493871"/>
            <a:ext cx="0" cy="882669"/>
          </a:xfrm>
          <a:prstGeom prst="straightConnector1">
            <a:avLst/>
          </a:prstGeom>
          <a:ln>
            <a:solidFill>
              <a:srgbClr val="0A9446"/>
            </a:solidFill>
            <a:headEnd w="lg" len="lg"/>
            <a:tailEnd type="oval" w="lg" len="lg"/>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FD91DAB9-0CD5-42C4-BF53-3FDA2C5B234A}"/>
              </a:ext>
            </a:extLst>
          </p:cNvPr>
          <p:cNvSpPr txBox="1"/>
          <p:nvPr/>
        </p:nvSpPr>
        <p:spPr>
          <a:xfrm>
            <a:off x="2421166" y="723072"/>
            <a:ext cx="7563289" cy="623504"/>
          </a:xfrm>
          <a:prstGeom prst="rect">
            <a:avLst/>
          </a:prstGeom>
          <a:noFill/>
        </p:spPr>
        <p:txBody>
          <a:bodyPr wrap="none" rtlCol="0">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Poppins SemiBold" panose="00000700000000000000" pitchFamily="2" charset="0"/>
                <a:ea typeface="+mn-ea"/>
                <a:cs typeface="Poppins SemiBold" panose="00000700000000000000" pitchFamily="2" charset="0"/>
              </a:rPr>
              <a:t>About First Children’s Finance</a:t>
            </a:r>
          </a:p>
        </p:txBody>
      </p:sp>
      <p:sp>
        <p:nvSpPr>
          <p:cNvPr id="5" name="TextBox 4">
            <a:extLst>
              <a:ext uri="{FF2B5EF4-FFF2-40B4-BE49-F238E27FC236}">
                <a16:creationId xmlns:a16="http://schemas.microsoft.com/office/drawing/2014/main" id="{FF6CC8A8-BFB5-408B-A3C6-23BCFC69F354}"/>
              </a:ext>
            </a:extLst>
          </p:cNvPr>
          <p:cNvSpPr txBox="1"/>
          <p:nvPr/>
        </p:nvSpPr>
        <p:spPr>
          <a:xfrm>
            <a:off x="927906" y="1611870"/>
            <a:ext cx="107550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2E3192"/>
                </a:solidFill>
                <a:effectLst>
                  <a:outerShdw blurRad="38100" dist="19050" dir="2700000" algn="tl" rotWithShape="0">
                    <a:prstClr val="black">
                      <a:alpha val="40000"/>
                    </a:prstClr>
                  </a:outerShdw>
                </a:effectLst>
                <a:uLnTx/>
                <a:uFillTx/>
                <a:latin typeface="Poppins SemiBold" panose="00000700000000000000" pitchFamily="2" charset="0"/>
                <a:ea typeface="+mn-ea"/>
                <a:cs typeface="Poppins SemiBold" panose="00000700000000000000" pitchFamily="2" charset="0"/>
              </a:rPr>
              <a:t>The mission of First Children’s Finance is to increase the supply and business sustainability of excellent child care.</a:t>
            </a:r>
          </a:p>
        </p:txBody>
      </p:sp>
      <p:sp>
        <p:nvSpPr>
          <p:cNvPr id="6" name="Rectangle 5">
            <a:extLst>
              <a:ext uri="{FF2B5EF4-FFF2-40B4-BE49-F238E27FC236}">
                <a16:creationId xmlns:a16="http://schemas.microsoft.com/office/drawing/2014/main" id="{045C4C5C-32E0-49CD-8561-C68F93F17128}"/>
              </a:ext>
            </a:extLst>
          </p:cNvPr>
          <p:cNvSpPr/>
          <p:nvPr/>
        </p:nvSpPr>
        <p:spPr>
          <a:xfrm>
            <a:off x="396538" y="5246130"/>
            <a:ext cx="2144023" cy="75469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1991</a:t>
            </a:r>
          </a:p>
        </p:txBody>
      </p:sp>
      <p:sp>
        <p:nvSpPr>
          <p:cNvPr id="7" name="Rectangle 6">
            <a:extLst>
              <a:ext uri="{FF2B5EF4-FFF2-40B4-BE49-F238E27FC236}">
                <a16:creationId xmlns:a16="http://schemas.microsoft.com/office/drawing/2014/main" id="{B54E143C-72E6-4B23-BCD4-BD4D562C641A}"/>
              </a:ext>
            </a:extLst>
          </p:cNvPr>
          <p:cNvSpPr/>
          <p:nvPr/>
        </p:nvSpPr>
        <p:spPr>
          <a:xfrm>
            <a:off x="2854841" y="5259154"/>
            <a:ext cx="1581172" cy="75469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2006</a:t>
            </a:r>
          </a:p>
        </p:txBody>
      </p:sp>
      <p:sp>
        <p:nvSpPr>
          <p:cNvPr id="8" name="Rectangle 7">
            <a:extLst>
              <a:ext uri="{FF2B5EF4-FFF2-40B4-BE49-F238E27FC236}">
                <a16:creationId xmlns:a16="http://schemas.microsoft.com/office/drawing/2014/main" id="{22E3BF63-2778-451A-AB14-A57AAC1C9F1B}"/>
              </a:ext>
            </a:extLst>
          </p:cNvPr>
          <p:cNvSpPr/>
          <p:nvPr/>
        </p:nvSpPr>
        <p:spPr>
          <a:xfrm>
            <a:off x="4382350" y="3935715"/>
            <a:ext cx="831679" cy="34317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2008</a:t>
            </a:r>
          </a:p>
        </p:txBody>
      </p:sp>
      <p:sp>
        <p:nvSpPr>
          <p:cNvPr id="9" name="Rectangle 8">
            <a:extLst>
              <a:ext uri="{FF2B5EF4-FFF2-40B4-BE49-F238E27FC236}">
                <a16:creationId xmlns:a16="http://schemas.microsoft.com/office/drawing/2014/main" id="{46DCA3ED-D9D6-43AC-B7D0-19C09E35C00D}"/>
              </a:ext>
            </a:extLst>
          </p:cNvPr>
          <p:cNvSpPr/>
          <p:nvPr/>
        </p:nvSpPr>
        <p:spPr>
          <a:xfrm>
            <a:off x="4691333" y="5250325"/>
            <a:ext cx="1700623" cy="75469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2008</a:t>
            </a:r>
          </a:p>
        </p:txBody>
      </p:sp>
      <p:sp>
        <p:nvSpPr>
          <p:cNvPr id="10" name="TextBox 9">
            <a:extLst>
              <a:ext uri="{FF2B5EF4-FFF2-40B4-BE49-F238E27FC236}">
                <a16:creationId xmlns:a16="http://schemas.microsoft.com/office/drawing/2014/main" id="{A4452666-30EC-4778-8B7B-82A6841F1C1E}"/>
              </a:ext>
            </a:extLst>
          </p:cNvPr>
          <p:cNvSpPr txBox="1"/>
          <p:nvPr/>
        </p:nvSpPr>
        <p:spPr>
          <a:xfrm>
            <a:off x="479439" y="2803599"/>
            <a:ext cx="2148067" cy="1938992"/>
          </a:xfrm>
          <a:prstGeom prst="rect">
            <a:avLst/>
          </a:prstGeom>
          <a:solidFill>
            <a:srgbClr val="2AABE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Founded as a Community Development Financial Institution (CDFI)</a:t>
            </a:r>
          </a:p>
        </p:txBody>
      </p:sp>
      <p:sp>
        <p:nvSpPr>
          <p:cNvPr id="11" name="TextBox 10">
            <a:extLst>
              <a:ext uri="{FF2B5EF4-FFF2-40B4-BE49-F238E27FC236}">
                <a16:creationId xmlns:a16="http://schemas.microsoft.com/office/drawing/2014/main" id="{436EFE06-5E26-43D3-AB02-693F9DE3E649}"/>
              </a:ext>
            </a:extLst>
          </p:cNvPr>
          <p:cNvSpPr txBox="1"/>
          <p:nvPr/>
        </p:nvSpPr>
        <p:spPr>
          <a:xfrm>
            <a:off x="4731977" y="3730328"/>
            <a:ext cx="1700623" cy="1015663"/>
          </a:xfrm>
          <a:prstGeom prst="rect">
            <a:avLst/>
          </a:prstGeom>
          <a:solidFill>
            <a:srgbClr val="F7941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Expanded to Michigan &amp; Iowa</a:t>
            </a:r>
          </a:p>
        </p:txBody>
      </p:sp>
      <p:sp>
        <p:nvSpPr>
          <p:cNvPr id="12" name="Rectangle 11">
            <a:extLst>
              <a:ext uri="{FF2B5EF4-FFF2-40B4-BE49-F238E27FC236}">
                <a16:creationId xmlns:a16="http://schemas.microsoft.com/office/drawing/2014/main" id="{9C287CB0-E905-44B1-B07A-6DDC09C98669}"/>
              </a:ext>
            </a:extLst>
          </p:cNvPr>
          <p:cNvSpPr/>
          <p:nvPr/>
        </p:nvSpPr>
        <p:spPr>
          <a:xfrm>
            <a:off x="9837289" y="3280191"/>
            <a:ext cx="1772321" cy="1472247"/>
          </a:xfrm>
          <a:prstGeom prst="rect">
            <a:avLst/>
          </a:prstGeom>
          <a:solidFill>
            <a:srgbClr val="F4582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3" name="TextBox 12">
            <a:extLst>
              <a:ext uri="{FF2B5EF4-FFF2-40B4-BE49-F238E27FC236}">
                <a16:creationId xmlns:a16="http://schemas.microsoft.com/office/drawing/2014/main" id="{70058CA9-FB81-4C9B-A9ED-9B6E4D6E6321}"/>
              </a:ext>
            </a:extLst>
          </p:cNvPr>
          <p:cNvSpPr txBox="1"/>
          <p:nvPr/>
        </p:nvSpPr>
        <p:spPr>
          <a:xfrm>
            <a:off x="9868205" y="3726927"/>
            <a:ext cx="17723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We continue to grow! </a:t>
            </a:r>
          </a:p>
        </p:txBody>
      </p:sp>
      <p:sp>
        <p:nvSpPr>
          <p:cNvPr id="14" name="Rectangle 13">
            <a:extLst>
              <a:ext uri="{FF2B5EF4-FFF2-40B4-BE49-F238E27FC236}">
                <a16:creationId xmlns:a16="http://schemas.microsoft.com/office/drawing/2014/main" id="{3688A25C-DF1E-4AE0-B5EC-CCF3F424E0F0}"/>
              </a:ext>
            </a:extLst>
          </p:cNvPr>
          <p:cNvSpPr/>
          <p:nvPr/>
        </p:nvSpPr>
        <p:spPr>
          <a:xfrm>
            <a:off x="2732233" y="3419151"/>
            <a:ext cx="1890620" cy="1323439"/>
          </a:xfrm>
          <a:prstGeom prst="rect">
            <a:avLst/>
          </a:prstGeom>
          <a:solidFill>
            <a:srgbClr val="0A944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Became a 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non-profit organization</a:t>
            </a:r>
          </a:p>
        </p:txBody>
      </p:sp>
      <p:sp>
        <p:nvSpPr>
          <p:cNvPr id="15" name="Rectangle 14">
            <a:extLst>
              <a:ext uri="{FF2B5EF4-FFF2-40B4-BE49-F238E27FC236}">
                <a16:creationId xmlns:a16="http://schemas.microsoft.com/office/drawing/2014/main" id="{BD6F00B6-6A62-4FA1-AF11-CAEE0FEB61FE}"/>
              </a:ext>
            </a:extLst>
          </p:cNvPr>
          <p:cNvSpPr/>
          <p:nvPr/>
        </p:nvSpPr>
        <p:spPr>
          <a:xfrm>
            <a:off x="9765170" y="5160197"/>
            <a:ext cx="1978392" cy="76123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Today!</a:t>
            </a:r>
          </a:p>
        </p:txBody>
      </p:sp>
      <p:cxnSp>
        <p:nvCxnSpPr>
          <p:cNvPr id="16" name="Straight Arrow Connector 15">
            <a:extLst>
              <a:ext uri="{FF2B5EF4-FFF2-40B4-BE49-F238E27FC236}">
                <a16:creationId xmlns:a16="http://schemas.microsoft.com/office/drawing/2014/main" id="{8014D112-8D3E-42FB-AA76-B1BA4278C718}"/>
              </a:ext>
            </a:extLst>
          </p:cNvPr>
          <p:cNvCxnSpPr/>
          <p:nvPr/>
        </p:nvCxnSpPr>
        <p:spPr>
          <a:xfrm>
            <a:off x="1468550" y="4474691"/>
            <a:ext cx="0" cy="882669"/>
          </a:xfrm>
          <a:prstGeom prst="straightConnector1">
            <a:avLst/>
          </a:prstGeom>
          <a:ln cmpd="sng">
            <a:solidFill>
              <a:srgbClr val="2AABE3"/>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7FF59A0-B139-4211-8809-58AE0495D359}"/>
              </a:ext>
            </a:extLst>
          </p:cNvPr>
          <p:cNvCxnSpPr>
            <a:cxnSpLocks/>
          </p:cNvCxnSpPr>
          <p:nvPr/>
        </p:nvCxnSpPr>
        <p:spPr>
          <a:xfrm>
            <a:off x="5541644" y="4643301"/>
            <a:ext cx="0" cy="714059"/>
          </a:xfrm>
          <a:prstGeom prst="straightConnector1">
            <a:avLst/>
          </a:prstGeom>
          <a:ln>
            <a:solidFill>
              <a:srgbClr val="F7941C"/>
            </a:solidFill>
            <a:headEnd w="lg" len="lg"/>
            <a:tailEnd type="oval" w="lg" len="lg"/>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10C50F3C-59B6-4A7C-9B70-88F1A59A7FC5}"/>
              </a:ext>
            </a:extLst>
          </p:cNvPr>
          <p:cNvCxnSpPr/>
          <p:nvPr/>
        </p:nvCxnSpPr>
        <p:spPr>
          <a:xfrm>
            <a:off x="10723449" y="4416873"/>
            <a:ext cx="0" cy="914448"/>
          </a:xfrm>
          <a:prstGeom prst="straightConnector1">
            <a:avLst/>
          </a:prstGeom>
          <a:ln cmpd="sng">
            <a:solidFill>
              <a:srgbClr val="F15A22"/>
            </a:solidFill>
            <a:headEnd w="lg" len="lg"/>
            <a:tailEnd type="oval"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D11B939-FCE4-1351-3ABC-2A65BD4EECCB}"/>
              </a:ext>
            </a:extLst>
          </p:cNvPr>
          <p:cNvSpPr/>
          <p:nvPr/>
        </p:nvSpPr>
        <p:spPr>
          <a:xfrm>
            <a:off x="6543268" y="3428999"/>
            <a:ext cx="1514816" cy="1323439"/>
          </a:xfrm>
          <a:prstGeom prst="rect">
            <a:avLst/>
          </a:prstGeom>
          <a:solidFill>
            <a:srgbClr val="2E319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Expanded to Vermont</a:t>
            </a:r>
          </a:p>
        </p:txBody>
      </p:sp>
      <p:cxnSp>
        <p:nvCxnSpPr>
          <p:cNvPr id="21" name="Straight Arrow Connector 20">
            <a:extLst>
              <a:ext uri="{FF2B5EF4-FFF2-40B4-BE49-F238E27FC236}">
                <a16:creationId xmlns:a16="http://schemas.microsoft.com/office/drawing/2014/main" id="{BF7A92A9-65DC-B7EC-5FED-6991BD5EBBB9}"/>
              </a:ext>
            </a:extLst>
          </p:cNvPr>
          <p:cNvCxnSpPr>
            <a:cxnSpLocks/>
            <a:stCxn id="23" idx="2"/>
          </p:cNvCxnSpPr>
          <p:nvPr/>
        </p:nvCxnSpPr>
        <p:spPr>
          <a:xfrm>
            <a:off x="8930023" y="4752438"/>
            <a:ext cx="0" cy="618269"/>
          </a:xfrm>
          <a:prstGeom prst="straightConnector1">
            <a:avLst/>
          </a:prstGeom>
          <a:ln>
            <a:solidFill>
              <a:srgbClr val="1D75BD"/>
            </a:solidFill>
            <a:headEnd w="lg" len="lg"/>
            <a:tailEnd type="oval" w="lg" len="lg"/>
          </a:ln>
        </p:spPr>
        <p:style>
          <a:lnRef idx="1">
            <a:schemeClr val="accent3"/>
          </a:lnRef>
          <a:fillRef idx="0">
            <a:schemeClr val="accent3"/>
          </a:fillRef>
          <a:effectRef idx="0">
            <a:schemeClr val="accent3"/>
          </a:effectRef>
          <a:fontRef idx="minor">
            <a:schemeClr val="tx1"/>
          </a:fontRef>
        </p:style>
      </p:cxnSp>
      <p:sp>
        <p:nvSpPr>
          <p:cNvPr id="22" name="Rectangle 21">
            <a:extLst>
              <a:ext uri="{FF2B5EF4-FFF2-40B4-BE49-F238E27FC236}">
                <a16:creationId xmlns:a16="http://schemas.microsoft.com/office/drawing/2014/main" id="{1496AA33-EFCB-2BCA-96AA-281D44A18AB7}"/>
              </a:ext>
            </a:extLst>
          </p:cNvPr>
          <p:cNvSpPr/>
          <p:nvPr/>
        </p:nvSpPr>
        <p:spPr>
          <a:xfrm>
            <a:off x="6304407" y="5238194"/>
            <a:ext cx="1978392" cy="76123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2022</a:t>
            </a:r>
          </a:p>
        </p:txBody>
      </p:sp>
      <p:sp>
        <p:nvSpPr>
          <p:cNvPr id="23" name="Rectangle 22">
            <a:extLst>
              <a:ext uri="{FF2B5EF4-FFF2-40B4-BE49-F238E27FC236}">
                <a16:creationId xmlns:a16="http://schemas.microsoft.com/office/drawing/2014/main" id="{ACAB7709-117B-4DA0-FBD8-2A62C4E5EDBB}"/>
              </a:ext>
            </a:extLst>
          </p:cNvPr>
          <p:cNvSpPr/>
          <p:nvPr/>
        </p:nvSpPr>
        <p:spPr>
          <a:xfrm>
            <a:off x="8172615" y="3280191"/>
            <a:ext cx="1514816" cy="1472247"/>
          </a:xfrm>
          <a:prstGeom prst="rect">
            <a:avLst/>
          </a:prstGeom>
          <a:solidFill>
            <a:srgbClr val="1D75B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Expanded to Oregon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Poppins" panose="00000500000000000000" pitchFamily="2" charset="0"/>
                <a:cs typeface="Poppins" panose="00000500000000000000" pitchFamily="2" charset="0"/>
              </a:rPr>
              <a:t>and 13 Tribal Nations</a:t>
            </a:r>
            <a:endParaRPr kumimoji="0" lang="en-US" sz="20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cxnSp>
        <p:nvCxnSpPr>
          <p:cNvPr id="24" name="Straight Arrow Connector 23">
            <a:extLst>
              <a:ext uri="{FF2B5EF4-FFF2-40B4-BE49-F238E27FC236}">
                <a16:creationId xmlns:a16="http://schemas.microsoft.com/office/drawing/2014/main" id="{FF720121-7D71-D75A-F764-24011A08F7DF}"/>
              </a:ext>
            </a:extLst>
          </p:cNvPr>
          <p:cNvCxnSpPr>
            <a:cxnSpLocks/>
          </p:cNvCxnSpPr>
          <p:nvPr/>
        </p:nvCxnSpPr>
        <p:spPr>
          <a:xfrm>
            <a:off x="7293603" y="4493871"/>
            <a:ext cx="0" cy="876836"/>
          </a:xfrm>
          <a:prstGeom prst="straightConnector1">
            <a:avLst/>
          </a:prstGeom>
          <a:ln>
            <a:solidFill>
              <a:srgbClr val="2E3192"/>
            </a:solidFill>
            <a:headEnd w="lg" len="lg"/>
            <a:tailEnd type="oval" w="lg" len="lg"/>
          </a:ln>
        </p:spPr>
        <p:style>
          <a:lnRef idx="1">
            <a:schemeClr val="accent3"/>
          </a:lnRef>
          <a:fillRef idx="0">
            <a:schemeClr val="accent3"/>
          </a:fillRef>
          <a:effectRef idx="0">
            <a:schemeClr val="accent3"/>
          </a:effectRef>
          <a:fontRef idx="minor">
            <a:schemeClr val="tx1"/>
          </a:fontRef>
        </p:style>
      </p:cxnSp>
      <p:sp>
        <p:nvSpPr>
          <p:cNvPr id="25" name="Rectangle 24">
            <a:extLst>
              <a:ext uri="{FF2B5EF4-FFF2-40B4-BE49-F238E27FC236}">
                <a16:creationId xmlns:a16="http://schemas.microsoft.com/office/drawing/2014/main" id="{95FB61EF-E20D-EE59-BF74-B7D918491674}"/>
              </a:ext>
            </a:extLst>
          </p:cNvPr>
          <p:cNvSpPr/>
          <p:nvPr/>
        </p:nvSpPr>
        <p:spPr>
          <a:xfrm>
            <a:off x="7940827" y="5236376"/>
            <a:ext cx="1978392" cy="761234"/>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Poppins"/>
                <a:ea typeface="+mn-ea"/>
                <a:cs typeface="Poppins"/>
              </a:rPr>
              <a:t>2024</a:t>
            </a:r>
          </a:p>
        </p:txBody>
      </p:sp>
    </p:spTree>
    <p:extLst>
      <p:ext uri="{BB962C8B-B14F-4D97-AF65-F5344CB8AC3E}">
        <p14:creationId xmlns:p14="http://schemas.microsoft.com/office/powerpoint/2010/main" val="1703318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65B9-03CD-4DC8-BBA7-E6D00535E6CD}"/>
              </a:ext>
            </a:extLst>
          </p:cNvPr>
          <p:cNvSpPr>
            <a:spLocks noGrp="1"/>
          </p:cNvSpPr>
          <p:nvPr>
            <p:ph type="title"/>
          </p:nvPr>
        </p:nvSpPr>
        <p:spPr>
          <a:xfrm>
            <a:off x="838200" y="2344232"/>
            <a:ext cx="10515600" cy="2169535"/>
          </a:xfrm>
        </p:spPr>
        <p:txBody>
          <a:bodyPr>
            <a:normAutofit fontScale="90000"/>
          </a:bodyPr>
          <a:lstStyle/>
          <a:p>
            <a:r>
              <a:rPr lang="en-US" sz="5400"/>
              <a:t>Navigating the Business Side of </a:t>
            </a:r>
            <a:br>
              <a:rPr lang="en-US" sz="5400"/>
            </a:br>
            <a:r>
              <a:rPr lang="en-US" sz="5400"/>
              <a:t>Child Care</a:t>
            </a:r>
          </a:p>
        </p:txBody>
      </p:sp>
    </p:spTree>
    <p:extLst>
      <p:ext uri="{BB962C8B-B14F-4D97-AF65-F5344CB8AC3E}">
        <p14:creationId xmlns:p14="http://schemas.microsoft.com/office/powerpoint/2010/main" val="1135948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F657-2473-60BB-75D3-B0D89E430043}"/>
              </a:ext>
            </a:extLst>
          </p:cNvPr>
          <p:cNvSpPr>
            <a:spLocks noGrp="1"/>
          </p:cNvSpPr>
          <p:nvPr>
            <p:ph type="title"/>
          </p:nvPr>
        </p:nvSpPr>
        <p:spPr/>
        <p:txBody>
          <a:bodyPr/>
          <a:lstStyle/>
          <a:p>
            <a:r>
              <a:rPr lang="en-US"/>
              <a:t>2025 – 2026 GWDB Meeting Schedule</a:t>
            </a:r>
          </a:p>
        </p:txBody>
      </p:sp>
      <p:sp>
        <p:nvSpPr>
          <p:cNvPr id="3" name="Content Placeholder 2">
            <a:extLst>
              <a:ext uri="{FF2B5EF4-FFF2-40B4-BE49-F238E27FC236}">
                <a16:creationId xmlns:a16="http://schemas.microsoft.com/office/drawing/2014/main" id="{A70C5B84-CDBE-2C63-E6EA-970F2135232F}"/>
              </a:ext>
            </a:extLst>
          </p:cNvPr>
          <p:cNvSpPr>
            <a:spLocks noGrp="1"/>
          </p:cNvSpPr>
          <p:nvPr>
            <p:ph sz="half" idx="1"/>
          </p:nvPr>
        </p:nvSpPr>
        <p:spPr/>
        <p:txBody>
          <a:bodyPr>
            <a:normAutofit/>
          </a:bodyPr>
          <a:lstStyle/>
          <a:p>
            <a:pPr marL="0" marR="0" indent="0">
              <a:lnSpc>
                <a:spcPct val="107000"/>
              </a:lnSpc>
              <a:spcBef>
                <a:spcPts val="0"/>
              </a:spcBef>
              <a:spcAft>
                <a:spcPts val="800"/>
              </a:spcAft>
              <a:buNone/>
            </a:pPr>
            <a:r>
              <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2025 Full Board Meetings:</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Wednesday, February 12 from 9 a.m. to 4 p.m. </a:t>
            </a:r>
            <a:r>
              <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In-person Member Retreat at DEED </a:t>
            </a: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Wednesday, May 14 from 10 a.m. to 3 p.m. </a:t>
            </a:r>
            <a:r>
              <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In-person Meeting    </a:t>
            </a: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Wednesday, August 13 from 10 a.m. to 3 p.m. </a:t>
            </a:r>
            <a:r>
              <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In-person Meeting  </a:t>
            </a:r>
          </a:p>
          <a:p>
            <a:pPr marL="342900" marR="0" lvl="0" indent="-342900">
              <a:lnSpc>
                <a:spcPct val="107000"/>
              </a:lnSpc>
              <a:spcBef>
                <a:spcPts val="0"/>
              </a:spcBef>
              <a:spcAft>
                <a:spcPts val="80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Wednesday, November 12 Joint GWDB/MAWB Meeting from 10 a.m. to 3 p.m. </a:t>
            </a:r>
            <a:r>
              <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In-person Meeting</a:t>
            </a:r>
            <a:endParaRPr lang="en-US" sz="2800">
              <a:solidFill>
                <a:schemeClr val="tx1"/>
              </a:solidFill>
            </a:endParaRPr>
          </a:p>
        </p:txBody>
      </p:sp>
      <p:sp>
        <p:nvSpPr>
          <p:cNvPr id="4" name="Content Placeholder 3">
            <a:extLst>
              <a:ext uri="{FF2B5EF4-FFF2-40B4-BE49-F238E27FC236}">
                <a16:creationId xmlns:a16="http://schemas.microsoft.com/office/drawing/2014/main" id="{B9D2E983-195E-C70B-DD45-C81288C6A91C}"/>
              </a:ext>
            </a:extLst>
          </p:cNvPr>
          <p:cNvSpPr>
            <a:spLocks noGrp="1"/>
          </p:cNvSpPr>
          <p:nvPr>
            <p:ph sz="half" idx="2"/>
          </p:nvPr>
        </p:nvSpPr>
        <p:spPr/>
        <p:txBody>
          <a:bodyPr/>
          <a:lstStyle/>
          <a:p>
            <a:pPr marL="0" marR="0" indent="0">
              <a:lnSpc>
                <a:spcPct val="107000"/>
              </a:lnSpc>
              <a:spcBef>
                <a:spcPts val="0"/>
              </a:spcBef>
              <a:spcAft>
                <a:spcPts val="800"/>
              </a:spcAft>
              <a:buNone/>
            </a:pPr>
            <a:r>
              <a:rPr lang="en-US"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2026 Full Board Meetings:</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Wednesday, February 11 from 10 a.m. to 3 p.m. </a:t>
            </a:r>
            <a:r>
              <a:rPr lang="en-US" sz="2000">
                <a:solidFill>
                  <a:schemeClr val="tx1"/>
                </a:solidFill>
                <a:effectLst/>
                <a:latin typeface="Calibri" panose="020F0502020204030204" pitchFamily="34" charset="0"/>
                <a:ea typeface="Calibri" panose="020F0502020204030204" pitchFamily="34" charset="0"/>
                <a:cs typeface="Calibri" panose="020F0502020204030204" pitchFamily="34" charset="0"/>
              </a:rPr>
              <a:t>– In-person Meeting</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Wednesday, May 13 from 10 a.m. to 3 p.m. </a:t>
            </a:r>
            <a:r>
              <a:rPr lang="en-US" sz="2000">
                <a:solidFill>
                  <a:schemeClr val="tx1"/>
                </a:solidFill>
                <a:effectLst/>
                <a:latin typeface="Calibri" panose="020F0502020204030204" pitchFamily="34" charset="0"/>
                <a:ea typeface="Calibri" panose="020F0502020204030204" pitchFamily="34" charset="0"/>
                <a:cs typeface="Calibri" panose="020F0502020204030204" pitchFamily="34" charset="0"/>
              </a:rPr>
              <a:t>– In-person Meeting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Wednesday, August 12 from 10 a.m. to 3 p.m. </a:t>
            </a:r>
            <a:r>
              <a:rPr lang="en-US" sz="2000">
                <a:solidFill>
                  <a:schemeClr val="tx1"/>
                </a:solidFill>
                <a:effectLst/>
                <a:latin typeface="Calibri" panose="020F0502020204030204" pitchFamily="34" charset="0"/>
                <a:ea typeface="Calibri" panose="020F0502020204030204" pitchFamily="34" charset="0"/>
                <a:cs typeface="Calibri" panose="020F0502020204030204" pitchFamily="34" charset="0"/>
              </a:rPr>
              <a:t>– In-person Meeting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Wednesday, November</a:t>
            </a:r>
            <a:r>
              <a:rPr lang="en-US" sz="20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4 </a:t>
            </a:r>
            <a:r>
              <a:rPr lang="en-US"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Joint GWDB/MAWB Meeting </a:t>
            </a:r>
            <a:r>
              <a:rPr lang="en-US" sz="2000" b="1">
                <a:solidFill>
                  <a:schemeClr val="tx1"/>
                </a:solidFill>
                <a:effectLst/>
                <a:latin typeface="Calibri" panose="020F0502020204030204" pitchFamily="34" charset="0"/>
                <a:ea typeface="Calibri" panose="020F0502020204030204" pitchFamily="34" charset="0"/>
                <a:cs typeface="Calibri" panose="020F0502020204030204" pitchFamily="34" charset="0"/>
              </a:rPr>
              <a:t>from 10 a.m. to 3 p.m. </a:t>
            </a:r>
            <a:r>
              <a:rPr lang="en-US" sz="2000">
                <a:solidFill>
                  <a:schemeClr val="tx1"/>
                </a:solidFill>
                <a:effectLst/>
                <a:latin typeface="Calibri" panose="020F0502020204030204" pitchFamily="34" charset="0"/>
                <a:ea typeface="Calibri" panose="020F0502020204030204" pitchFamily="34" charset="0"/>
                <a:cs typeface="Calibri" panose="020F0502020204030204" pitchFamily="34" charset="0"/>
              </a:rPr>
              <a:t>– In-person Meeting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5" name="Footer Placeholder 4">
            <a:extLst>
              <a:ext uri="{FF2B5EF4-FFF2-40B4-BE49-F238E27FC236}">
                <a16:creationId xmlns:a16="http://schemas.microsoft.com/office/drawing/2014/main" id="{AF4828E4-D536-DF59-74B6-670075E4D26E}"/>
              </a:ext>
            </a:extLst>
          </p:cNvPr>
          <p:cNvSpPr>
            <a:spLocks noGrp="1"/>
          </p:cNvSpPr>
          <p:nvPr>
            <p:ph type="ftr" sz="quarter" idx="3"/>
          </p:nvPr>
        </p:nvSpPr>
        <p:spPr/>
        <p:txBody>
          <a:bodyPr/>
          <a:lstStyle/>
          <a:p>
            <a:r>
              <a:rPr lang="en-US"/>
              <a:t>mn.gov/deed/gwdb</a:t>
            </a:r>
          </a:p>
        </p:txBody>
      </p:sp>
    </p:spTree>
    <p:extLst>
      <p:ext uri="{BB962C8B-B14F-4D97-AF65-F5344CB8AC3E}">
        <p14:creationId xmlns:p14="http://schemas.microsoft.com/office/powerpoint/2010/main" val="14769441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58B413-9A53-4636-4FA4-4D7E4718E7EC}"/>
              </a:ext>
            </a:extLst>
          </p:cNvPr>
          <p:cNvSpPr>
            <a:spLocks noGrp="1"/>
          </p:cNvSpPr>
          <p:nvPr>
            <p:ph type="title"/>
          </p:nvPr>
        </p:nvSpPr>
        <p:spPr>
          <a:xfrm>
            <a:off x="480291" y="365125"/>
            <a:ext cx="10873509" cy="1325563"/>
          </a:xfrm>
          <a:noFill/>
        </p:spPr>
        <p:txBody>
          <a:bodyPr/>
          <a:lstStyle/>
          <a:p>
            <a:r>
              <a:rPr lang="en-US"/>
              <a:t>The Cost of Child Care Tuition for Families</a:t>
            </a:r>
          </a:p>
        </p:txBody>
      </p:sp>
      <p:sp>
        <p:nvSpPr>
          <p:cNvPr id="6" name="Content Placeholder 2">
            <a:extLst>
              <a:ext uri="{FF2B5EF4-FFF2-40B4-BE49-F238E27FC236}">
                <a16:creationId xmlns:a16="http://schemas.microsoft.com/office/drawing/2014/main" id="{F1F93362-3080-516F-F012-B8DB10F9C5FB}"/>
              </a:ext>
            </a:extLst>
          </p:cNvPr>
          <p:cNvSpPr>
            <a:spLocks noGrp="1"/>
          </p:cNvSpPr>
          <p:nvPr>
            <p:ph sz="half" idx="1"/>
          </p:nvPr>
        </p:nvSpPr>
        <p:spPr>
          <a:xfrm>
            <a:off x="669131" y="1690688"/>
            <a:ext cx="10853737" cy="4166415"/>
          </a:xfrm>
        </p:spPr>
        <p:txBody>
          <a:bodyPr>
            <a:normAutofit/>
          </a:bodyPr>
          <a:lstStyle/>
          <a:p>
            <a:pPr marL="457200" indent="-457200">
              <a:buFont typeface="Arial" panose="020B0604020202020204" pitchFamily="34" charset="0"/>
              <a:buChar char="•"/>
            </a:pPr>
            <a:r>
              <a:rPr lang="en-US" sz="3200"/>
              <a:t> Average annual cost of infant care is $16,087 ($1,341/month)</a:t>
            </a:r>
          </a:p>
          <a:p>
            <a:pPr marL="1143000" lvl="1" indent="-457200"/>
            <a:r>
              <a:rPr lang="en-US" sz="2600"/>
              <a:t>21.2% of Median Family Income in MN</a:t>
            </a:r>
          </a:p>
          <a:p>
            <a:pPr marL="1143000" lvl="1" indent="-457200"/>
            <a:r>
              <a:rPr lang="en-US" sz="2600"/>
              <a:t>Costs 30.8% more than average rent</a:t>
            </a:r>
          </a:p>
          <a:p>
            <a:pPr marL="457200" indent="-457200">
              <a:buFont typeface="Arial" panose="020B0604020202020204" pitchFamily="34" charset="0"/>
              <a:buChar char="•"/>
            </a:pPr>
            <a:r>
              <a:rPr lang="en-US" sz="3000"/>
              <a:t>Average annual cost of preschool care is $12,252 ($1,021/month)</a:t>
            </a:r>
          </a:p>
          <a:p>
            <a:pPr marL="457200" indent="-457200">
              <a:buFont typeface="Arial" panose="020B0604020202020204" pitchFamily="34" charset="0"/>
              <a:buChar char="•"/>
            </a:pPr>
            <a:r>
              <a:rPr lang="en-US" sz="3000"/>
              <a:t>A median-income family with an infant and a 4-year old would pay 37.4% of income on child care</a:t>
            </a:r>
          </a:p>
        </p:txBody>
      </p:sp>
      <p:sp>
        <p:nvSpPr>
          <p:cNvPr id="8" name="TextBox 7">
            <a:extLst>
              <a:ext uri="{FF2B5EF4-FFF2-40B4-BE49-F238E27FC236}">
                <a16:creationId xmlns:a16="http://schemas.microsoft.com/office/drawing/2014/main" id="{E0467F01-FFE3-516F-A569-3AB8356C4330}"/>
              </a:ext>
            </a:extLst>
          </p:cNvPr>
          <p:cNvSpPr txBox="1"/>
          <p:nvPr/>
        </p:nvSpPr>
        <p:spPr>
          <a:xfrm>
            <a:off x="5830259" y="5857103"/>
            <a:ext cx="6305419" cy="584775"/>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Economic Policy Institute: Child Care Costs in the United States: Minnesota</a:t>
            </a:r>
          </a:p>
        </p:txBody>
      </p:sp>
    </p:spTree>
    <p:extLst>
      <p:ext uri="{BB962C8B-B14F-4D97-AF65-F5344CB8AC3E}">
        <p14:creationId xmlns:p14="http://schemas.microsoft.com/office/powerpoint/2010/main" val="2870499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0C602D5-ED51-EC15-2BF3-36D89574A8AE}"/>
              </a:ext>
            </a:extLst>
          </p:cNvPr>
          <p:cNvSpPr>
            <a:spLocks noGrp="1"/>
          </p:cNvSpPr>
          <p:nvPr>
            <p:ph type="title"/>
          </p:nvPr>
        </p:nvSpPr>
        <p:spPr>
          <a:xfrm>
            <a:off x="480291" y="365125"/>
            <a:ext cx="10873509" cy="1325563"/>
          </a:xfrm>
        </p:spPr>
        <p:txBody>
          <a:bodyPr/>
          <a:lstStyle/>
          <a:p>
            <a:r>
              <a:rPr lang="en-US"/>
              <a:t>Child Care: Broken Business Model</a:t>
            </a:r>
          </a:p>
        </p:txBody>
      </p:sp>
      <p:sp>
        <p:nvSpPr>
          <p:cNvPr id="3" name="Content Placeholder 2">
            <a:extLst>
              <a:ext uri="{FF2B5EF4-FFF2-40B4-BE49-F238E27FC236}">
                <a16:creationId xmlns:a16="http://schemas.microsoft.com/office/drawing/2014/main" id="{BEFD9880-3C33-A8BF-31DA-A9579C638254}"/>
              </a:ext>
            </a:extLst>
          </p:cNvPr>
          <p:cNvSpPr>
            <a:spLocks noGrp="1"/>
          </p:cNvSpPr>
          <p:nvPr>
            <p:ph sz="half" idx="1"/>
          </p:nvPr>
        </p:nvSpPr>
        <p:spPr>
          <a:xfrm>
            <a:off x="669131" y="2037806"/>
            <a:ext cx="10853737" cy="3399955"/>
          </a:xfrm>
        </p:spPr>
        <p:txBody>
          <a:bodyPr>
            <a:normAutofit/>
          </a:bodyPr>
          <a:lstStyle/>
          <a:p>
            <a:pPr marL="457200" indent="-457200">
              <a:buFont typeface="Arial" panose="020B0604020202020204" pitchFamily="34" charset="0"/>
              <a:buChar char="•"/>
            </a:pPr>
            <a:r>
              <a:rPr lang="en-US" sz="3200"/>
              <a:t> The d</a:t>
            </a:r>
            <a:r>
              <a:rPr lang="en-US" sz="3000"/>
              <a:t>isconnect</a:t>
            </a:r>
          </a:p>
          <a:p>
            <a:pPr marL="1143000" lvl="1" indent="-457200"/>
            <a:r>
              <a:rPr lang="en-US" sz="2600"/>
              <a:t>Families can’t afford child care</a:t>
            </a:r>
          </a:p>
          <a:p>
            <a:pPr marL="1143000" lvl="1" indent="-457200"/>
            <a:r>
              <a:rPr lang="en-US" sz="2600"/>
              <a:t>Child care businesses have narrow profit margins</a:t>
            </a:r>
          </a:p>
          <a:p>
            <a:pPr marL="1143000" lvl="1" indent="-457200"/>
            <a:r>
              <a:rPr lang="en-US" sz="2600"/>
              <a:t>Child care workers are among the lowest paid of Minnesota’s workforce</a:t>
            </a:r>
          </a:p>
          <a:p>
            <a:pPr marL="457200" indent="-457200">
              <a:buFont typeface="Arial" panose="020B0604020202020204" pitchFamily="34" charset="0"/>
              <a:buChar char="•"/>
            </a:pPr>
            <a:r>
              <a:rPr lang="en-US" sz="3000"/>
              <a:t>The actual cost of providing child care is more than families alone can afford</a:t>
            </a:r>
          </a:p>
        </p:txBody>
      </p:sp>
    </p:spTree>
    <p:extLst>
      <p:ext uri="{BB962C8B-B14F-4D97-AF65-F5344CB8AC3E}">
        <p14:creationId xmlns:p14="http://schemas.microsoft.com/office/powerpoint/2010/main" val="2469069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4394-EECF-C16F-3395-7786C3B75007}"/>
              </a:ext>
            </a:extLst>
          </p:cNvPr>
          <p:cNvSpPr>
            <a:spLocks noGrp="1"/>
          </p:cNvSpPr>
          <p:nvPr>
            <p:ph type="title"/>
          </p:nvPr>
        </p:nvSpPr>
        <p:spPr/>
        <p:txBody>
          <a:bodyPr/>
          <a:lstStyle/>
          <a:p>
            <a:r>
              <a:rPr lang="en-US"/>
              <a:t>Family Child Care: Expense Breakdown</a:t>
            </a:r>
          </a:p>
        </p:txBody>
      </p:sp>
      <p:graphicFrame>
        <p:nvGraphicFramePr>
          <p:cNvPr id="4" name="Content Placeholder 3">
            <a:extLst>
              <a:ext uri="{FF2B5EF4-FFF2-40B4-BE49-F238E27FC236}">
                <a16:creationId xmlns:a16="http://schemas.microsoft.com/office/drawing/2014/main" id="{C5596D08-5E1A-6A30-0AD6-1CE66D81319D}"/>
              </a:ext>
            </a:extLst>
          </p:cNvPr>
          <p:cNvGraphicFramePr>
            <a:graphicFrameLocks noGrp="1"/>
          </p:cNvGraphicFramePr>
          <p:nvPr>
            <p:ph sz="half" idx="1"/>
          </p:nvPr>
        </p:nvGraphicFramePr>
        <p:xfrm>
          <a:off x="381770" y="2590938"/>
          <a:ext cx="5714230" cy="3240165"/>
        </p:xfrm>
        <a:graphic>
          <a:graphicData uri="http://schemas.openxmlformats.org/drawingml/2006/table">
            <a:tbl>
              <a:tblPr firstRow="1" bandRow="1">
                <a:tableStyleId>{FABFCF23-3B69-468F-B69F-88F6DE6A72F2}</a:tableStyleId>
              </a:tblPr>
              <a:tblGrid>
                <a:gridCol w="3424917">
                  <a:extLst>
                    <a:ext uri="{9D8B030D-6E8A-4147-A177-3AD203B41FA5}">
                      <a16:colId xmlns:a16="http://schemas.microsoft.com/office/drawing/2014/main" val="4244978147"/>
                    </a:ext>
                  </a:extLst>
                </a:gridCol>
                <a:gridCol w="2289313">
                  <a:extLst>
                    <a:ext uri="{9D8B030D-6E8A-4147-A177-3AD203B41FA5}">
                      <a16:colId xmlns:a16="http://schemas.microsoft.com/office/drawing/2014/main" val="1070162714"/>
                    </a:ext>
                  </a:extLst>
                </a:gridCol>
              </a:tblGrid>
              <a:tr h="620460">
                <a:tc>
                  <a:txBody>
                    <a:bodyPr/>
                    <a:lstStyle/>
                    <a:p>
                      <a:pPr algn="ctr"/>
                      <a:r>
                        <a:rPr lang="en-US" sz="2000">
                          <a:latin typeface="Poppins" panose="00000500000000000000" pitchFamily="2" charset="0"/>
                          <a:cs typeface="Poppins" panose="00000500000000000000" pitchFamily="2" charset="0"/>
                        </a:rPr>
                        <a:t>Expense Category</a:t>
                      </a:r>
                    </a:p>
                  </a:txBody>
                  <a:tcPr anchor="ctr"/>
                </a:tc>
                <a:tc>
                  <a:txBody>
                    <a:bodyPr/>
                    <a:lstStyle/>
                    <a:p>
                      <a:pPr algn="ctr"/>
                      <a:r>
                        <a:rPr lang="en-US" sz="2000">
                          <a:latin typeface="Poppins" panose="00000500000000000000" pitchFamily="2" charset="0"/>
                          <a:cs typeface="Poppins" panose="00000500000000000000" pitchFamily="2" charset="0"/>
                        </a:rPr>
                        <a:t>Total Annual Cost</a:t>
                      </a:r>
                    </a:p>
                  </a:txBody>
                  <a:tcPr anchor="ctr"/>
                </a:tc>
                <a:extLst>
                  <a:ext uri="{0D108BD9-81ED-4DB2-BD59-A6C34878D82A}">
                    <a16:rowId xmlns:a16="http://schemas.microsoft.com/office/drawing/2014/main" val="4063574913"/>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Personnel Expenses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$6,605</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3794053930"/>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Occupancy Costs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$9,576</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1964530459"/>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Program Expenses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$14,382</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3930353574"/>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Administration Expenses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$7,211</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3462835504"/>
                  </a:ext>
                </a:extLst>
              </a:tr>
              <a:tr h="507825">
                <a:tc>
                  <a:txBody>
                    <a:bodyPr/>
                    <a:lstStyle/>
                    <a:p>
                      <a:pPr algn="l" fontAlgn="b"/>
                      <a:r>
                        <a:rPr lang="en-US" sz="2000" b="1" u="none" strike="noStrike">
                          <a:solidFill>
                            <a:srgbClr val="000000"/>
                          </a:solidFill>
                          <a:effectLst/>
                          <a:latin typeface="Poppins" panose="00000500000000000000" pitchFamily="2" charset="0"/>
                          <a:cs typeface="Poppins" panose="00000500000000000000" pitchFamily="2" charset="0"/>
                        </a:rPr>
                        <a:t>Total Annual Expenses</a:t>
                      </a:r>
                      <a:endParaRPr lang="en-US" sz="2000" b="1"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1" u="none" strike="noStrike">
                          <a:solidFill>
                            <a:srgbClr val="000000"/>
                          </a:solidFill>
                          <a:effectLst/>
                          <a:latin typeface="Poppins" panose="00000500000000000000" pitchFamily="2" charset="0"/>
                          <a:cs typeface="Poppins" panose="00000500000000000000" pitchFamily="2" charset="0"/>
                        </a:rPr>
                        <a:t>$37,774</a:t>
                      </a:r>
                      <a:endParaRPr lang="en-US" sz="2000" b="1"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2690284824"/>
                  </a:ext>
                </a:extLst>
              </a:tr>
            </a:tbl>
          </a:graphicData>
        </a:graphic>
      </p:graphicFrame>
      <p:graphicFrame>
        <p:nvGraphicFramePr>
          <p:cNvPr id="3" name="Chart 2">
            <a:extLst>
              <a:ext uri="{FF2B5EF4-FFF2-40B4-BE49-F238E27FC236}">
                <a16:creationId xmlns:a16="http://schemas.microsoft.com/office/drawing/2014/main" id="{B7B5BC24-7327-33E2-0C2C-1FFB43C72FA5}"/>
              </a:ext>
            </a:extLst>
          </p:cNvPr>
          <p:cNvGraphicFramePr>
            <a:graphicFrameLocks/>
          </p:cNvGraphicFramePr>
          <p:nvPr/>
        </p:nvGraphicFramePr>
        <p:xfrm>
          <a:off x="6006332" y="1450753"/>
          <a:ext cx="6098195" cy="493847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2420A0C-732E-8579-4439-2EB45D225146}"/>
              </a:ext>
            </a:extLst>
          </p:cNvPr>
          <p:cNvSpPr txBox="1"/>
          <p:nvPr/>
        </p:nvSpPr>
        <p:spPr>
          <a:xfrm>
            <a:off x="6522721" y="6323598"/>
            <a:ext cx="5145406"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3058343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35DC-7B07-46F9-B83B-35E86850837B}"/>
              </a:ext>
            </a:extLst>
          </p:cNvPr>
          <p:cNvSpPr>
            <a:spLocks noGrp="1"/>
          </p:cNvSpPr>
          <p:nvPr>
            <p:ph type="title"/>
          </p:nvPr>
        </p:nvSpPr>
        <p:spPr>
          <a:solidFill>
            <a:schemeClr val="bg1"/>
          </a:solidFill>
        </p:spPr>
        <p:txBody>
          <a:bodyPr/>
          <a:lstStyle/>
          <a:p>
            <a:r>
              <a:rPr lang="en-US"/>
              <a:t>Family Child Care: Expenses/Revenue</a:t>
            </a:r>
          </a:p>
        </p:txBody>
      </p:sp>
      <p:graphicFrame>
        <p:nvGraphicFramePr>
          <p:cNvPr id="7" name="Chart 6" descr="Clustered bar graph showing that while FCC expenses remain relatively consistent across geography, revenue varies.">
            <a:extLst>
              <a:ext uri="{FF2B5EF4-FFF2-40B4-BE49-F238E27FC236}">
                <a16:creationId xmlns:a16="http://schemas.microsoft.com/office/drawing/2014/main" id="{496AF8AF-9840-F5FB-09C6-B5D8377D777D}"/>
              </a:ext>
            </a:extLst>
          </p:cNvPr>
          <p:cNvGraphicFramePr/>
          <p:nvPr/>
        </p:nvGraphicFramePr>
        <p:xfrm>
          <a:off x="1495168" y="1690689"/>
          <a:ext cx="8612659" cy="40428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E58F1F2-D36B-31FA-FD1F-174DF0DBA29C}"/>
              </a:ext>
            </a:extLst>
          </p:cNvPr>
          <p:cNvSpPr txBox="1"/>
          <p:nvPr/>
        </p:nvSpPr>
        <p:spPr>
          <a:xfrm>
            <a:off x="6461760" y="6323598"/>
            <a:ext cx="5206366"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3097237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35DC-7B07-46F9-B83B-35E86850837B}"/>
              </a:ext>
            </a:extLst>
          </p:cNvPr>
          <p:cNvSpPr>
            <a:spLocks noGrp="1"/>
          </p:cNvSpPr>
          <p:nvPr>
            <p:ph type="title"/>
          </p:nvPr>
        </p:nvSpPr>
        <p:spPr>
          <a:solidFill>
            <a:schemeClr val="bg1"/>
          </a:solidFill>
        </p:spPr>
        <p:txBody>
          <a:bodyPr/>
          <a:lstStyle/>
          <a:p>
            <a:r>
              <a:rPr lang="en-US"/>
              <a:t>Family Child Care: Revenue/Hourly Wage</a:t>
            </a:r>
          </a:p>
        </p:txBody>
      </p:sp>
      <p:graphicFrame>
        <p:nvGraphicFramePr>
          <p:cNvPr id="3" name="Table 2">
            <a:extLst>
              <a:ext uri="{FF2B5EF4-FFF2-40B4-BE49-F238E27FC236}">
                <a16:creationId xmlns:a16="http://schemas.microsoft.com/office/drawing/2014/main" id="{8A6667F9-C5FF-AD99-BF5A-870C0302C707}"/>
              </a:ext>
            </a:extLst>
          </p:cNvPr>
          <p:cNvGraphicFramePr>
            <a:graphicFrameLocks noGrp="1"/>
          </p:cNvGraphicFramePr>
          <p:nvPr/>
        </p:nvGraphicFramePr>
        <p:xfrm>
          <a:off x="789625" y="2742547"/>
          <a:ext cx="10564176" cy="2529191"/>
        </p:xfrm>
        <a:graphic>
          <a:graphicData uri="http://schemas.openxmlformats.org/drawingml/2006/table">
            <a:tbl>
              <a:tblPr firstRow="1" firstCol="1" bandRow="1"/>
              <a:tblGrid>
                <a:gridCol w="2746596">
                  <a:extLst>
                    <a:ext uri="{9D8B030D-6E8A-4147-A177-3AD203B41FA5}">
                      <a16:colId xmlns:a16="http://schemas.microsoft.com/office/drawing/2014/main" val="115464453"/>
                    </a:ext>
                  </a:extLst>
                </a:gridCol>
                <a:gridCol w="1954395">
                  <a:extLst>
                    <a:ext uri="{9D8B030D-6E8A-4147-A177-3AD203B41FA5}">
                      <a16:colId xmlns:a16="http://schemas.microsoft.com/office/drawing/2014/main" val="3460322722"/>
                    </a:ext>
                  </a:extLst>
                </a:gridCol>
                <a:gridCol w="1954395">
                  <a:extLst>
                    <a:ext uri="{9D8B030D-6E8A-4147-A177-3AD203B41FA5}">
                      <a16:colId xmlns:a16="http://schemas.microsoft.com/office/drawing/2014/main" val="2243438705"/>
                    </a:ext>
                  </a:extLst>
                </a:gridCol>
                <a:gridCol w="1954395">
                  <a:extLst>
                    <a:ext uri="{9D8B030D-6E8A-4147-A177-3AD203B41FA5}">
                      <a16:colId xmlns:a16="http://schemas.microsoft.com/office/drawing/2014/main" val="2876349790"/>
                    </a:ext>
                  </a:extLst>
                </a:gridCol>
                <a:gridCol w="1954395">
                  <a:extLst>
                    <a:ext uri="{9D8B030D-6E8A-4147-A177-3AD203B41FA5}">
                      <a16:colId xmlns:a16="http://schemas.microsoft.com/office/drawing/2014/main" val="179210898"/>
                    </a:ext>
                  </a:extLst>
                </a:gridCol>
              </a:tblGrid>
              <a:tr h="1279097">
                <a:tc>
                  <a:txBody>
                    <a:bodyPr/>
                    <a:lstStyle/>
                    <a:p>
                      <a:pPr marL="0" marR="0" algn="ctr">
                        <a:lnSpc>
                          <a:spcPct val="107000"/>
                        </a:lnSpc>
                        <a:spcBef>
                          <a:spcPts val="600"/>
                        </a:spcBef>
                        <a:spcAft>
                          <a:spcPts val="0"/>
                        </a:spcAft>
                      </a:pP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marL="0" marR="0" algn="ctr">
                        <a:lnSpc>
                          <a:spcPct val="107000"/>
                        </a:lnSpc>
                        <a:spcBef>
                          <a:spcPts val="600"/>
                        </a:spcBef>
                        <a:spcAft>
                          <a:spcPts val="0"/>
                        </a:spcAft>
                      </a:pPr>
                      <a:r>
                        <a:rPr lang="en-US" sz="28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Rural</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marL="0" marR="0" algn="ctr">
                        <a:lnSpc>
                          <a:spcPct val="107000"/>
                        </a:lnSpc>
                        <a:spcBef>
                          <a:spcPts val="600"/>
                        </a:spcBef>
                        <a:spcAft>
                          <a:spcPts val="0"/>
                        </a:spcAft>
                      </a:pPr>
                      <a:r>
                        <a:rPr lang="en-US" sz="28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Small Town</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marL="0" marR="0" algn="ctr">
                        <a:lnSpc>
                          <a:spcPct val="107000"/>
                        </a:lnSpc>
                        <a:spcBef>
                          <a:spcPts val="600"/>
                        </a:spcBef>
                        <a:spcAft>
                          <a:spcPts val="0"/>
                        </a:spcAft>
                      </a:pPr>
                      <a:r>
                        <a:rPr lang="en-US" sz="28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Large Town</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tc>
                  <a:txBody>
                    <a:bodyPr/>
                    <a:lstStyle/>
                    <a:p>
                      <a:pPr marL="0" marR="0" algn="ctr">
                        <a:lnSpc>
                          <a:spcPct val="107000"/>
                        </a:lnSpc>
                        <a:spcBef>
                          <a:spcPts val="600"/>
                        </a:spcBef>
                        <a:spcAft>
                          <a:spcPts val="0"/>
                        </a:spcAft>
                      </a:pPr>
                      <a:r>
                        <a:rPr lang="en-US" sz="2800" b="1"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Urban</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1453951941"/>
                  </a:ext>
                </a:extLst>
              </a:tr>
              <a:tr h="625047">
                <a:tc>
                  <a:txBody>
                    <a:bodyPr/>
                    <a:lstStyle/>
                    <a:p>
                      <a:pPr marL="0" marR="0">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Net Revenue</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$28,789</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$33,956</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$33,749</a:t>
                      </a:r>
                      <a:endParaRPr lang="en-US" sz="2800" kern="100">
                        <a:effectLst/>
                        <a:latin typeface="Poppins" panose="00000500000000000000" pitchFamily="2" charset="0"/>
                        <a:ea typeface="Calibri" panose="020F0502020204030204" pitchFamily="34" charset="0"/>
                        <a:cs typeface="Poppins" panose="00000500000000000000" pitchFamily="2" charset="0"/>
                      </a:endParaRP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$56,796</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43637914"/>
                  </a:ext>
                </a:extLst>
              </a:tr>
              <a:tr h="625047">
                <a:tc>
                  <a:txBody>
                    <a:bodyPr/>
                    <a:lstStyle/>
                    <a:p>
                      <a:pPr marL="0" marR="0">
                        <a:lnSpc>
                          <a:spcPct val="107000"/>
                        </a:lnSpc>
                        <a:spcBef>
                          <a:spcPts val="600"/>
                        </a:spcBef>
                        <a:spcAft>
                          <a:spcPts val="0"/>
                        </a:spcAft>
                      </a:pPr>
                      <a:r>
                        <a:rPr lang="en-US" sz="2800" kern="100">
                          <a:effectLst/>
                          <a:latin typeface="Poppins" panose="00000500000000000000" pitchFamily="2" charset="0"/>
                          <a:ea typeface="Calibri" panose="020F0502020204030204" pitchFamily="34" charset="0"/>
                          <a:cs typeface="Poppins" panose="00000500000000000000" pitchFamily="2" charset="0"/>
                        </a:rPr>
                        <a:t>Hourly Wage</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100">
                          <a:effectLst/>
                          <a:latin typeface="Poppins" panose="00000500000000000000" pitchFamily="2" charset="0"/>
                          <a:ea typeface="Calibri" panose="020F0502020204030204" pitchFamily="34" charset="0"/>
                          <a:cs typeface="Poppins" panose="00000500000000000000" pitchFamily="2" charset="0"/>
                        </a:rPr>
                        <a:t>$8.65</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100">
                          <a:effectLst/>
                          <a:latin typeface="Poppins" panose="00000500000000000000" pitchFamily="2" charset="0"/>
                          <a:ea typeface="Calibri" panose="020F0502020204030204" pitchFamily="34" charset="0"/>
                          <a:cs typeface="Poppins" panose="00000500000000000000" pitchFamily="2" charset="0"/>
                        </a:rPr>
                        <a:t>$10.20</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100">
                          <a:effectLst/>
                          <a:latin typeface="Poppins" panose="00000500000000000000" pitchFamily="2" charset="0"/>
                          <a:ea typeface="Calibri" panose="020F0502020204030204" pitchFamily="34" charset="0"/>
                          <a:cs typeface="Poppins" panose="00000500000000000000" pitchFamily="2" charset="0"/>
                        </a:rPr>
                        <a:t>$10.14</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600"/>
                        </a:spcBef>
                        <a:spcAft>
                          <a:spcPts val="0"/>
                        </a:spcAft>
                      </a:pPr>
                      <a:r>
                        <a:rPr lang="en-US" sz="2800" kern="0">
                          <a:solidFill>
                            <a:srgbClr val="000000"/>
                          </a:solidFill>
                          <a:effectLst/>
                          <a:latin typeface="Poppins" panose="00000500000000000000" pitchFamily="2" charset="0"/>
                          <a:ea typeface="Times New Roman" panose="02020603050405020304" pitchFamily="18" charset="0"/>
                          <a:cs typeface="Poppins" panose="00000500000000000000" pitchFamily="2" charset="0"/>
                        </a:rPr>
                        <a:t>$17.07</a:t>
                      </a:r>
                    </a:p>
                  </a:txBody>
                  <a:tcPr marL="190256" marR="190256"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72562834"/>
                  </a:ext>
                </a:extLst>
              </a:tr>
            </a:tbl>
          </a:graphicData>
        </a:graphic>
      </p:graphicFrame>
      <p:sp>
        <p:nvSpPr>
          <p:cNvPr id="6" name="TextBox 5">
            <a:extLst>
              <a:ext uri="{FF2B5EF4-FFF2-40B4-BE49-F238E27FC236}">
                <a16:creationId xmlns:a16="http://schemas.microsoft.com/office/drawing/2014/main" id="{E0027D5A-25CB-373C-59B1-9E15E8DEA858}"/>
              </a:ext>
            </a:extLst>
          </p:cNvPr>
          <p:cNvSpPr txBox="1"/>
          <p:nvPr/>
        </p:nvSpPr>
        <p:spPr>
          <a:xfrm>
            <a:off x="6339840" y="6323598"/>
            <a:ext cx="5328286"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1970437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4394-EECF-C16F-3395-7786C3B75007}"/>
              </a:ext>
            </a:extLst>
          </p:cNvPr>
          <p:cNvSpPr>
            <a:spLocks noGrp="1"/>
          </p:cNvSpPr>
          <p:nvPr>
            <p:ph type="title"/>
          </p:nvPr>
        </p:nvSpPr>
        <p:spPr/>
        <p:txBody>
          <a:bodyPr/>
          <a:lstStyle/>
          <a:p>
            <a:r>
              <a:rPr lang="en-US"/>
              <a:t>Child Care Centers: Expense Breakdown</a:t>
            </a:r>
          </a:p>
        </p:txBody>
      </p:sp>
      <p:graphicFrame>
        <p:nvGraphicFramePr>
          <p:cNvPr id="4" name="Content Placeholder 3">
            <a:extLst>
              <a:ext uri="{FF2B5EF4-FFF2-40B4-BE49-F238E27FC236}">
                <a16:creationId xmlns:a16="http://schemas.microsoft.com/office/drawing/2014/main" id="{C5596D08-5E1A-6A30-0AD6-1CE66D81319D}"/>
              </a:ext>
            </a:extLst>
          </p:cNvPr>
          <p:cNvGraphicFramePr>
            <a:graphicFrameLocks noGrp="1"/>
          </p:cNvGraphicFramePr>
          <p:nvPr>
            <p:ph sz="half" idx="1"/>
          </p:nvPr>
        </p:nvGraphicFramePr>
        <p:xfrm>
          <a:off x="442981" y="2681263"/>
          <a:ext cx="6004406" cy="2651760"/>
        </p:xfrm>
        <a:graphic>
          <a:graphicData uri="http://schemas.openxmlformats.org/drawingml/2006/table">
            <a:tbl>
              <a:tblPr firstRow="1" bandRow="1">
                <a:tableStyleId>{7DF18680-E054-41AD-8BC1-D1AEF772440D}</a:tableStyleId>
              </a:tblPr>
              <a:tblGrid>
                <a:gridCol w="3002203">
                  <a:extLst>
                    <a:ext uri="{9D8B030D-6E8A-4147-A177-3AD203B41FA5}">
                      <a16:colId xmlns:a16="http://schemas.microsoft.com/office/drawing/2014/main" val="4244978147"/>
                    </a:ext>
                  </a:extLst>
                </a:gridCol>
                <a:gridCol w="3002203">
                  <a:extLst>
                    <a:ext uri="{9D8B030D-6E8A-4147-A177-3AD203B41FA5}">
                      <a16:colId xmlns:a16="http://schemas.microsoft.com/office/drawing/2014/main" val="1070162714"/>
                    </a:ext>
                  </a:extLst>
                </a:gridCol>
              </a:tblGrid>
              <a:tr h="620460">
                <a:tc>
                  <a:txBody>
                    <a:bodyPr/>
                    <a:lstStyle/>
                    <a:p>
                      <a:pPr algn="ctr"/>
                      <a:r>
                        <a:rPr lang="en-US" sz="2000">
                          <a:latin typeface="Poppins" panose="00000500000000000000" pitchFamily="2" charset="0"/>
                          <a:cs typeface="Poppins" panose="00000500000000000000" pitchFamily="2" charset="0"/>
                        </a:rPr>
                        <a:t>Expense Category</a:t>
                      </a:r>
                    </a:p>
                  </a:txBody>
                  <a:tcPr anchor="ctr"/>
                </a:tc>
                <a:tc>
                  <a:txBody>
                    <a:bodyPr/>
                    <a:lstStyle/>
                    <a:p>
                      <a:pPr algn="ctr"/>
                      <a:r>
                        <a:rPr lang="en-US" sz="2000">
                          <a:latin typeface="Poppins" panose="00000500000000000000" pitchFamily="2" charset="0"/>
                          <a:cs typeface="Poppins" panose="00000500000000000000" pitchFamily="2" charset="0"/>
                        </a:rPr>
                        <a:t>Total Annual Cost</a:t>
                      </a:r>
                    </a:p>
                  </a:txBody>
                  <a:tcPr anchor="ctr"/>
                </a:tc>
                <a:extLst>
                  <a:ext uri="{0D108BD9-81ED-4DB2-BD59-A6C34878D82A}">
                    <a16:rowId xmlns:a16="http://schemas.microsoft.com/office/drawing/2014/main" val="4063574913"/>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Personnel Expenses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$660,712</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3794053930"/>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Occupancy Costs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$132,034</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1964530459"/>
                  </a:ext>
                </a:extLst>
              </a:tr>
              <a:tr h="507825">
                <a:tc>
                  <a:txBody>
                    <a:bodyPr/>
                    <a:lstStyle/>
                    <a:p>
                      <a:pPr algn="l" fontAlgn="b"/>
                      <a:r>
                        <a:rPr lang="en-US" sz="2000" b="0" u="none" strike="noStrike">
                          <a:solidFill>
                            <a:srgbClr val="000000"/>
                          </a:solidFill>
                          <a:effectLst/>
                          <a:latin typeface="Poppins" panose="00000500000000000000" pitchFamily="2" charset="0"/>
                          <a:cs typeface="Poppins" panose="00000500000000000000" pitchFamily="2" charset="0"/>
                        </a:rPr>
                        <a:t>Other Costs</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0" u="none" strike="noStrike">
                          <a:solidFill>
                            <a:srgbClr val="000000"/>
                          </a:solidFill>
                          <a:effectLst/>
                          <a:latin typeface="Poppins" panose="00000500000000000000" pitchFamily="2" charset="0"/>
                          <a:cs typeface="Poppins" panose="00000500000000000000" pitchFamily="2" charset="0"/>
                        </a:rPr>
                        <a:t>$164,434</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3930353574"/>
                  </a:ext>
                </a:extLst>
              </a:tr>
              <a:tr h="507825">
                <a:tc>
                  <a:txBody>
                    <a:bodyPr/>
                    <a:lstStyle/>
                    <a:p>
                      <a:pPr algn="l" fontAlgn="b"/>
                      <a:r>
                        <a:rPr lang="en-US" sz="2000" b="1" u="none" strike="noStrike">
                          <a:solidFill>
                            <a:srgbClr val="000000"/>
                          </a:solidFill>
                          <a:effectLst/>
                          <a:latin typeface="Poppins" panose="00000500000000000000" pitchFamily="2" charset="0"/>
                          <a:cs typeface="Poppins" panose="00000500000000000000" pitchFamily="2" charset="0"/>
                        </a:rPr>
                        <a:t>Total Annual Expenses</a:t>
                      </a:r>
                      <a:endParaRPr lang="en-US" sz="2000" b="1"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tc>
                  <a:txBody>
                    <a:bodyPr/>
                    <a:lstStyle/>
                    <a:p>
                      <a:pPr algn="r" fontAlgn="b"/>
                      <a:r>
                        <a:rPr lang="en-US" sz="2000" b="1" u="none" strike="noStrike">
                          <a:solidFill>
                            <a:srgbClr val="000000"/>
                          </a:solidFill>
                          <a:effectLst/>
                          <a:latin typeface="Poppins" panose="00000500000000000000" pitchFamily="2" charset="0"/>
                          <a:cs typeface="Poppins" panose="00000500000000000000" pitchFamily="2" charset="0"/>
                        </a:rPr>
                        <a:t>$957,180</a:t>
                      </a:r>
                      <a:endParaRPr lang="en-US" sz="2000" b="1"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b"/>
                </a:tc>
                <a:extLst>
                  <a:ext uri="{0D108BD9-81ED-4DB2-BD59-A6C34878D82A}">
                    <a16:rowId xmlns:a16="http://schemas.microsoft.com/office/drawing/2014/main" val="2690284824"/>
                  </a:ext>
                </a:extLst>
              </a:tr>
            </a:tbl>
          </a:graphicData>
        </a:graphic>
      </p:graphicFrame>
      <p:graphicFrame>
        <p:nvGraphicFramePr>
          <p:cNvPr id="5" name="Chart 4">
            <a:extLst>
              <a:ext uri="{FF2B5EF4-FFF2-40B4-BE49-F238E27FC236}">
                <a16:creationId xmlns:a16="http://schemas.microsoft.com/office/drawing/2014/main" id="{F74E60FB-4F8E-8295-0C16-DCF2F1A6143B}"/>
              </a:ext>
            </a:extLst>
          </p:cNvPr>
          <p:cNvGraphicFramePr>
            <a:graphicFrameLocks/>
          </p:cNvGraphicFramePr>
          <p:nvPr/>
        </p:nvGraphicFramePr>
        <p:xfrm>
          <a:off x="6805196" y="1505035"/>
          <a:ext cx="5263601" cy="471474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953C241-A753-2301-CAD2-5016FD747A93}"/>
              </a:ext>
            </a:extLst>
          </p:cNvPr>
          <p:cNvSpPr txBox="1"/>
          <p:nvPr/>
        </p:nvSpPr>
        <p:spPr>
          <a:xfrm>
            <a:off x="6447387" y="6323598"/>
            <a:ext cx="5220739"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1566989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013607-2010-469B-8427-6067CD9E4FFF}"/>
              </a:ext>
            </a:extLst>
          </p:cNvPr>
          <p:cNvSpPr>
            <a:spLocks noGrp="1"/>
          </p:cNvSpPr>
          <p:nvPr>
            <p:ph type="title"/>
          </p:nvPr>
        </p:nvSpPr>
        <p:spPr/>
        <p:txBody>
          <a:bodyPr anchor="ctr">
            <a:normAutofit/>
          </a:bodyPr>
          <a:lstStyle/>
          <a:p>
            <a:r>
              <a:rPr lang="en-US"/>
              <a:t>Child Care Centers: Wages</a:t>
            </a:r>
          </a:p>
        </p:txBody>
      </p:sp>
      <p:graphicFrame>
        <p:nvGraphicFramePr>
          <p:cNvPr id="7" name="Content Placeholder 6">
            <a:extLst>
              <a:ext uri="{FF2B5EF4-FFF2-40B4-BE49-F238E27FC236}">
                <a16:creationId xmlns:a16="http://schemas.microsoft.com/office/drawing/2014/main" id="{B9DDB885-E87A-E707-98A7-74D0F251A7BB}"/>
              </a:ext>
            </a:extLst>
          </p:cNvPr>
          <p:cNvGraphicFramePr>
            <a:graphicFrameLocks noGrp="1"/>
          </p:cNvGraphicFramePr>
          <p:nvPr>
            <p:ph sz="half" idx="1"/>
          </p:nvPr>
        </p:nvGraphicFramePr>
        <p:xfrm>
          <a:off x="904567" y="1824621"/>
          <a:ext cx="10244911" cy="4064903"/>
        </p:xfrm>
        <a:graphic>
          <a:graphicData uri="http://schemas.openxmlformats.org/drawingml/2006/table">
            <a:tbl>
              <a:tblPr firstRow="1" firstCol="1" bandRow="1">
                <a:solidFill>
                  <a:schemeClr val="bg1">
                    <a:lumMod val="95000"/>
                  </a:schemeClr>
                </a:solidFill>
                <a:tableStyleId>{5C22544A-7EE6-4342-B048-85BDC9FD1C3A}</a:tableStyleId>
              </a:tblPr>
              <a:tblGrid>
                <a:gridCol w="2847673">
                  <a:extLst>
                    <a:ext uri="{9D8B030D-6E8A-4147-A177-3AD203B41FA5}">
                      <a16:colId xmlns:a16="http://schemas.microsoft.com/office/drawing/2014/main" val="1884777607"/>
                    </a:ext>
                  </a:extLst>
                </a:gridCol>
                <a:gridCol w="1848528">
                  <a:extLst>
                    <a:ext uri="{9D8B030D-6E8A-4147-A177-3AD203B41FA5}">
                      <a16:colId xmlns:a16="http://schemas.microsoft.com/office/drawing/2014/main" val="771763434"/>
                    </a:ext>
                  </a:extLst>
                </a:gridCol>
                <a:gridCol w="1849570">
                  <a:extLst>
                    <a:ext uri="{9D8B030D-6E8A-4147-A177-3AD203B41FA5}">
                      <a16:colId xmlns:a16="http://schemas.microsoft.com/office/drawing/2014/main" val="3110068043"/>
                    </a:ext>
                  </a:extLst>
                </a:gridCol>
                <a:gridCol w="1849570">
                  <a:extLst>
                    <a:ext uri="{9D8B030D-6E8A-4147-A177-3AD203B41FA5}">
                      <a16:colId xmlns:a16="http://schemas.microsoft.com/office/drawing/2014/main" val="2694684175"/>
                    </a:ext>
                  </a:extLst>
                </a:gridCol>
                <a:gridCol w="1849570">
                  <a:extLst>
                    <a:ext uri="{9D8B030D-6E8A-4147-A177-3AD203B41FA5}">
                      <a16:colId xmlns:a16="http://schemas.microsoft.com/office/drawing/2014/main" val="4285951815"/>
                    </a:ext>
                  </a:extLst>
                </a:gridCol>
              </a:tblGrid>
              <a:tr h="516191">
                <a:tc>
                  <a:txBody>
                    <a:bodyPr/>
                    <a:lstStyle/>
                    <a:p>
                      <a:pPr marL="0" marR="0" algn="ctr" fontAlgn="base">
                        <a:lnSpc>
                          <a:spcPct val="107000"/>
                        </a:lnSpc>
                        <a:spcBef>
                          <a:spcPts val="0"/>
                        </a:spcBef>
                        <a:spcAft>
                          <a:spcPts val="800"/>
                        </a:spcAft>
                      </a:pPr>
                      <a:r>
                        <a:rPr lang="en-US" sz="1600" b="1" kern="0" cap="none" spc="0">
                          <a:solidFill>
                            <a:schemeClr val="tx1"/>
                          </a:solidFill>
                          <a:effectLst/>
                          <a:latin typeface="Poppins" panose="00000500000000000000" pitchFamily="2" charset="0"/>
                          <a:cs typeface="Poppins" panose="00000500000000000000" pitchFamily="2" charset="0"/>
                        </a:rPr>
                        <a:t>Staff Role</a:t>
                      </a:r>
                      <a:endParaRPr lang="en-US" sz="16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algn="ctr" fontAlgn="base">
                        <a:lnSpc>
                          <a:spcPct val="107000"/>
                        </a:lnSpc>
                        <a:spcBef>
                          <a:spcPts val="0"/>
                        </a:spcBef>
                        <a:spcAft>
                          <a:spcPts val="800"/>
                        </a:spcAft>
                      </a:pPr>
                      <a:r>
                        <a:rPr lang="en-US" sz="1600" b="1" kern="0" cap="none" spc="0">
                          <a:solidFill>
                            <a:schemeClr val="tx1"/>
                          </a:solidFill>
                          <a:effectLst/>
                          <a:latin typeface="Poppins" panose="00000500000000000000" pitchFamily="2" charset="0"/>
                          <a:cs typeface="Poppins" panose="00000500000000000000" pitchFamily="2" charset="0"/>
                        </a:rPr>
                        <a:t>Rural </a:t>
                      </a:r>
                      <a:endParaRPr lang="en-US" sz="16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algn="ctr" fontAlgn="base">
                        <a:lnSpc>
                          <a:spcPct val="107000"/>
                        </a:lnSpc>
                        <a:spcBef>
                          <a:spcPts val="0"/>
                        </a:spcBef>
                        <a:spcAft>
                          <a:spcPts val="800"/>
                        </a:spcAft>
                      </a:pPr>
                      <a:r>
                        <a:rPr lang="en-US" sz="1600" b="1" kern="0" cap="none" spc="0">
                          <a:solidFill>
                            <a:schemeClr val="tx1"/>
                          </a:solidFill>
                          <a:effectLst/>
                          <a:latin typeface="Poppins" panose="00000500000000000000" pitchFamily="2" charset="0"/>
                          <a:cs typeface="Poppins" panose="00000500000000000000" pitchFamily="2" charset="0"/>
                        </a:rPr>
                        <a:t>Small Town </a:t>
                      </a:r>
                      <a:endParaRPr lang="en-US" sz="16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algn="ctr" fontAlgn="base">
                        <a:lnSpc>
                          <a:spcPct val="107000"/>
                        </a:lnSpc>
                        <a:spcBef>
                          <a:spcPts val="0"/>
                        </a:spcBef>
                        <a:spcAft>
                          <a:spcPts val="800"/>
                        </a:spcAft>
                      </a:pPr>
                      <a:r>
                        <a:rPr lang="en-US" sz="1600" b="1" kern="0" cap="none" spc="0">
                          <a:solidFill>
                            <a:schemeClr val="tx1"/>
                          </a:solidFill>
                          <a:effectLst/>
                          <a:latin typeface="Poppins" panose="00000500000000000000" pitchFamily="2" charset="0"/>
                          <a:cs typeface="Poppins" panose="00000500000000000000" pitchFamily="2" charset="0"/>
                        </a:rPr>
                        <a:t>Large Town </a:t>
                      </a:r>
                      <a:endParaRPr lang="en-US" sz="16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marL="0" marR="0" algn="ctr" fontAlgn="base">
                        <a:lnSpc>
                          <a:spcPct val="107000"/>
                        </a:lnSpc>
                        <a:spcBef>
                          <a:spcPts val="0"/>
                        </a:spcBef>
                        <a:spcAft>
                          <a:spcPts val="800"/>
                        </a:spcAft>
                      </a:pPr>
                      <a:r>
                        <a:rPr lang="en-US" sz="1600" b="1" kern="0" cap="none" spc="0">
                          <a:solidFill>
                            <a:schemeClr val="tx1"/>
                          </a:solidFill>
                          <a:effectLst/>
                          <a:latin typeface="Poppins" panose="00000500000000000000" pitchFamily="2" charset="0"/>
                          <a:cs typeface="Poppins" panose="00000500000000000000" pitchFamily="2" charset="0"/>
                        </a:rPr>
                        <a:t>Urban </a:t>
                      </a:r>
                      <a:endParaRPr lang="en-US" sz="16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383463922"/>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Director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38100" cmpd="sng">
                      <a:noFill/>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$23.38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$20.31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$21.07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$26.31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1172977864"/>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Administrative Assistant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$17.35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$17.35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$17.35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$19.62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919343078"/>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Cook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12700" cmpd="sng">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$16.40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$15.89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$15.89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$17.31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036005664"/>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Accountant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$20.32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$17.01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$17.01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$22.45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684811661"/>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Lead Teacher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12700" cmpd="sng">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$17.20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$16.65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$16.81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$19.61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03746236"/>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Teacher Assistant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$13.98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$13.86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$13.70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$16.73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416170946"/>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Teacher Aide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12700" cmpd="sng">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$13.54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$11.95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$12.69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$15.09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555341110"/>
                  </a:ext>
                </a:extLst>
              </a:tr>
              <a:tr h="443589">
                <a:tc>
                  <a:txBody>
                    <a:bodyPr/>
                    <a:lstStyle/>
                    <a:p>
                      <a:pPr marL="0" marR="0" algn="ctr" fontAlgn="base">
                        <a:lnSpc>
                          <a:spcPct val="107000"/>
                        </a:lnSpc>
                        <a:spcBef>
                          <a:spcPts val="0"/>
                        </a:spcBef>
                        <a:spcAft>
                          <a:spcPts val="800"/>
                        </a:spcAft>
                      </a:pPr>
                      <a:r>
                        <a:rPr lang="en-US" sz="1200" b="1" kern="0" cap="none" spc="0">
                          <a:solidFill>
                            <a:schemeClr val="tx1"/>
                          </a:solidFill>
                          <a:effectLst/>
                          <a:latin typeface="Poppins" panose="00000500000000000000" pitchFamily="2" charset="0"/>
                          <a:cs typeface="Poppins" panose="00000500000000000000" pitchFamily="2" charset="0"/>
                        </a:rPr>
                        <a:t>Substitute  </a:t>
                      </a:r>
                      <a:endParaRPr lang="en-US" sz="1200" b="1"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ap="flat" cmpd="sng" algn="ctr">
                      <a:noFill/>
                      <a:prstDash val="solid"/>
                    </a:lnL>
                    <a:lnR w="12700" cmpd="sng">
                      <a:noFill/>
                      <a:prstDash val="solid"/>
                    </a:lnR>
                    <a:lnT w="9525" cap="flat" cmpd="sng" algn="ctr">
                      <a:noFill/>
                      <a:prstDash val="solid"/>
                    </a:lnT>
                    <a:lnB w="12700" cmpd="sng">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$17.40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$17.44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$17.48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marR="0" algn="ctr" fontAlgn="base">
                        <a:lnSpc>
                          <a:spcPct val="107000"/>
                        </a:lnSpc>
                        <a:spcBef>
                          <a:spcPts val="0"/>
                        </a:spcBef>
                        <a:spcAft>
                          <a:spcPts val="800"/>
                        </a:spcAft>
                      </a:pPr>
                      <a:r>
                        <a:rPr lang="en-US" sz="1200" kern="0" cap="none" spc="0">
                          <a:solidFill>
                            <a:schemeClr val="tx1"/>
                          </a:solidFill>
                          <a:effectLst/>
                          <a:latin typeface="Poppins" panose="00000500000000000000" pitchFamily="2" charset="0"/>
                          <a:cs typeface="Poppins" panose="00000500000000000000" pitchFamily="2" charset="0"/>
                        </a:rPr>
                        <a:t>$20.73 </a:t>
                      </a:r>
                      <a:endParaRPr lang="en-US" sz="1200" kern="100" cap="none" spc="0">
                        <a:solidFill>
                          <a:schemeClr val="tx1"/>
                        </a:solidFill>
                        <a:effectLst/>
                        <a:latin typeface="Poppins" panose="00000500000000000000" pitchFamily="2" charset="0"/>
                        <a:ea typeface="Calibri" panose="020F0502020204030204" pitchFamily="34" charset="0"/>
                        <a:cs typeface="Poppins" panose="00000500000000000000" pitchFamily="2" charset="0"/>
                      </a:endParaRPr>
                    </a:p>
                  </a:txBody>
                  <a:tcPr marL="65864" marR="9801" marT="18818" marB="141136" anchor="ctr">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020227174"/>
                  </a:ext>
                </a:extLst>
              </a:tr>
            </a:tbl>
          </a:graphicData>
        </a:graphic>
      </p:graphicFrame>
      <p:sp>
        <p:nvSpPr>
          <p:cNvPr id="8" name="TextBox 7">
            <a:extLst>
              <a:ext uri="{FF2B5EF4-FFF2-40B4-BE49-F238E27FC236}">
                <a16:creationId xmlns:a16="http://schemas.microsoft.com/office/drawing/2014/main" id="{55984385-E48E-10B5-E576-C3D8A67D2B7B}"/>
              </a:ext>
            </a:extLst>
          </p:cNvPr>
          <p:cNvSpPr txBox="1"/>
          <p:nvPr/>
        </p:nvSpPr>
        <p:spPr>
          <a:xfrm>
            <a:off x="6374674" y="6323598"/>
            <a:ext cx="5293452"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2925016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66D4-CD47-102A-C80E-59C8B5E2FAC9}"/>
              </a:ext>
            </a:extLst>
          </p:cNvPr>
          <p:cNvSpPr>
            <a:spLocks noGrp="1"/>
          </p:cNvSpPr>
          <p:nvPr>
            <p:ph type="title"/>
          </p:nvPr>
        </p:nvSpPr>
        <p:spPr/>
        <p:txBody>
          <a:bodyPr/>
          <a:lstStyle/>
          <a:p>
            <a:r>
              <a:rPr lang="en-US"/>
              <a:t>Child Care Centers: Annual Per-Child Cost</a:t>
            </a:r>
          </a:p>
        </p:txBody>
      </p:sp>
      <p:graphicFrame>
        <p:nvGraphicFramePr>
          <p:cNvPr id="4" name="Content Placeholder 3">
            <a:extLst>
              <a:ext uri="{FF2B5EF4-FFF2-40B4-BE49-F238E27FC236}">
                <a16:creationId xmlns:a16="http://schemas.microsoft.com/office/drawing/2014/main" id="{D2F50A59-2832-60D3-1A78-EC74FE9849CA}"/>
              </a:ext>
            </a:extLst>
          </p:cNvPr>
          <p:cNvGraphicFramePr>
            <a:graphicFrameLocks noGrp="1"/>
          </p:cNvGraphicFramePr>
          <p:nvPr>
            <p:ph idx="1"/>
          </p:nvPr>
        </p:nvGraphicFramePr>
        <p:xfrm>
          <a:off x="659607" y="2280587"/>
          <a:ext cx="10872785" cy="3268443"/>
        </p:xfrm>
        <a:graphic>
          <a:graphicData uri="http://schemas.openxmlformats.org/drawingml/2006/table">
            <a:tbl>
              <a:tblPr firstRow="1" firstCol="1" bandRow="1">
                <a:tableStyleId>{21E4AEA4-8DFA-4A89-87EB-49C32662AFE0}</a:tableStyleId>
              </a:tblPr>
              <a:tblGrid>
                <a:gridCol w="2174557">
                  <a:extLst>
                    <a:ext uri="{9D8B030D-6E8A-4147-A177-3AD203B41FA5}">
                      <a16:colId xmlns:a16="http://schemas.microsoft.com/office/drawing/2014/main" val="1154354595"/>
                    </a:ext>
                  </a:extLst>
                </a:gridCol>
                <a:gridCol w="2174557">
                  <a:extLst>
                    <a:ext uri="{9D8B030D-6E8A-4147-A177-3AD203B41FA5}">
                      <a16:colId xmlns:a16="http://schemas.microsoft.com/office/drawing/2014/main" val="1660711763"/>
                    </a:ext>
                  </a:extLst>
                </a:gridCol>
                <a:gridCol w="2174557">
                  <a:extLst>
                    <a:ext uri="{9D8B030D-6E8A-4147-A177-3AD203B41FA5}">
                      <a16:colId xmlns:a16="http://schemas.microsoft.com/office/drawing/2014/main" val="551436366"/>
                    </a:ext>
                  </a:extLst>
                </a:gridCol>
                <a:gridCol w="2174557">
                  <a:extLst>
                    <a:ext uri="{9D8B030D-6E8A-4147-A177-3AD203B41FA5}">
                      <a16:colId xmlns:a16="http://schemas.microsoft.com/office/drawing/2014/main" val="3217930921"/>
                    </a:ext>
                  </a:extLst>
                </a:gridCol>
                <a:gridCol w="2174557">
                  <a:extLst>
                    <a:ext uri="{9D8B030D-6E8A-4147-A177-3AD203B41FA5}">
                      <a16:colId xmlns:a16="http://schemas.microsoft.com/office/drawing/2014/main" val="3108244376"/>
                    </a:ext>
                  </a:extLst>
                </a:gridCol>
              </a:tblGrid>
              <a:tr h="841434">
                <a:tc>
                  <a:txBody>
                    <a:bodyPr/>
                    <a:lstStyle/>
                    <a:p>
                      <a:pPr marL="0" marR="0" algn="ctr">
                        <a:lnSpc>
                          <a:spcPct val="112000"/>
                        </a:lnSpc>
                        <a:spcBef>
                          <a:spcPts val="1000"/>
                        </a:spcBef>
                        <a:spcAft>
                          <a:spcPts val="1000"/>
                        </a:spcAft>
                      </a:pPr>
                      <a:r>
                        <a:rPr lang="en-US" sz="2000">
                          <a:effectLst/>
                        </a:rPr>
                        <a:t>Geography</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marL="0" marR="0" algn="ctr">
                        <a:lnSpc>
                          <a:spcPct val="112000"/>
                        </a:lnSpc>
                        <a:spcBef>
                          <a:spcPts val="1000"/>
                        </a:spcBef>
                        <a:spcAft>
                          <a:spcPts val="1000"/>
                        </a:spcAft>
                      </a:pPr>
                      <a:r>
                        <a:rPr lang="en-US" sz="2000">
                          <a:effectLst/>
                        </a:rPr>
                        <a:t>Rural</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marL="0" marR="0" algn="ctr">
                        <a:lnSpc>
                          <a:spcPct val="112000"/>
                        </a:lnSpc>
                        <a:spcBef>
                          <a:spcPts val="1000"/>
                        </a:spcBef>
                        <a:spcAft>
                          <a:spcPts val="1000"/>
                        </a:spcAft>
                      </a:pPr>
                      <a:r>
                        <a:rPr lang="en-US" sz="2000">
                          <a:effectLst/>
                        </a:rPr>
                        <a:t>Small Town</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marL="0" marR="0" algn="ctr">
                        <a:lnSpc>
                          <a:spcPct val="112000"/>
                        </a:lnSpc>
                        <a:spcBef>
                          <a:spcPts val="1000"/>
                        </a:spcBef>
                        <a:spcAft>
                          <a:spcPts val="1000"/>
                        </a:spcAft>
                      </a:pPr>
                      <a:r>
                        <a:rPr lang="en-US" sz="2000">
                          <a:effectLst/>
                        </a:rPr>
                        <a:t>Large Town</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marL="0" marR="0" algn="ctr">
                        <a:lnSpc>
                          <a:spcPct val="112000"/>
                        </a:lnSpc>
                        <a:spcBef>
                          <a:spcPts val="1000"/>
                        </a:spcBef>
                        <a:spcAft>
                          <a:spcPts val="1000"/>
                        </a:spcAft>
                      </a:pPr>
                      <a:r>
                        <a:rPr lang="en-US" sz="2000">
                          <a:effectLst/>
                        </a:rPr>
                        <a:t>Urban</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extLst>
                  <a:ext uri="{0D108BD9-81ED-4DB2-BD59-A6C34878D82A}">
                    <a16:rowId xmlns:a16="http://schemas.microsoft.com/office/drawing/2014/main" val="2547253724"/>
                  </a:ext>
                </a:extLst>
              </a:tr>
              <a:tr h="780025">
                <a:tc>
                  <a:txBody>
                    <a:bodyPr/>
                    <a:lstStyle/>
                    <a:p>
                      <a:pPr marL="0" marR="0" algn="ctr">
                        <a:lnSpc>
                          <a:spcPct val="112000"/>
                        </a:lnSpc>
                        <a:spcBef>
                          <a:spcPts val="0"/>
                        </a:spcBef>
                        <a:spcAft>
                          <a:spcPts val="0"/>
                        </a:spcAft>
                      </a:pPr>
                      <a:r>
                        <a:rPr lang="en-US" sz="2000">
                          <a:effectLst/>
                        </a:rPr>
                        <a:t>Infant</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algn="ctr" fontAlgn="b"/>
                      <a:r>
                        <a:rPr lang="en-US" sz="2000" b="0" u="none" strike="noStrike">
                          <a:solidFill>
                            <a:srgbClr val="000000"/>
                          </a:solidFill>
                          <a:effectLst/>
                        </a:rPr>
                        <a:t>$20,821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$19,836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$20,099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$23,858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extLst>
                  <a:ext uri="{0D108BD9-81ED-4DB2-BD59-A6C34878D82A}">
                    <a16:rowId xmlns:a16="http://schemas.microsoft.com/office/drawing/2014/main" val="2275502864"/>
                  </a:ext>
                </a:extLst>
              </a:tr>
              <a:tr h="816288">
                <a:tc>
                  <a:txBody>
                    <a:bodyPr/>
                    <a:lstStyle/>
                    <a:p>
                      <a:pPr marL="0" marR="0" algn="ctr">
                        <a:lnSpc>
                          <a:spcPct val="112000"/>
                        </a:lnSpc>
                        <a:spcBef>
                          <a:spcPts val="0"/>
                        </a:spcBef>
                        <a:spcAft>
                          <a:spcPts val="0"/>
                        </a:spcAft>
                      </a:pPr>
                      <a:r>
                        <a:rPr lang="en-US" sz="2000">
                          <a:effectLst/>
                        </a:rPr>
                        <a:t>Toddler</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algn="ctr" fontAlgn="b"/>
                      <a:r>
                        <a:rPr lang="en-US" sz="2000" b="0" u="none" strike="noStrike">
                          <a:solidFill>
                            <a:srgbClr val="000000"/>
                          </a:solidFill>
                          <a:effectLst/>
                        </a:rPr>
                        <a:t>$12,775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$12,211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$12,361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$14,509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extLst>
                  <a:ext uri="{0D108BD9-81ED-4DB2-BD59-A6C34878D82A}">
                    <a16:rowId xmlns:a16="http://schemas.microsoft.com/office/drawing/2014/main" val="1338252641"/>
                  </a:ext>
                </a:extLst>
              </a:tr>
              <a:tr h="830696">
                <a:tc>
                  <a:txBody>
                    <a:bodyPr/>
                    <a:lstStyle/>
                    <a:p>
                      <a:pPr marL="0" marR="0" algn="ctr">
                        <a:lnSpc>
                          <a:spcPct val="112000"/>
                        </a:lnSpc>
                        <a:spcBef>
                          <a:spcPts val="0"/>
                        </a:spcBef>
                        <a:spcAft>
                          <a:spcPts val="0"/>
                        </a:spcAft>
                      </a:pPr>
                      <a:r>
                        <a:rPr lang="en-US" sz="2000">
                          <a:effectLst/>
                        </a:rPr>
                        <a:t>Preschool</a:t>
                      </a:r>
                      <a:endParaRPr lang="en-US" sz="2000">
                        <a:effectLst/>
                        <a:latin typeface="Poppins" panose="00000500000000000000" pitchFamily="2" charset="0"/>
                        <a:ea typeface="Times New Roman" panose="02020603050405020304" pitchFamily="18" charset="0"/>
                        <a:cs typeface="Poppins" panose="00000500000000000000" pitchFamily="2" charset="0"/>
                      </a:endParaRPr>
                    </a:p>
                  </a:txBody>
                  <a:tcPr marL="68580" marR="68580" marT="0" marB="0" anchor="ctr"/>
                </a:tc>
                <a:tc>
                  <a:txBody>
                    <a:bodyPr/>
                    <a:lstStyle/>
                    <a:p>
                      <a:pPr algn="ctr" fontAlgn="b"/>
                      <a:r>
                        <a:rPr lang="en-US" sz="2000" b="0" u="none" strike="noStrike">
                          <a:solidFill>
                            <a:srgbClr val="000000"/>
                          </a:solidFill>
                          <a:effectLst/>
                        </a:rPr>
                        <a:t>$9,555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$9,161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$9,267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tc>
                  <a:txBody>
                    <a:bodyPr/>
                    <a:lstStyle/>
                    <a:p>
                      <a:pPr algn="ctr" fontAlgn="b"/>
                      <a:r>
                        <a:rPr lang="en-US" sz="2000" b="0" u="none" strike="noStrike">
                          <a:solidFill>
                            <a:srgbClr val="000000"/>
                          </a:solidFill>
                          <a:effectLst/>
                        </a:rPr>
                        <a:t>$10,770 </a:t>
                      </a:r>
                      <a:endParaRPr lang="en-US" sz="2000" b="0" i="0" u="none" strike="noStrike">
                        <a:solidFill>
                          <a:srgbClr val="000000"/>
                        </a:solidFill>
                        <a:effectLst/>
                        <a:latin typeface="Poppins" panose="00000500000000000000" pitchFamily="2" charset="0"/>
                        <a:cs typeface="Poppins" panose="00000500000000000000" pitchFamily="2" charset="0"/>
                      </a:endParaRPr>
                    </a:p>
                  </a:txBody>
                  <a:tcPr marL="7620" marR="7620" marT="7620" marB="0" anchor="ctr"/>
                </a:tc>
                <a:extLst>
                  <a:ext uri="{0D108BD9-81ED-4DB2-BD59-A6C34878D82A}">
                    <a16:rowId xmlns:a16="http://schemas.microsoft.com/office/drawing/2014/main" val="365450212"/>
                  </a:ext>
                </a:extLst>
              </a:tr>
            </a:tbl>
          </a:graphicData>
        </a:graphic>
      </p:graphicFrame>
      <p:sp>
        <p:nvSpPr>
          <p:cNvPr id="3" name="TextBox 2">
            <a:extLst>
              <a:ext uri="{FF2B5EF4-FFF2-40B4-BE49-F238E27FC236}">
                <a16:creationId xmlns:a16="http://schemas.microsoft.com/office/drawing/2014/main" id="{2404227D-EA90-F4F3-1111-E23667C5BD8B}"/>
              </a:ext>
            </a:extLst>
          </p:cNvPr>
          <p:cNvSpPr txBox="1"/>
          <p:nvPr/>
        </p:nvSpPr>
        <p:spPr>
          <a:xfrm>
            <a:off x="6514011" y="6323598"/>
            <a:ext cx="5154115"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2023 Minnesota Child Care Cost Modeling Report</a:t>
            </a:r>
          </a:p>
        </p:txBody>
      </p:sp>
    </p:spTree>
    <p:extLst>
      <p:ext uri="{BB962C8B-B14F-4D97-AF65-F5344CB8AC3E}">
        <p14:creationId xmlns:p14="http://schemas.microsoft.com/office/powerpoint/2010/main" val="2512120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31D6A-D99C-4107-9CD4-C5AB29FD845E}"/>
              </a:ext>
            </a:extLst>
          </p:cNvPr>
          <p:cNvSpPr>
            <a:spLocks noGrp="1"/>
          </p:cNvSpPr>
          <p:nvPr>
            <p:ph type="title"/>
          </p:nvPr>
        </p:nvSpPr>
        <p:spPr>
          <a:xfrm>
            <a:off x="233680" y="2197418"/>
            <a:ext cx="11958320" cy="2169535"/>
          </a:xfrm>
        </p:spPr>
        <p:txBody>
          <a:bodyPr>
            <a:normAutofit/>
          </a:bodyPr>
          <a:lstStyle/>
          <a:p>
            <a:r>
              <a:rPr lang="en-US" sz="5400"/>
              <a:t>Identifying the Need for </a:t>
            </a:r>
            <a:br>
              <a:rPr lang="en-US" sz="5400"/>
            </a:br>
            <a:r>
              <a:rPr lang="en-US" sz="5400"/>
              <a:t>Child Care</a:t>
            </a:r>
          </a:p>
        </p:txBody>
      </p:sp>
    </p:spTree>
    <p:extLst>
      <p:ext uri="{BB962C8B-B14F-4D97-AF65-F5344CB8AC3E}">
        <p14:creationId xmlns:p14="http://schemas.microsoft.com/office/powerpoint/2010/main" val="279068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F06D-30EB-48A5-B5BB-782053251B76}"/>
              </a:ext>
            </a:extLst>
          </p:cNvPr>
          <p:cNvSpPr>
            <a:spLocks noGrp="1"/>
          </p:cNvSpPr>
          <p:nvPr>
            <p:ph type="title"/>
          </p:nvPr>
        </p:nvSpPr>
        <p:spPr>
          <a:xfrm>
            <a:off x="848040" y="1508125"/>
            <a:ext cx="10855036" cy="1325563"/>
          </a:xfrm>
        </p:spPr>
        <p:txBody>
          <a:bodyPr/>
          <a:lstStyle/>
          <a:p>
            <a:r>
              <a:rPr lang="en-US">
                <a:solidFill>
                  <a:srgbClr val="2D3091"/>
                </a:solidFill>
              </a:rPr>
              <a:t>Why This Matters</a:t>
            </a:r>
          </a:p>
        </p:txBody>
      </p:sp>
      <p:sp>
        <p:nvSpPr>
          <p:cNvPr id="3" name="Content Placeholder 2">
            <a:extLst>
              <a:ext uri="{FF2B5EF4-FFF2-40B4-BE49-F238E27FC236}">
                <a16:creationId xmlns:a16="http://schemas.microsoft.com/office/drawing/2014/main" id="{CC395DD6-1774-403C-A779-601D4EF442A9}"/>
              </a:ext>
            </a:extLst>
          </p:cNvPr>
          <p:cNvSpPr>
            <a:spLocks noGrp="1"/>
          </p:cNvSpPr>
          <p:nvPr>
            <p:ph sz="half" idx="1"/>
          </p:nvPr>
        </p:nvSpPr>
        <p:spPr>
          <a:xfrm>
            <a:off x="480293" y="2922103"/>
            <a:ext cx="5160824" cy="3254859"/>
          </a:xfrm>
        </p:spPr>
        <p:txBody>
          <a:bodyPr/>
          <a:lstStyle/>
          <a:p>
            <a:pPr algn="ctr"/>
            <a:r>
              <a:rPr lang="en-US" sz="3200"/>
              <a:t>Access to quality child care and early education is vital to individual productivity and regional economic growth. </a:t>
            </a:r>
          </a:p>
          <a:p>
            <a:pPr algn="ctr"/>
            <a:endParaRPr lang="en-US"/>
          </a:p>
        </p:txBody>
      </p:sp>
      <p:graphicFrame>
        <p:nvGraphicFramePr>
          <p:cNvPr id="16" name="Diagram 15">
            <a:extLst>
              <a:ext uri="{FF2B5EF4-FFF2-40B4-BE49-F238E27FC236}">
                <a16:creationId xmlns:a16="http://schemas.microsoft.com/office/drawing/2014/main" id="{D31CD2E2-1061-4B0D-A499-EC014C4D985E}"/>
              </a:ext>
            </a:extLst>
          </p:cNvPr>
          <p:cNvGraphicFramePr/>
          <p:nvPr/>
        </p:nvGraphicFramePr>
        <p:xfrm>
          <a:off x="5156436" y="1248594"/>
          <a:ext cx="7299932" cy="4928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6731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8</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737979"/>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MAWB Business Meeting</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3600" kern="0">
                <a:solidFill>
                  <a:srgbClr val="184880"/>
                </a:solidFill>
                <a:latin typeface="Barlow semibold" panose="00000700000000000000" pitchFamily="2" charset="0"/>
                <a:ea typeface="Dotum" panose="020B0600000101010101" pitchFamily="34" charset="-127"/>
              </a:rPr>
              <a:t>Commissioner Scott Schulte</a:t>
            </a:r>
            <a:r>
              <a:rPr lang="en-US" sz="8800" kern="0">
                <a:solidFill>
                  <a:srgbClr val="184880"/>
                </a:solidFill>
                <a:latin typeface="Barlow semibold" panose="00000700000000000000" pitchFamily="2" charset="0"/>
                <a:ea typeface="Dotum" panose="020B0600000101010101" pitchFamily="34" charset="-127"/>
              </a:rPr>
              <a:t> </a:t>
            </a:r>
            <a:endParaRPr kumimoji="0" lang="en-US" sz="80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277AD70F-C260-B11F-6ADB-5578E2EB02DE}"/>
              </a:ext>
            </a:extLst>
          </p:cNvPr>
          <p:cNvPicPr>
            <a:picLocks noChangeAspect="1"/>
          </p:cNvPicPr>
          <p:nvPr/>
        </p:nvPicPr>
        <p:blipFill rotWithShape="1">
          <a:blip r:embed="rId4"/>
          <a:srcRect t="634" b="634"/>
          <a:stretch/>
        </p:blipFill>
        <p:spPr>
          <a:xfrm>
            <a:off x="1375148" y="1030149"/>
            <a:ext cx="4787069" cy="1139504"/>
          </a:xfrm>
          <a:prstGeom prst="rect">
            <a:avLst/>
          </a:prstGeom>
        </p:spPr>
      </p:pic>
    </p:spTree>
    <p:extLst>
      <p:ext uri="{BB962C8B-B14F-4D97-AF65-F5344CB8AC3E}">
        <p14:creationId xmlns:p14="http://schemas.microsoft.com/office/powerpoint/2010/main" val="418384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DC09-EA5A-4BEB-8A9B-6596C6ACA686}"/>
              </a:ext>
            </a:extLst>
          </p:cNvPr>
          <p:cNvSpPr>
            <a:spLocks noGrp="1"/>
          </p:cNvSpPr>
          <p:nvPr>
            <p:ph type="title"/>
          </p:nvPr>
        </p:nvSpPr>
        <p:spPr>
          <a:noFill/>
        </p:spPr>
        <p:txBody>
          <a:bodyPr/>
          <a:lstStyle/>
          <a:p>
            <a:r>
              <a:rPr lang="en-US">
                <a:solidFill>
                  <a:schemeClr val="accent4"/>
                </a:solidFill>
              </a:rPr>
              <a:t>Data &amp; Potential Need Analysis</a:t>
            </a:r>
          </a:p>
        </p:txBody>
      </p:sp>
      <p:graphicFrame>
        <p:nvGraphicFramePr>
          <p:cNvPr id="5" name="Diagram 4">
            <a:extLst>
              <a:ext uri="{FF2B5EF4-FFF2-40B4-BE49-F238E27FC236}">
                <a16:creationId xmlns:a16="http://schemas.microsoft.com/office/drawing/2014/main" id="{7F88F700-EB40-4725-A174-A059C8E9C0F4}"/>
              </a:ext>
            </a:extLst>
          </p:cNvPr>
          <p:cNvGraphicFramePr/>
          <p:nvPr/>
        </p:nvGraphicFramePr>
        <p:xfrm>
          <a:off x="480291" y="2306909"/>
          <a:ext cx="3136669" cy="4036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A6B6FCE2-4AE7-4D9B-837E-C79AF604C404}"/>
              </a:ext>
            </a:extLst>
          </p:cNvPr>
          <p:cNvGraphicFramePr/>
          <p:nvPr/>
        </p:nvGraphicFramePr>
        <p:xfrm>
          <a:off x="8217131" y="2306909"/>
          <a:ext cx="3136669" cy="40365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4794BB65-FEB3-407E-9287-786644C3CEAD}"/>
              </a:ext>
            </a:extLst>
          </p:cNvPr>
          <p:cNvGraphicFramePr/>
          <p:nvPr/>
        </p:nvGraphicFramePr>
        <p:xfrm>
          <a:off x="4118840" y="2306909"/>
          <a:ext cx="3596410" cy="403659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a:extLst>
              <a:ext uri="{FF2B5EF4-FFF2-40B4-BE49-F238E27FC236}">
                <a16:creationId xmlns:a16="http://schemas.microsoft.com/office/drawing/2014/main" id="{03C95252-F817-2973-8356-6E71ADFFBE17}"/>
              </a:ext>
            </a:extLst>
          </p:cNvPr>
          <p:cNvSpPr txBox="1"/>
          <p:nvPr/>
        </p:nvSpPr>
        <p:spPr>
          <a:xfrm>
            <a:off x="656948" y="1526959"/>
            <a:ext cx="95346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Poppins"/>
                <a:ea typeface="+mn-ea"/>
                <a:cs typeface="+mn-cs"/>
              </a:rPr>
              <a:t>Economic Development Region:</a:t>
            </a:r>
          </a:p>
        </p:txBody>
      </p:sp>
    </p:spTree>
    <p:extLst>
      <p:ext uri="{BB962C8B-B14F-4D97-AF65-F5344CB8AC3E}">
        <p14:creationId xmlns:p14="http://schemas.microsoft.com/office/powerpoint/2010/main" val="28275767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963E-D72F-E719-5E55-C36CDCE06DB9}"/>
              </a:ext>
            </a:extLst>
          </p:cNvPr>
          <p:cNvSpPr>
            <a:spLocks noGrp="1"/>
          </p:cNvSpPr>
          <p:nvPr>
            <p:ph type="title"/>
          </p:nvPr>
        </p:nvSpPr>
        <p:spPr>
          <a:noFill/>
        </p:spPr>
        <p:txBody>
          <a:bodyPr/>
          <a:lstStyle/>
          <a:p>
            <a:r>
              <a:rPr lang="en-US"/>
              <a:t>Impact on Family Planning</a:t>
            </a:r>
          </a:p>
        </p:txBody>
      </p:sp>
      <p:sp>
        <p:nvSpPr>
          <p:cNvPr id="3" name="TextBox 2">
            <a:extLst>
              <a:ext uri="{FF2B5EF4-FFF2-40B4-BE49-F238E27FC236}">
                <a16:creationId xmlns:a16="http://schemas.microsoft.com/office/drawing/2014/main" id="{019D87D2-B757-8022-200C-0D336F598CD0}"/>
              </a:ext>
            </a:extLst>
          </p:cNvPr>
          <p:cNvSpPr txBox="1"/>
          <p:nvPr/>
        </p:nvSpPr>
        <p:spPr>
          <a:xfrm>
            <a:off x="371644" y="2362314"/>
            <a:ext cx="5422869"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333333"/>
                </a:solidFill>
                <a:effectLst/>
                <a:uLnTx/>
                <a:uFillTx/>
                <a:latin typeface="Poppins Medium" panose="00000600000000000000" pitchFamily="2" charset="0"/>
                <a:cs typeface="Poppins Medium" panose="00000600000000000000" pitchFamily="2" charset="0"/>
              </a:rPr>
              <a:t>“I would consider having kids if child care wasn't such a huge issue. As it stands, I will probably never have them unless I decide to quit my job.”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333333"/>
                </a:solidFill>
                <a:effectLst/>
                <a:uLnTx/>
                <a:uFillTx/>
                <a:latin typeface="Poppins Medium" panose="00000600000000000000" pitchFamily="2" charset="0"/>
                <a:cs typeface="Poppins Medium" panose="00000600000000000000" pitchFamily="2" charset="0"/>
              </a:rPr>
              <a:t>- Local </a:t>
            </a:r>
            <a:r>
              <a:rPr lang="en-US" sz="3000" i="1">
                <a:solidFill>
                  <a:srgbClr val="333333"/>
                </a:solidFill>
                <a:latin typeface="Poppins Medium" panose="00000600000000000000" pitchFamily="2" charset="0"/>
                <a:cs typeface="Poppins Medium" panose="00000600000000000000" pitchFamily="2" charset="0"/>
              </a:rPr>
              <a:t>Employee</a:t>
            </a:r>
            <a:endParaRPr kumimoji="0" lang="en-US" sz="3000" b="0" i="1" u="none" strike="noStrike" kern="1200" cap="none" spc="0" normalizeH="0" baseline="0" noProof="0">
              <a:ln>
                <a:noFill/>
              </a:ln>
              <a:solidFill>
                <a:srgbClr val="000000"/>
              </a:solidFill>
              <a:effectLst/>
              <a:uLnTx/>
              <a:uFillTx/>
              <a:latin typeface="Poppins Medium" panose="00000600000000000000" pitchFamily="2" charset="0"/>
              <a:cs typeface="Poppins Medium" panose="00000600000000000000" pitchFamily="2" charset="0"/>
            </a:endParaRPr>
          </a:p>
          <a:p>
            <a:endParaRPr lang="en-US"/>
          </a:p>
        </p:txBody>
      </p:sp>
      <p:graphicFrame>
        <p:nvGraphicFramePr>
          <p:cNvPr id="6" name="Content Placeholder 7">
            <a:extLst>
              <a:ext uri="{FF2B5EF4-FFF2-40B4-BE49-F238E27FC236}">
                <a16:creationId xmlns:a16="http://schemas.microsoft.com/office/drawing/2014/main" id="{1845CA9B-EA5D-F469-C017-D56B4F436958}"/>
              </a:ext>
            </a:extLst>
          </p:cNvPr>
          <p:cNvGraphicFramePr>
            <a:graphicFrameLocks/>
          </p:cNvGraphicFramePr>
          <p:nvPr/>
        </p:nvGraphicFramePr>
        <p:xfrm>
          <a:off x="5183662" y="1564837"/>
          <a:ext cx="6991481" cy="48936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87835A7-6DCD-803F-BA19-94E91A913556}"/>
              </a:ext>
            </a:extLst>
          </p:cNvPr>
          <p:cNvSpPr txBox="1"/>
          <p:nvPr/>
        </p:nvSpPr>
        <p:spPr>
          <a:xfrm>
            <a:off x="8679402" y="6332632"/>
            <a:ext cx="3412988"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RCCIP Communities 2022-2024</a:t>
            </a:r>
          </a:p>
        </p:txBody>
      </p:sp>
    </p:spTree>
    <p:extLst>
      <p:ext uri="{BB962C8B-B14F-4D97-AF65-F5344CB8AC3E}">
        <p14:creationId xmlns:p14="http://schemas.microsoft.com/office/powerpoint/2010/main" val="27700248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E9BC-6FFC-45DF-9F2E-7640127E07B5}"/>
              </a:ext>
            </a:extLst>
          </p:cNvPr>
          <p:cNvSpPr>
            <a:spLocks noGrp="1"/>
          </p:cNvSpPr>
          <p:nvPr>
            <p:ph type="title"/>
          </p:nvPr>
        </p:nvSpPr>
        <p:spPr/>
        <p:txBody>
          <a:bodyPr/>
          <a:lstStyle/>
          <a:p>
            <a:r>
              <a:rPr lang="en-US"/>
              <a:t>Local Level Economic Impact of Child Care</a:t>
            </a:r>
          </a:p>
        </p:txBody>
      </p:sp>
      <p:sp>
        <p:nvSpPr>
          <p:cNvPr id="4" name="TextBox 3">
            <a:extLst>
              <a:ext uri="{FF2B5EF4-FFF2-40B4-BE49-F238E27FC236}">
                <a16:creationId xmlns:a16="http://schemas.microsoft.com/office/drawing/2014/main" id="{20D2235E-8424-47F1-878C-7E095BB15994}"/>
              </a:ext>
            </a:extLst>
          </p:cNvPr>
          <p:cNvSpPr txBox="1"/>
          <p:nvPr/>
        </p:nvSpPr>
        <p:spPr>
          <a:xfrm>
            <a:off x="75055" y="1474303"/>
            <a:ext cx="11882864" cy="1077218"/>
          </a:xfrm>
          <a:prstGeom prst="rect">
            <a:avLst/>
          </a:prstGeom>
          <a:noFill/>
        </p:spPr>
        <p:txBody>
          <a:bodyPr wrap="square" rtlCol="0">
            <a:spAutoFit/>
          </a:bodyPr>
          <a:lstStyle/>
          <a:p>
            <a:pPr algn="ctr"/>
            <a:r>
              <a:rPr kumimoji="0" lang="en-US" sz="4000" b="1" i="0" u="none" strike="noStrike" kern="1200" cap="none" spc="0" normalizeH="0" baseline="0" noProof="0">
                <a:ln>
                  <a:noFill/>
                </a:ln>
                <a:solidFill>
                  <a:prstClr val="black"/>
                </a:solidFill>
                <a:effectLst/>
                <a:uLnTx/>
                <a:uFillTx/>
                <a:latin typeface="Poppins ExtraBold" panose="00000900000000000000" pitchFamily="2" charset="0"/>
                <a:ea typeface="+mn-ea"/>
                <a:cs typeface="Poppins ExtraBold" panose="00000900000000000000" pitchFamily="2" charset="0"/>
              </a:rPr>
              <a:t>35%</a:t>
            </a:r>
            <a:r>
              <a:rPr kumimoji="0" lang="en-US" sz="2800" b="1"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 </a:t>
            </a:r>
            <a:r>
              <a:rPr kumimoji="0" lang="en-US" sz="2400" b="0" i="0" u="none" strike="noStrike" kern="1200" cap="none" spc="0" normalizeH="0" baseline="0" noProof="0">
                <a:ln>
                  <a:noFill/>
                </a:ln>
                <a:solidFill>
                  <a:prstClr val="black"/>
                </a:solidFill>
                <a:effectLst/>
                <a:uLnTx/>
                <a:uFillTx/>
                <a:latin typeface="Poppins Medium" panose="00000600000000000000" pitchFamily="2" charset="0"/>
                <a:ea typeface="+mn-ea"/>
                <a:cs typeface="Poppins Medium" panose="00000600000000000000" pitchFamily="2" charset="0"/>
              </a:rPr>
              <a:t>of parents withdrew from the workforce or declined employment due to child care issues</a:t>
            </a:r>
            <a:endParaRPr lang="en-US" sz="2000">
              <a:latin typeface="Poppins" panose="00000500000000000000" pitchFamily="2" charset="0"/>
              <a:cs typeface="Poppins" panose="00000500000000000000" pitchFamily="2" charset="0"/>
            </a:endParaRPr>
          </a:p>
        </p:txBody>
      </p:sp>
      <p:graphicFrame>
        <p:nvGraphicFramePr>
          <p:cNvPr id="6" name="Chart 5">
            <a:extLst>
              <a:ext uri="{FF2B5EF4-FFF2-40B4-BE49-F238E27FC236}">
                <a16:creationId xmlns:a16="http://schemas.microsoft.com/office/drawing/2014/main" id="{50AF4F7C-AED5-4BD6-206A-F1199E3E8C02}"/>
              </a:ext>
            </a:extLst>
          </p:cNvPr>
          <p:cNvGraphicFramePr/>
          <p:nvPr/>
        </p:nvGraphicFramePr>
        <p:xfrm>
          <a:off x="6103125" y="2797742"/>
          <a:ext cx="5622834" cy="3721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77E7613-1091-EDAA-A815-5595C2F59CB2}"/>
              </a:ext>
            </a:extLst>
          </p:cNvPr>
          <p:cNvGraphicFramePr/>
          <p:nvPr/>
        </p:nvGraphicFramePr>
        <p:xfrm>
          <a:off x="480291" y="2797742"/>
          <a:ext cx="5622834" cy="372170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AD2E479-AF4B-156C-BFC9-40B74EE6D736}"/>
              </a:ext>
            </a:extLst>
          </p:cNvPr>
          <p:cNvSpPr txBox="1"/>
          <p:nvPr/>
        </p:nvSpPr>
        <p:spPr>
          <a:xfrm>
            <a:off x="8580120" y="6519446"/>
            <a:ext cx="36118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rPr>
              <a:t>RCCIP Communities 2022-2023</a:t>
            </a:r>
          </a:p>
        </p:txBody>
      </p:sp>
    </p:spTree>
    <p:extLst>
      <p:ext uri="{BB962C8B-B14F-4D97-AF65-F5344CB8AC3E}">
        <p14:creationId xmlns:p14="http://schemas.microsoft.com/office/powerpoint/2010/main" val="33561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E3F731-371D-478A-811D-E7F2E31B1174}"/>
              </a:ext>
            </a:extLst>
          </p:cNvPr>
          <p:cNvSpPr txBox="1"/>
          <p:nvPr/>
        </p:nvSpPr>
        <p:spPr>
          <a:xfrm>
            <a:off x="8604215" y="6492875"/>
            <a:ext cx="3611880" cy="338554"/>
          </a:xfrm>
          <a:prstGeom prst="rect">
            <a:avLst/>
          </a:prstGeom>
          <a:noFill/>
        </p:spPr>
        <p:txBody>
          <a:bodyPr wrap="square" rtlCol="0">
            <a:spAutoFit/>
          </a:bodyPr>
          <a:lstStyle/>
          <a:p>
            <a:r>
              <a:rPr lang="en-US" sz="1600">
                <a:latin typeface="Poppins" panose="00000500000000000000" pitchFamily="2" charset="0"/>
                <a:cs typeface="Poppins" panose="00000500000000000000" pitchFamily="2" charset="0"/>
              </a:rPr>
              <a:t>RCCIP Communities 2021-2023</a:t>
            </a:r>
          </a:p>
        </p:txBody>
      </p:sp>
      <p:sp>
        <p:nvSpPr>
          <p:cNvPr id="9" name="Title 1">
            <a:extLst>
              <a:ext uri="{FF2B5EF4-FFF2-40B4-BE49-F238E27FC236}">
                <a16:creationId xmlns:a16="http://schemas.microsoft.com/office/drawing/2014/main" id="{AF4FD09B-2182-67B4-4665-D3261017A2EC}"/>
              </a:ext>
            </a:extLst>
          </p:cNvPr>
          <p:cNvSpPr>
            <a:spLocks noGrp="1"/>
          </p:cNvSpPr>
          <p:nvPr>
            <p:ph type="title"/>
          </p:nvPr>
        </p:nvSpPr>
        <p:spPr>
          <a:noFill/>
        </p:spPr>
        <p:txBody>
          <a:bodyPr/>
          <a:lstStyle/>
          <a:p>
            <a:r>
              <a:rPr lang="en-US"/>
              <a:t>Local Level Economic Impact of Child Care</a:t>
            </a:r>
          </a:p>
        </p:txBody>
      </p:sp>
      <p:sp useBgFill="1">
        <p:nvSpPr>
          <p:cNvPr id="10" name="Content Placeholder 2">
            <a:extLst>
              <a:ext uri="{FF2B5EF4-FFF2-40B4-BE49-F238E27FC236}">
                <a16:creationId xmlns:a16="http://schemas.microsoft.com/office/drawing/2014/main" id="{58CE52F3-4D5E-03B0-7CC4-750E26A421F4}"/>
              </a:ext>
            </a:extLst>
          </p:cNvPr>
          <p:cNvSpPr>
            <a:spLocks noGrp="1"/>
          </p:cNvSpPr>
          <p:nvPr>
            <p:ph idx="1"/>
          </p:nvPr>
        </p:nvSpPr>
        <p:spPr>
          <a:xfrm>
            <a:off x="958273" y="1424690"/>
            <a:ext cx="10873509" cy="4351338"/>
          </a:xfrm>
        </p:spPr>
        <p:txBody>
          <a:bodyPr>
            <a:normAutofit/>
          </a:bodyPr>
          <a:lstStyle/>
          <a:p>
            <a:r>
              <a:rPr lang="en-US" sz="2400">
                <a:latin typeface="Poppins" panose="00000500000000000000" pitchFamily="2" charset="0"/>
                <a:cs typeface="Poppins" panose="00000500000000000000" pitchFamily="2" charset="0"/>
              </a:rPr>
              <a:t>Work issues occurred due to child care arrangements in the last 12 months</a:t>
            </a:r>
          </a:p>
        </p:txBody>
      </p:sp>
      <p:graphicFrame>
        <p:nvGraphicFramePr>
          <p:cNvPr id="11" name="Chart 10">
            <a:extLst>
              <a:ext uri="{FF2B5EF4-FFF2-40B4-BE49-F238E27FC236}">
                <a16:creationId xmlns:a16="http://schemas.microsoft.com/office/drawing/2014/main" id="{2CD36C49-72F7-8F06-453D-0443C1AEC0D6}"/>
              </a:ext>
            </a:extLst>
          </p:cNvPr>
          <p:cNvGraphicFramePr/>
          <p:nvPr/>
        </p:nvGraphicFramePr>
        <p:xfrm>
          <a:off x="572253" y="2060335"/>
          <a:ext cx="10781547" cy="4601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2531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7AF1-2CD0-52CB-9F10-4E71188D7AFF}"/>
              </a:ext>
            </a:extLst>
          </p:cNvPr>
          <p:cNvSpPr>
            <a:spLocks noGrp="1"/>
          </p:cNvSpPr>
          <p:nvPr>
            <p:ph type="title"/>
          </p:nvPr>
        </p:nvSpPr>
        <p:spPr/>
        <p:txBody>
          <a:bodyPr/>
          <a:lstStyle/>
          <a:p>
            <a:r>
              <a:rPr lang="en-US"/>
              <a:t>Services and Resources </a:t>
            </a:r>
            <a:br>
              <a:rPr lang="en-US"/>
            </a:br>
            <a:r>
              <a:rPr lang="en-US"/>
              <a:t>for Communities</a:t>
            </a:r>
          </a:p>
        </p:txBody>
      </p:sp>
    </p:spTree>
    <p:extLst>
      <p:ext uri="{BB962C8B-B14F-4D97-AF65-F5344CB8AC3E}">
        <p14:creationId xmlns:p14="http://schemas.microsoft.com/office/powerpoint/2010/main" val="33923820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766BA1-2DF9-4486-9050-787764ACF6EB}"/>
              </a:ext>
            </a:extLst>
          </p:cNvPr>
          <p:cNvSpPr/>
          <p:nvPr/>
        </p:nvSpPr>
        <p:spPr>
          <a:xfrm>
            <a:off x="2425148" y="1514733"/>
            <a:ext cx="8388625" cy="3046988"/>
          </a:xfrm>
          <a:prstGeom prst="rect">
            <a:avLst/>
          </a:prstGeom>
        </p:spPr>
        <p:txBody>
          <a:bodyPr wrap="square">
            <a:spAutoFit/>
          </a:bodyPr>
          <a:lstStyle/>
          <a:p>
            <a:r>
              <a:rPr lang="en-US" sz="4800">
                <a:latin typeface="Poppins" panose="00000500000000000000" pitchFamily="2" charset="0"/>
                <a:cs typeface="Poppins" panose="00000500000000000000" pitchFamily="2" charset="0"/>
              </a:rPr>
              <a:t>	Local Resources</a:t>
            </a:r>
          </a:p>
          <a:p>
            <a:r>
              <a:rPr lang="en-US" sz="4800">
                <a:latin typeface="Poppins" panose="00000500000000000000" pitchFamily="2" charset="0"/>
                <a:cs typeface="Poppins" panose="00000500000000000000" pitchFamily="2" charset="0"/>
              </a:rPr>
              <a:t>   	Right-Sized Solutions</a:t>
            </a:r>
          </a:p>
          <a:p>
            <a:r>
              <a:rPr lang="en-US" sz="4800">
                <a:latin typeface="Poppins" panose="00000500000000000000" pitchFamily="2" charset="0"/>
                <a:cs typeface="Poppins" panose="00000500000000000000" pitchFamily="2" charset="0"/>
              </a:rPr>
              <a:t> +	Innovation</a:t>
            </a:r>
          </a:p>
          <a:p>
            <a:r>
              <a:rPr lang="en-US" sz="4800">
                <a:latin typeface="Poppins" panose="00000500000000000000" pitchFamily="2" charset="0"/>
                <a:cs typeface="Poppins" panose="00000500000000000000" pitchFamily="2" charset="0"/>
              </a:rPr>
              <a:t>   	SUSTAINABLE SUPPLY</a:t>
            </a:r>
          </a:p>
        </p:txBody>
      </p:sp>
      <p:cxnSp>
        <p:nvCxnSpPr>
          <p:cNvPr id="6" name="Straight Connector 5">
            <a:extLst>
              <a:ext uri="{FF2B5EF4-FFF2-40B4-BE49-F238E27FC236}">
                <a16:creationId xmlns:a16="http://schemas.microsoft.com/office/drawing/2014/main" id="{1719D1DA-267A-45B4-9C0F-4245FD2B2D7D}"/>
              </a:ext>
            </a:extLst>
          </p:cNvPr>
          <p:cNvCxnSpPr>
            <a:cxnSpLocks/>
          </p:cNvCxnSpPr>
          <p:nvPr/>
        </p:nvCxnSpPr>
        <p:spPr>
          <a:xfrm>
            <a:off x="2767263" y="3741821"/>
            <a:ext cx="750770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247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7EC5-4358-044A-2FD0-3B5C606DC507}"/>
              </a:ext>
            </a:extLst>
          </p:cNvPr>
          <p:cNvSpPr>
            <a:spLocks noGrp="1"/>
          </p:cNvSpPr>
          <p:nvPr>
            <p:ph type="title"/>
          </p:nvPr>
        </p:nvSpPr>
        <p:spPr>
          <a:xfrm>
            <a:off x="1829943" y="546653"/>
            <a:ext cx="10205545" cy="1332879"/>
          </a:xfrm>
        </p:spPr>
        <p:txBody>
          <a:bodyPr>
            <a:normAutofit/>
          </a:bodyPr>
          <a:lstStyle/>
          <a:p>
            <a:r>
              <a:rPr lang="en-US"/>
              <a:t>For Communities</a:t>
            </a:r>
            <a:br>
              <a:rPr lang="en-US"/>
            </a:br>
            <a:endParaRPr lang="en-US"/>
          </a:p>
        </p:txBody>
      </p:sp>
      <p:pic>
        <p:nvPicPr>
          <p:cNvPr id="5" name="Picture 4">
            <a:extLst>
              <a:ext uri="{FF2B5EF4-FFF2-40B4-BE49-F238E27FC236}">
                <a16:creationId xmlns:a16="http://schemas.microsoft.com/office/drawing/2014/main" id="{B98FD8DE-87B8-285B-7390-70112717E3FA}"/>
              </a:ext>
            </a:extLst>
          </p:cNvPr>
          <p:cNvPicPr>
            <a:picLocks noChangeAspect="1"/>
          </p:cNvPicPr>
          <p:nvPr/>
        </p:nvPicPr>
        <p:blipFill>
          <a:blip r:embed="rId3"/>
          <a:stretch>
            <a:fillRect/>
          </a:stretch>
        </p:blipFill>
        <p:spPr>
          <a:xfrm>
            <a:off x="347983" y="261938"/>
            <a:ext cx="1400175" cy="1428750"/>
          </a:xfrm>
          <a:prstGeom prst="rect">
            <a:avLst/>
          </a:prstGeom>
        </p:spPr>
      </p:pic>
      <p:sp>
        <p:nvSpPr>
          <p:cNvPr id="10" name="TextBox 9">
            <a:extLst>
              <a:ext uri="{FF2B5EF4-FFF2-40B4-BE49-F238E27FC236}">
                <a16:creationId xmlns:a16="http://schemas.microsoft.com/office/drawing/2014/main" id="{174E5EA7-3F10-5EE1-401E-7CF8C60730B5}"/>
              </a:ext>
            </a:extLst>
          </p:cNvPr>
          <p:cNvSpPr txBox="1"/>
          <p:nvPr/>
        </p:nvSpPr>
        <p:spPr>
          <a:xfrm>
            <a:off x="1829943" y="1556366"/>
            <a:ext cx="9202492" cy="707886"/>
          </a:xfrm>
          <a:prstGeom prst="rect">
            <a:avLst/>
          </a:prstGeom>
          <a:noFill/>
        </p:spPr>
        <p:txBody>
          <a:bodyPr wrap="square">
            <a:spAutoFit/>
          </a:bodyPr>
          <a:lstStyle/>
          <a:p>
            <a:pPr algn="ctr"/>
            <a:r>
              <a:rPr lang="en-US" sz="2000">
                <a:latin typeface="Poppins SemiBold" panose="00000700000000000000" pitchFamily="2" charset="0"/>
                <a:cs typeface="Poppins SemiBold" panose="00000700000000000000" pitchFamily="2" charset="0"/>
              </a:rPr>
              <a:t>First Children’s Finance partners with communities to develop local solutions to address child care shortages. </a:t>
            </a:r>
          </a:p>
        </p:txBody>
      </p:sp>
      <p:pic>
        <p:nvPicPr>
          <p:cNvPr id="11" name="Picture 10">
            <a:extLst>
              <a:ext uri="{FF2B5EF4-FFF2-40B4-BE49-F238E27FC236}">
                <a16:creationId xmlns:a16="http://schemas.microsoft.com/office/drawing/2014/main" id="{337C9E7E-6F88-91C9-3A7A-2F8471AC4810}"/>
              </a:ext>
            </a:extLst>
          </p:cNvPr>
          <p:cNvPicPr>
            <a:picLocks noChangeAspect="1"/>
          </p:cNvPicPr>
          <p:nvPr/>
        </p:nvPicPr>
        <p:blipFill>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233595" y="2547400"/>
            <a:ext cx="2032001" cy="2032001"/>
          </a:xfrm>
          <a:prstGeom prst="rect">
            <a:avLst/>
          </a:prstGeom>
        </p:spPr>
      </p:pic>
      <p:pic>
        <p:nvPicPr>
          <p:cNvPr id="12" name="Picture 11">
            <a:extLst>
              <a:ext uri="{FF2B5EF4-FFF2-40B4-BE49-F238E27FC236}">
                <a16:creationId xmlns:a16="http://schemas.microsoft.com/office/drawing/2014/main" id="{AC53582C-F172-2F43-2A32-B687D58D02B9}"/>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75018" y="2547400"/>
            <a:ext cx="2032001" cy="2032001"/>
          </a:xfrm>
          <a:prstGeom prst="rect">
            <a:avLst/>
          </a:prstGeom>
        </p:spPr>
      </p:pic>
      <p:pic>
        <p:nvPicPr>
          <p:cNvPr id="13" name="Picture 12">
            <a:extLst>
              <a:ext uri="{FF2B5EF4-FFF2-40B4-BE49-F238E27FC236}">
                <a16:creationId xmlns:a16="http://schemas.microsoft.com/office/drawing/2014/main" id="{5DC60204-644B-287E-5D6F-DBAADCF0C8FA}"/>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954307" y="2561748"/>
            <a:ext cx="2032001" cy="2032001"/>
          </a:xfrm>
          <a:prstGeom prst="rect">
            <a:avLst/>
          </a:prstGeom>
        </p:spPr>
      </p:pic>
      <p:pic>
        <p:nvPicPr>
          <p:cNvPr id="14" name="Picture 13">
            <a:extLst>
              <a:ext uri="{FF2B5EF4-FFF2-40B4-BE49-F238E27FC236}">
                <a16:creationId xmlns:a16="http://schemas.microsoft.com/office/drawing/2014/main" id="{7E54E526-E2AB-6F69-CAA2-C407979202F0}"/>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395730" y="2412999"/>
            <a:ext cx="2032001" cy="2032001"/>
          </a:xfrm>
          <a:prstGeom prst="rect">
            <a:avLst/>
          </a:prstGeom>
        </p:spPr>
      </p:pic>
      <p:sp>
        <p:nvSpPr>
          <p:cNvPr id="15" name="TextBox 14">
            <a:extLst>
              <a:ext uri="{FF2B5EF4-FFF2-40B4-BE49-F238E27FC236}">
                <a16:creationId xmlns:a16="http://schemas.microsoft.com/office/drawing/2014/main" id="{8B9FAEA9-5D6A-04E5-7AD3-793B4B5202C0}"/>
              </a:ext>
            </a:extLst>
          </p:cNvPr>
          <p:cNvSpPr txBox="1"/>
          <p:nvPr/>
        </p:nvSpPr>
        <p:spPr>
          <a:xfrm>
            <a:off x="1513721" y="4693271"/>
            <a:ext cx="14717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a:ln>
                  <a:noFill/>
                </a:ln>
                <a:solidFill>
                  <a:srgbClr val="000000"/>
                </a:solidFill>
                <a:effectLst/>
                <a:uLnTx/>
                <a:uFillTx/>
                <a:latin typeface="Poppins"/>
                <a:ea typeface="+mn-ea"/>
                <a:cs typeface="+mn-cs"/>
              </a:rPr>
              <a:t>Analyze supply of child care</a:t>
            </a:r>
          </a:p>
        </p:txBody>
      </p:sp>
      <p:sp>
        <p:nvSpPr>
          <p:cNvPr id="16" name="TextBox 15">
            <a:extLst>
              <a:ext uri="{FF2B5EF4-FFF2-40B4-BE49-F238E27FC236}">
                <a16:creationId xmlns:a16="http://schemas.microsoft.com/office/drawing/2014/main" id="{A2B61CD6-AF44-6DCE-DDC7-9EFFAF40FCA2}"/>
              </a:ext>
            </a:extLst>
          </p:cNvPr>
          <p:cNvSpPr txBox="1"/>
          <p:nvPr/>
        </p:nvSpPr>
        <p:spPr>
          <a:xfrm>
            <a:off x="4215383" y="4693271"/>
            <a:ext cx="15098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a:ln>
                  <a:noFill/>
                </a:ln>
                <a:solidFill>
                  <a:srgbClr val="000000"/>
                </a:solidFill>
                <a:effectLst/>
                <a:uLnTx/>
                <a:uFillTx/>
                <a:latin typeface="Poppins"/>
                <a:ea typeface="+mn-ea"/>
                <a:cs typeface="+mn-cs"/>
              </a:rPr>
              <a:t>Innovate ideas to create new slots</a:t>
            </a:r>
          </a:p>
        </p:txBody>
      </p:sp>
      <p:sp>
        <p:nvSpPr>
          <p:cNvPr id="17" name="TextBox 16">
            <a:extLst>
              <a:ext uri="{FF2B5EF4-FFF2-40B4-BE49-F238E27FC236}">
                <a16:creationId xmlns:a16="http://schemas.microsoft.com/office/drawing/2014/main" id="{C4072376-59C4-972F-67FC-A3A7CF1A7AE9}"/>
              </a:ext>
            </a:extLst>
          </p:cNvPr>
          <p:cNvSpPr txBox="1"/>
          <p:nvPr/>
        </p:nvSpPr>
        <p:spPr>
          <a:xfrm>
            <a:off x="6693886" y="4693271"/>
            <a:ext cx="199426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a:ln>
                  <a:noFill/>
                </a:ln>
                <a:solidFill>
                  <a:srgbClr val="000000"/>
                </a:solidFill>
                <a:effectLst/>
                <a:uLnTx/>
                <a:uFillTx/>
                <a:latin typeface="Poppins"/>
                <a:ea typeface="+mn-ea"/>
                <a:cs typeface="+mn-cs"/>
              </a:rPr>
              <a:t>Empower communities to implement solutions</a:t>
            </a:r>
          </a:p>
        </p:txBody>
      </p:sp>
      <p:sp>
        <p:nvSpPr>
          <p:cNvPr id="18" name="TextBox 17">
            <a:extLst>
              <a:ext uri="{FF2B5EF4-FFF2-40B4-BE49-F238E27FC236}">
                <a16:creationId xmlns:a16="http://schemas.microsoft.com/office/drawing/2014/main" id="{389109C5-8E40-5C9F-D97D-ED5B3929385F}"/>
              </a:ext>
            </a:extLst>
          </p:cNvPr>
          <p:cNvSpPr txBox="1"/>
          <p:nvPr/>
        </p:nvSpPr>
        <p:spPr>
          <a:xfrm>
            <a:off x="9527265" y="4579401"/>
            <a:ext cx="176893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a:ln>
                  <a:noFill/>
                </a:ln>
                <a:solidFill>
                  <a:srgbClr val="000000"/>
                </a:solidFill>
                <a:effectLst/>
                <a:uLnTx/>
                <a:uFillTx/>
                <a:latin typeface="Poppins"/>
                <a:ea typeface="+mn-ea"/>
                <a:cs typeface="+mn-cs"/>
              </a:rPr>
              <a:t>Provide technical assistance to create incentives</a:t>
            </a:r>
            <a:endParaRPr kumimoji="0" lang="en-US" sz="3600" b="1" i="0" u="none" strike="noStrike" kern="1200" cap="none" spc="0" normalizeH="0" baseline="30000" noProof="0">
              <a:ln>
                <a:noFill/>
              </a:ln>
              <a:solidFill>
                <a:srgbClr val="000000"/>
              </a:solidFill>
              <a:effectLst/>
              <a:uLnTx/>
              <a:uFillTx/>
              <a:latin typeface="Poppins"/>
              <a:ea typeface="+mn-ea"/>
              <a:cs typeface="+mn-cs"/>
            </a:endParaRPr>
          </a:p>
        </p:txBody>
      </p:sp>
      <p:sp>
        <p:nvSpPr>
          <p:cNvPr id="20" name="TextBox 19">
            <a:extLst>
              <a:ext uri="{FF2B5EF4-FFF2-40B4-BE49-F238E27FC236}">
                <a16:creationId xmlns:a16="http://schemas.microsoft.com/office/drawing/2014/main" id="{AAF13EDB-7DF2-52FD-A94B-60FBEFE15958}"/>
              </a:ext>
            </a:extLst>
          </p:cNvPr>
          <p:cNvSpPr txBox="1"/>
          <p:nvPr/>
        </p:nvSpPr>
        <p:spPr>
          <a:xfrm>
            <a:off x="1452256" y="6002362"/>
            <a:ext cx="9957865" cy="742254"/>
          </a:xfrm>
          <a:prstGeom prst="rect">
            <a:avLst/>
          </a:prstGeom>
          <a:noFill/>
        </p:spPr>
        <p:txBody>
          <a:bodyPr wrap="square">
            <a:spAutoFit/>
          </a:bodyPr>
          <a:lstStyle/>
          <a:p>
            <a:pPr algn="ctr">
              <a:lnSpc>
                <a:spcPct val="90000"/>
              </a:lnSpc>
            </a:pPr>
            <a:r>
              <a:rPr lang="en-US" sz="2800" i="1" baseline="30000">
                <a:solidFill>
                  <a:srgbClr val="0D6734"/>
                </a:solidFill>
                <a:latin typeface="Poppins SemiBold" panose="00000700000000000000" pitchFamily="2" charset="0"/>
                <a:cs typeface="Poppins SemiBold" panose="00000700000000000000" pitchFamily="2" charset="0"/>
              </a:rPr>
              <a:t>An adequate supply of child care is a critical component to a healthy community and a vibrant regional economy.</a:t>
            </a:r>
            <a:endParaRPr lang="en-US" sz="2800" i="1">
              <a:solidFill>
                <a:srgbClr val="0D6734"/>
              </a:solidFill>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36197786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D7EC5-4358-044A-2FD0-3B5C606DC507}"/>
              </a:ext>
            </a:extLst>
          </p:cNvPr>
          <p:cNvSpPr>
            <a:spLocks noGrp="1"/>
          </p:cNvSpPr>
          <p:nvPr>
            <p:ph type="title"/>
          </p:nvPr>
        </p:nvSpPr>
        <p:spPr>
          <a:xfrm>
            <a:off x="1838738" y="681037"/>
            <a:ext cx="9544923" cy="1253366"/>
          </a:xfrm>
        </p:spPr>
        <p:txBody>
          <a:bodyPr>
            <a:normAutofit/>
          </a:bodyPr>
          <a:lstStyle/>
          <a:p>
            <a:r>
              <a:rPr lang="en-US"/>
              <a:t>Programs &amp; Services for Communities</a:t>
            </a:r>
            <a:br>
              <a:rPr lang="en-US"/>
            </a:br>
            <a:endParaRPr lang="en-US"/>
          </a:p>
        </p:txBody>
      </p:sp>
      <p:sp>
        <p:nvSpPr>
          <p:cNvPr id="3" name="Content Placeholder 2">
            <a:extLst>
              <a:ext uri="{FF2B5EF4-FFF2-40B4-BE49-F238E27FC236}">
                <a16:creationId xmlns:a16="http://schemas.microsoft.com/office/drawing/2014/main" id="{D6986332-BC31-6BE9-BEAA-DCCACCA28B00}"/>
              </a:ext>
            </a:extLst>
          </p:cNvPr>
          <p:cNvSpPr>
            <a:spLocks noGrp="1"/>
          </p:cNvSpPr>
          <p:nvPr>
            <p:ph sz="half" idx="1"/>
          </p:nvPr>
        </p:nvSpPr>
        <p:spPr>
          <a:xfrm>
            <a:off x="480293" y="2229609"/>
            <a:ext cx="5160824" cy="4351338"/>
          </a:xfrm>
        </p:spPr>
        <p:txBody>
          <a:bodyPr>
            <a:normAutofit fontScale="92500"/>
          </a:bodyPr>
          <a:lstStyle/>
          <a:p>
            <a:r>
              <a:rPr lang="en-US"/>
              <a:t>Programs</a:t>
            </a:r>
          </a:p>
          <a:p>
            <a:pPr marL="548640" lvl="1" indent="-457200"/>
            <a:r>
              <a:rPr lang="en-US"/>
              <a:t>Rural Child Care Innovation Program (RCCIP)</a:t>
            </a:r>
          </a:p>
          <a:p>
            <a:pPr marL="548640" lvl="1" indent="-457200"/>
            <a:r>
              <a:rPr lang="en-US"/>
              <a:t>Child Care Strategic Supply Plan (SSP)</a:t>
            </a:r>
          </a:p>
          <a:p>
            <a:endParaRPr lang="en-US"/>
          </a:p>
        </p:txBody>
      </p:sp>
      <p:sp>
        <p:nvSpPr>
          <p:cNvPr id="4" name="Content Placeholder 3">
            <a:extLst>
              <a:ext uri="{FF2B5EF4-FFF2-40B4-BE49-F238E27FC236}">
                <a16:creationId xmlns:a16="http://schemas.microsoft.com/office/drawing/2014/main" id="{A90D7E48-CF49-0423-40E2-A4140C0D177A}"/>
              </a:ext>
            </a:extLst>
          </p:cNvPr>
          <p:cNvSpPr>
            <a:spLocks noGrp="1"/>
          </p:cNvSpPr>
          <p:nvPr>
            <p:ph sz="half" idx="2"/>
          </p:nvPr>
        </p:nvSpPr>
        <p:spPr>
          <a:xfrm>
            <a:off x="6611199" y="2224433"/>
            <a:ext cx="5181600" cy="4351338"/>
          </a:xfrm>
        </p:spPr>
        <p:txBody>
          <a:bodyPr>
            <a:normAutofit fontScale="92500"/>
          </a:bodyPr>
          <a:lstStyle/>
          <a:p>
            <a:r>
              <a:rPr lang="en-US"/>
              <a:t>Consulting Services</a:t>
            </a:r>
          </a:p>
          <a:p>
            <a:pPr marL="548640" lvl="1" indent="-457200"/>
            <a:r>
              <a:rPr lang="en-US"/>
              <a:t>Child Care Supply Demand and Gap Analysis</a:t>
            </a:r>
          </a:p>
          <a:p>
            <a:pPr marL="548640" lvl="1" indent="-457200"/>
            <a:r>
              <a:rPr lang="en-US"/>
              <a:t>Custom Survey and Analysis</a:t>
            </a:r>
          </a:p>
          <a:p>
            <a:pPr marL="548640" lvl="1" indent="-457200"/>
            <a:r>
              <a:rPr lang="en-US"/>
              <a:t>Child Care Business Models </a:t>
            </a:r>
          </a:p>
          <a:p>
            <a:pPr marL="548640" lvl="1" indent="-457200"/>
            <a:r>
              <a:rPr lang="en-US"/>
              <a:t>Community Presentation</a:t>
            </a:r>
          </a:p>
          <a:p>
            <a:pPr marL="548640" lvl="1" indent="-457200"/>
            <a:r>
              <a:rPr lang="en-US"/>
              <a:t>Guidance for Public-Private Partnerships to Build and Maintain Supply</a:t>
            </a:r>
          </a:p>
          <a:p>
            <a:pPr marL="548640" lvl="1" indent="-457200"/>
            <a:r>
              <a:rPr lang="en-US"/>
              <a:t>Technical Expertise on Local Policy and Financial Incentives</a:t>
            </a:r>
          </a:p>
          <a:p>
            <a:pPr marL="548640" lvl="1" indent="-457200"/>
            <a:r>
              <a:rPr lang="en-US"/>
              <a:t>Child Care Study</a:t>
            </a:r>
          </a:p>
          <a:p>
            <a:endParaRPr lang="en-US"/>
          </a:p>
        </p:txBody>
      </p:sp>
      <p:pic>
        <p:nvPicPr>
          <p:cNvPr id="5" name="Picture 4">
            <a:extLst>
              <a:ext uri="{FF2B5EF4-FFF2-40B4-BE49-F238E27FC236}">
                <a16:creationId xmlns:a16="http://schemas.microsoft.com/office/drawing/2014/main" id="{B98FD8DE-87B8-285B-7390-70112717E3FA}"/>
              </a:ext>
            </a:extLst>
          </p:cNvPr>
          <p:cNvPicPr>
            <a:picLocks noChangeAspect="1"/>
          </p:cNvPicPr>
          <p:nvPr/>
        </p:nvPicPr>
        <p:blipFill>
          <a:blip r:embed="rId3"/>
          <a:stretch>
            <a:fillRect/>
          </a:stretch>
        </p:blipFill>
        <p:spPr>
          <a:xfrm>
            <a:off x="347983" y="261938"/>
            <a:ext cx="1400175" cy="1428750"/>
          </a:xfrm>
          <a:prstGeom prst="rect">
            <a:avLst/>
          </a:prstGeom>
        </p:spPr>
      </p:pic>
    </p:spTree>
    <p:extLst>
      <p:ext uri="{BB962C8B-B14F-4D97-AF65-F5344CB8AC3E}">
        <p14:creationId xmlns:p14="http://schemas.microsoft.com/office/powerpoint/2010/main" val="42071747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FFA9-30E6-44B3-8317-D4B2B4162C0A}"/>
              </a:ext>
            </a:extLst>
          </p:cNvPr>
          <p:cNvSpPr>
            <a:spLocks noGrp="1"/>
          </p:cNvSpPr>
          <p:nvPr>
            <p:ph type="title"/>
          </p:nvPr>
        </p:nvSpPr>
        <p:spPr/>
        <p:txBody>
          <a:bodyPr/>
          <a:lstStyle/>
          <a:p>
            <a:r>
              <a:rPr lang="en-US"/>
              <a:t>Connecting to FCF Resources</a:t>
            </a:r>
          </a:p>
        </p:txBody>
      </p:sp>
    </p:spTree>
    <p:extLst>
      <p:ext uri="{BB962C8B-B14F-4D97-AF65-F5344CB8AC3E}">
        <p14:creationId xmlns:p14="http://schemas.microsoft.com/office/powerpoint/2010/main" val="510139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1A98-0A49-432D-BD26-FF0B0A15704D}"/>
              </a:ext>
            </a:extLst>
          </p:cNvPr>
          <p:cNvSpPr>
            <a:spLocks noGrp="1"/>
          </p:cNvSpPr>
          <p:nvPr>
            <p:ph type="title"/>
          </p:nvPr>
        </p:nvSpPr>
        <p:spPr>
          <a:noFill/>
        </p:spPr>
        <p:txBody>
          <a:bodyPr/>
          <a:lstStyle/>
          <a:p>
            <a:r>
              <a:rPr lang="en-US"/>
              <a:t>When to make a Referral to FCF</a:t>
            </a:r>
          </a:p>
        </p:txBody>
      </p:sp>
      <p:sp>
        <p:nvSpPr>
          <p:cNvPr id="4" name="Content Placeholder 6">
            <a:extLst>
              <a:ext uri="{FF2B5EF4-FFF2-40B4-BE49-F238E27FC236}">
                <a16:creationId xmlns:a16="http://schemas.microsoft.com/office/drawing/2014/main" id="{7BDDA031-DDF1-47F6-8390-9AD3CB71BE66}"/>
              </a:ext>
            </a:extLst>
          </p:cNvPr>
          <p:cNvSpPr>
            <a:spLocks noGrp="1"/>
          </p:cNvSpPr>
          <p:nvPr>
            <p:ph idx="1"/>
          </p:nvPr>
        </p:nvSpPr>
        <p:spPr>
          <a:xfrm>
            <a:off x="274460" y="1622150"/>
            <a:ext cx="7716185" cy="4727867"/>
          </a:xfrm>
        </p:spPr>
        <p:txBody>
          <a:bodyPr>
            <a:normAutofit fontScale="85000" lnSpcReduction="10000"/>
          </a:bodyPr>
          <a:lstStyle/>
          <a:p>
            <a:pPr lvl="1">
              <a:buFont typeface="Arial" panose="020B0604020202020204" pitchFamily="34" charset="0"/>
              <a:buChar char="•"/>
            </a:pPr>
            <a:endParaRPr lang="en-US" sz="2400"/>
          </a:p>
          <a:p>
            <a:pPr lvl="1">
              <a:buFont typeface="Arial" panose="020B0604020202020204" pitchFamily="34" charset="0"/>
              <a:buChar char="•"/>
            </a:pPr>
            <a:r>
              <a:rPr lang="en-US" sz="2400"/>
              <a:t>Communities looking to assist in child care solutions</a:t>
            </a:r>
          </a:p>
          <a:p>
            <a:pPr lvl="1">
              <a:buFont typeface="Arial" panose="020B0604020202020204" pitchFamily="34" charset="0"/>
              <a:buChar char="•"/>
            </a:pPr>
            <a:endParaRPr lang="en-US" sz="2400"/>
          </a:p>
          <a:p>
            <a:pPr lvl="1">
              <a:buFont typeface="Arial" panose="020B0604020202020204" pitchFamily="34" charset="0"/>
              <a:buChar char="•"/>
            </a:pPr>
            <a:r>
              <a:rPr lang="en-US"/>
              <a:t>Small and large businesses looking to support child care solutions</a:t>
            </a:r>
          </a:p>
          <a:p>
            <a:pPr lvl="1">
              <a:buFont typeface="Arial" panose="020B0604020202020204" pitchFamily="34" charset="0"/>
              <a:buChar char="•"/>
            </a:pPr>
            <a:endParaRPr lang="en-US"/>
          </a:p>
          <a:p>
            <a:pPr lvl="1">
              <a:buFont typeface="Arial" panose="020B0604020202020204" pitchFamily="34" charset="0"/>
              <a:buChar char="•"/>
            </a:pPr>
            <a:r>
              <a:rPr lang="en-US"/>
              <a:t>Individuals interested in starting a child care business</a:t>
            </a:r>
          </a:p>
          <a:p>
            <a:pPr lvl="1">
              <a:buFont typeface="Arial" panose="020B0604020202020204" pitchFamily="34" charset="0"/>
              <a:buChar char="•"/>
            </a:pPr>
            <a:endParaRPr lang="en-US"/>
          </a:p>
          <a:p>
            <a:pPr lvl="1">
              <a:buFont typeface="Arial" panose="020B0604020202020204" pitchFamily="34" charset="0"/>
              <a:buChar char="•"/>
            </a:pPr>
            <a:r>
              <a:rPr lang="en-US"/>
              <a:t>Child care business that may or may not be struggling</a:t>
            </a:r>
          </a:p>
          <a:p>
            <a:pPr lvl="1">
              <a:buFont typeface="Arial" panose="020B0604020202020204" pitchFamily="34" charset="0"/>
              <a:buChar char="•"/>
            </a:pPr>
            <a:endParaRPr lang="en-US" sz="2400"/>
          </a:p>
          <a:p>
            <a:pPr lvl="1">
              <a:buFont typeface="Arial" panose="020B0604020202020204" pitchFamily="34" charset="0"/>
              <a:buChar char="•"/>
            </a:pPr>
            <a:r>
              <a:rPr lang="en-US" sz="2400"/>
              <a:t>Child care businesses interested in growing/expanding/change</a:t>
            </a:r>
          </a:p>
          <a:p>
            <a:pPr lvl="1">
              <a:buFont typeface="Arial" panose="020B0604020202020204" pitchFamily="34" charset="0"/>
              <a:buChar char="•"/>
            </a:pPr>
            <a:endParaRPr lang="en-US" sz="2400"/>
          </a:p>
          <a:p>
            <a:pPr lvl="1">
              <a:buFont typeface="Arial" panose="020B0604020202020204" pitchFamily="34" charset="0"/>
              <a:buChar char="•"/>
            </a:pPr>
            <a:r>
              <a:rPr lang="en-US" sz="2400"/>
              <a:t>Other Business </a:t>
            </a:r>
            <a:r>
              <a:rPr lang="en-US"/>
              <a:t>N</a:t>
            </a:r>
            <a:r>
              <a:rPr lang="en-US" sz="2400"/>
              <a:t>eeds </a:t>
            </a:r>
          </a:p>
          <a:p>
            <a:pPr lvl="1">
              <a:buFont typeface="Arial" panose="020B0604020202020204" pitchFamily="34" charset="0"/>
              <a:buChar char="•"/>
            </a:pPr>
            <a:endParaRPr lang="en-US" sz="2400"/>
          </a:p>
          <a:p>
            <a:pPr marL="0" indent="0">
              <a:buNone/>
            </a:pPr>
            <a:endParaRPr lang="en-US" sz="2800"/>
          </a:p>
        </p:txBody>
      </p:sp>
      <p:pic>
        <p:nvPicPr>
          <p:cNvPr id="5" name="Picture 4">
            <a:extLst>
              <a:ext uri="{FF2B5EF4-FFF2-40B4-BE49-F238E27FC236}">
                <a16:creationId xmlns:a16="http://schemas.microsoft.com/office/drawing/2014/main" id="{2960788F-D18F-4BCE-9EEA-9661A0B25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407" y="2871803"/>
            <a:ext cx="3776133" cy="2514275"/>
          </a:xfrm>
          <a:prstGeom prst="rect">
            <a:avLst/>
          </a:prstGeom>
        </p:spPr>
      </p:pic>
    </p:spTree>
    <p:extLst>
      <p:ext uri="{BB962C8B-B14F-4D97-AF65-F5344CB8AC3E}">
        <p14:creationId xmlns:p14="http://schemas.microsoft.com/office/powerpoint/2010/main" val="80635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ogo&#10;&#10;Description automatically generated">
            <a:extLst>
              <a:ext uri="{FF2B5EF4-FFF2-40B4-BE49-F238E27FC236}">
                <a16:creationId xmlns:a16="http://schemas.microsoft.com/office/drawing/2014/main" id="{8469DD75-BE86-1A1F-5A8C-FB3F316D2958}"/>
              </a:ext>
            </a:extLst>
          </p:cNvPr>
          <p:cNvPicPr>
            <a:picLocks noChangeAspect="1"/>
          </p:cNvPicPr>
          <p:nvPr/>
        </p:nvPicPr>
        <p:blipFill>
          <a:blip r:embed="rId2"/>
          <a:stretch>
            <a:fillRect/>
          </a:stretch>
        </p:blipFill>
        <p:spPr>
          <a:xfrm>
            <a:off x="0" y="-80411"/>
            <a:ext cx="12192000" cy="7577595"/>
          </a:xfrm>
          <a:prstGeom prst="rect">
            <a:avLst/>
          </a:prstGeom>
        </p:spPr>
      </p:pic>
      <p:sp>
        <p:nvSpPr>
          <p:cNvPr id="2" name="Text Placeholder 1">
            <a:extLst>
              <a:ext uri="{FF2B5EF4-FFF2-40B4-BE49-F238E27FC236}">
                <a16:creationId xmlns:a16="http://schemas.microsoft.com/office/drawing/2014/main" id="{C174FE8E-C47F-8F65-E952-F1AB39832EAC}"/>
              </a:ext>
            </a:extLst>
          </p:cNvPr>
          <p:cNvSpPr>
            <a:spLocks noGrp="1"/>
          </p:cNvSpPr>
          <p:nvPr>
            <p:ph type="body" idx="1"/>
          </p:nvPr>
        </p:nvSpPr>
        <p:spPr/>
        <p:txBody>
          <a:bodyPr/>
          <a:lstStyle/>
          <a:p>
            <a:r>
              <a:rPr lang="en-US" sz="3600"/>
              <a:t>2025 Legislative State Platform and Federal Priorities*</a:t>
            </a:r>
          </a:p>
          <a:p>
            <a:endParaRPr lang="en-US" sz="3600"/>
          </a:p>
          <a:p>
            <a:endParaRPr lang="en-US" sz="3600"/>
          </a:p>
          <a:p>
            <a:pPr marL="101598" indent="0">
              <a:buNone/>
            </a:pPr>
            <a:r>
              <a:rPr lang="en-US" sz="2000">
                <a:solidFill>
                  <a:schemeClr val="tx1"/>
                </a:solidFill>
              </a:rPr>
              <a:t>* Indicates Voting Items</a:t>
            </a:r>
          </a:p>
          <a:p>
            <a:pPr marL="101598" indent="0">
              <a:buNone/>
            </a:pPr>
            <a:endParaRPr lang="en-US" sz="3600"/>
          </a:p>
        </p:txBody>
      </p:sp>
      <p:sp>
        <p:nvSpPr>
          <p:cNvPr id="3" name="Slide Number Placeholder 2">
            <a:extLst>
              <a:ext uri="{FF2B5EF4-FFF2-40B4-BE49-F238E27FC236}">
                <a16:creationId xmlns:a16="http://schemas.microsoft.com/office/drawing/2014/main" id="{9F320ADA-8138-FF01-1208-375DC31B1EE8}"/>
              </a:ext>
            </a:extLst>
          </p:cNvPr>
          <p:cNvSpPr>
            <a:spLocks noGrp="1"/>
          </p:cNvSpPr>
          <p:nvPr>
            <p:ph type="sldNum" idx="12"/>
          </p:nvPr>
        </p:nvSpPr>
        <p:spPr/>
        <p:txBody>
          <a:bodyPr/>
          <a:lstStyle/>
          <a:p>
            <a:fld id="{00000000-1234-1234-1234-123412341234}" type="slidenum">
              <a:rPr lang="en" smtClean="0"/>
              <a:pPr/>
              <a:t>9</a:t>
            </a:fld>
            <a:endParaRPr lang="en"/>
          </a:p>
        </p:txBody>
      </p:sp>
      <p:sp>
        <p:nvSpPr>
          <p:cNvPr id="4" name="Title 3">
            <a:extLst>
              <a:ext uri="{FF2B5EF4-FFF2-40B4-BE49-F238E27FC236}">
                <a16:creationId xmlns:a16="http://schemas.microsoft.com/office/drawing/2014/main" id="{13087A90-DDAE-EA1B-E6F5-281A39F8494E}"/>
              </a:ext>
            </a:extLst>
          </p:cNvPr>
          <p:cNvSpPr>
            <a:spLocks noGrp="1"/>
          </p:cNvSpPr>
          <p:nvPr>
            <p:ph type="title"/>
          </p:nvPr>
        </p:nvSpPr>
        <p:spPr/>
        <p:txBody>
          <a:bodyPr/>
          <a:lstStyle/>
          <a:p>
            <a:r>
              <a:rPr lang="en-US" sz="2800"/>
              <a:t>MAWB Business Meeting</a:t>
            </a:r>
          </a:p>
        </p:txBody>
      </p:sp>
    </p:spTree>
    <p:extLst>
      <p:ext uri="{BB962C8B-B14F-4D97-AF65-F5344CB8AC3E}">
        <p14:creationId xmlns:p14="http://schemas.microsoft.com/office/powerpoint/2010/main" val="2854879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Special </a:t>
            </a:r>
            <a:r>
              <a:rPr lang="en-US">
                <a:effectLst/>
                <a:ea typeface="Aptos" panose="020B0004020202020204" pitchFamily="34" charset="0"/>
              </a:rPr>
              <a:t>Acknowledgment</a:t>
            </a:r>
            <a:r>
              <a:rPr lang="en-US" sz="1800">
                <a:effectLst/>
                <a:ea typeface="Aptos" panose="020B0004020202020204" pitchFamily="34" charset="0"/>
              </a:rPr>
              <a:t> </a:t>
            </a:r>
            <a:r>
              <a:rPr lang="en-US"/>
              <a:t>…</a:t>
            </a:r>
          </a:p>
        </p:txBody>
      </p:sp>
      <p:sp>
        <p:nvSpPr>
          <p:cNvPr id="5" name="Slide Number Placeholder 4"/>
          <p:cNvSpPr>
            <a:spLocks noGrp="1"/>
          </p:cNvSpPr>
          <p:nvPr>
            <p:ph type="sldNum" sz="quarter" idx="12"/>
          </p:nvPr>
        </p:nvSpPr>
        <p:spPr/>
        <p:txBody>
          <a:bodyPr/>
          <a:lstStyle/>
          <a:p>
            <a:fld id="{4FAB73BC-B049-4115-A692-8D63A059BFB8}" type="slidenum">
              <a:rPr lang="en-US" smtClean="0"/>
              <a:pPr/>
              <a:t>90</a:t>
            </a:fld>
            <a:endParaRPr lang="en-US"/>
          </a:p>
        </p:txBody>
      </p:sp>
      <p:sp>
        <p:nvSpPr>
          <p:cNvPr id="3" name="TextBox 2">
            <a:extLst>
              <a:ext uri="{FF2B5EF4-FFF2-40B4-BE49-F238E27FC236}">
                <a16:creationId xmlns:a16="http://schemas.microsoft.com/office/drawing/2014/main" id="{E0DC7DDF-88F1-591E-CEB0-ACFBF3677041}"/>
              </a:ext>
            </a:extLst>
          </p:cNvPr>
          <p:cNvSpPr txBox="1"/>
          <p:nvPr/>
        </p:nvSpPr>
        <p:spPr>
          <a:xfrm>
            <a:off x="5168284" y="6538912"/>
            <a:ext cx="1855432" cy="246221"/>
          </a:xfrm>
          <a:prstGeom prst="rect">
            <a:avLst/>
          </a:prstGeom>
          <a:noFill/>
        </p:spPr>
        <p:txBody>
          <a:bodyPr wrap="square">
            <a:spAutoFit/>
          </a:bodyPr>
          <a:lstStyle/>
          <a:p>
            <a:r>
              <a:rPr lang="en-US" sz="1000">
                <a:solidFill>
                  <a:schemeClr val="tx1">
                    <a:lumMod val="50000"/>
                    <a:lumOff val="50000"/>
                  </a:schemeClr>
                </a:solidFill>
                <a:latin typeface="Poppins" panose="00000500000000000000" pitchFamily="2" charset="0"/>
                <a:cs typeface="Poppins" panose="00000500000000000000" pitchFamily="2" charset="0"/>
              </a:rPr>
              <a:t>© First Children's Finance</a:t>
            </a:r>
          </a:p>
        </p:txBody>
      </p:sp>
      <p:pic>
        <p:nvPicPr>
          <p:cNvPr id="8" name="Picture 7" descr="A close up of a logo&#10;&#10;Description automatically generated">
            <a:extLst>
              <a:ext uri="{FF2B5EF4-FFF2-40B4-BE49-F238E27FC236}">
                <a16:creationId xmlns:a16="http://schemas.microsoft.com/office/drawing/2014/main" id="{673FD62F-645E-9670-6D0D-ED27F5FE8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325866"/>
            <a:ext cx="9525000" cy="1495425"/>
          </a:xfrm>
          <a:prstGeom prst="rect">
            <a:avLst/>
          </a:prstGeom>
        </p:spPr>
      </p:pic>
    </p:spTree>
    <p:extLst>
      <p:ext uri="{BB962C8B-B14F-4D97-AF65-F5344CB8AC3E}">
        <p14:creationId xmlns:p14="http://schemas.microsoft.com/office/powerpoint/2010/main" val="201761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039" y="747213"/>
            <a:ext cx="10515600" cy="1049504"/>
          </a:xfrm>
        </p:spPr>
        <p:txBody>
          <a:bodyPr>
            <a:normAutofit/>
          </a:bodyPr>
          <a:lstStyle/>
          <a:p>
            <a:pPr algn="ctr"/>
            <a:r>
              <a:rPr lang="en-US" sz="6000" b="1"/>
              <a:t>Thank You!</a:t>
            </a:r>
          </a:p>
        </p:txBody>
      </p:sp>
      <p:sp>
        <p:nvSpPr>
          <p:cNvPr id="4" name="Text Placeholder 3"/>
          <p:cNvSpPr>
            <a:spLocks noGrp="1"/>
          </p:cNvSpPr>
          <p:nvPr>
            <p:ph type="body" sz="half" idx="4294967295"/>
          </p:nvPr>
        </p:nvSpPr>
        <p:spPr>
          <a:xfrm>
            <a:off x="1026077" y="5628512"/>
            <a:ext cx="10318750" cy="593725"/>
          </a:xfrm>
        </p:spPr>
        <p:txBody>
          <a:bodyPr>
            <a:noAutofit/>
          </a:bodyPr>
          <a:lstStyle/>
          <a:p>
            <a:pPr marL="0" indent="0" algn="ctr">
              <a:buNone/>
            </a:pPr>
            <a:r>
              <a:rPr lang="en-US" sz="1800" i="1">
                <a:solidFill>
                  <a:schemeClr val="bg1"/>
                </a:solidFill>
                <a:latin typeface="Poppins" panose="00000500000000000000" pitchFamily="2" charset="0"/>
                <a:cs typeface="Poppins" panose="00000500000000000000" pitchFamily="2" charset="0"/>
              </a:rPr>
              <a:t>No one has yet realized the wealth of sympathy, the kindness and generosity hidden in </a:t>
            </a:r>
          </a:p>
          <a:p>
            <a:pPr marL="0" indent="0" algn="ctr">
              <a:buNone/>
            </a:pPr>
            <a:r>
              <a:rPr lang="en-US" sz="1800" i="1">
                <a:solidFill>
                  <a:schemeClr val="bg1"/>
                </a:solidFill>
                <a:latin typeface="Poppins" panose="00000500000000000000" pitchFamily="2" charset="0"/>
                <a:cs typeface="Poppins" panose="00000500000000000000" pitchFamily="2" charset="0"/>
              </a:rPr>
              <a:t>the soul of a child.  The effort of every true education should be to unlock that treasure. </a:t>
            </a:r>
          </a:p>
          <a:p>
            <a:pPr marL="0" indent="0" algn="ctr">
              <a:buNone/>
            </a:pPr>
            <a:r>
              <a:rPr lang="en-US" sz="1800" i="1">
                <a:solidFill>
                  <a:schemeClr val="bg1"/>
                </a:solidFill>
                <a:latin typeface="Poppins" panose="00000500000000000000" pitchFamily="2" charset="0"/>
                <a:cs typeface="Poppins" panose="00000500000000000000" pitchFamily="2" charset="0"/>
              </a:rPr>
              <a:t>– Emma Goldman</a:t>
            </a:r>
          </a:p>
        </p:txBody>
      </p:sp>
    </p:spTree>
    <p:extLst>
      <p:ext uri="{BB962C8B-B14F-4D97-AF65-F5344CB8AC3E}">
        <p14:creationId xmlns:p14="http://schemas.microsoft.com/office/powerpoint/2010/main" val="16411711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13" name="Google Shape;213;p21"/>
          <p:cNvSpPr txBox="1">
            <a:spLocks noGrp="1"/>
          </p:cNvSpPr>
          <p:nvPr>
            <p:ph type="sldNum" idx="12"/>
          </p:nvPr>
        </p:nvSpPr>
        <p:spPr>
          <a:xfrm>
            <a:off x="11410033" y="0"/>
            <a:ext cx="5788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757C83"/>
                </a:solidFill>
                <a:effectLst/>
                <a:uLnTx/>
                <a:uFillTx/>
                <a:latin typeface="IBM Plex Sans"/>
                <a:sym typeface="IBM Plex San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92</a:t>
            </a:fld>
            <a:endParaRPr kumimoji="0" sz="1600" b="0" i="0" u="none" strike="noStrike" kern="0" cap="none" spc="0" normalizeH="0" baseline="0" noProof="0">
              <a:ln>
                <a:noFill/>
              </a:ln>
              <a:solidFill>
                <a:srgbClr val="757C83"/>
              </a:solidFill>
              <a:effectLst/>
              <a:uLnTx/>
              <a:uFillTx/>
              <a:latin typeface="IBM Plex Sans"/>
              <a:sym typeface="IBM Plex Sans"/>
            </a:endParaRPr>
          </a:p>
        </p:txBody>
      </p:sp>
      <p:sp>
        <p:nvSpPr>
          <p:cNvPr id="18" name="Google Shape;157;p15">
            <a:extLst>
              <a:ext uri="{FF2B5EF4-FFF2-40B4-BE49-F238E27FC236}">
                <a16:creationId xmlns:a16="http://schemas.microsoft.com/office/drawing/2014/main" id="{6BD01E84-BFCA-4DE5-8970-9C9133FDFD1D}"/>
              </a:ext>
            </a:extLst>
          </p:cNvPr>
          <p:cNvSpPr txBox="1">
            <a:spLocks/>
          </p:cNvSpPr>
          <p:nvPr/>
        </p:nvSpPr>
        <p:spPr>
          <a:xfrm>
            <a:off x="914401" y="2288786"/>
            <a:ext cx="10495632" cy="22225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Addressing the Aging Population in Greater MN</a:t>
            </a:r>
            <a:endParaRPr kumimoji="0" lang="en-US" sz="24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184880"/>
                </a:solidFill>
                <a:effectLst/>
                <a:uLnTx/>
                <a:uFillTx/>
                <a:latin typeface="Barlow semibold" panose="00000700000000000000" pitchFamily="2" charset="0"/>
                <a:ea typeface="Dotum" panose="020B0600000101010101" pitchFamily="34" charset="-127"/>
                <a:cs typeface="Arial"/>
                <a:sym typeface="Arial"/>
              </a:rPr>
              <a:t>					   	</a:t>
            </a:r>
          </a:p>
        </p:txBody>
      </p:sp>
      <p:pic>
        <p:nvPicPr>
          <p:cNvPr id="2" name="Picture 1" descr="A picture containing text&#10;&#10;Description automatically generated">
            <a:extLst>
              <a:ext uri="{FF2B5EF4-FFF2-40B4-BE49-F238E27FC236}">
                <a16:creationId xmlns:a16="http://schemas.microsoft.com/office/drawing/2014/main" id="{FEEC83FF-D437-42E9-952C-6AB970B06C23}"/>
              </a:ext>
            </a:extLst>
          </p:cNvPr>
          <p:cNvPicPr>
            <a:picLocks noChangeAspect="1"/>
          </p:cNvPicPr>
          <p:nvPr/>
        </p:nvPicPr>
        <p:blipFill>
          <a:blip r:embed="rId3"/>
          <a:stretch>
            <a:fillRect/>
          </a:stretch>
        </p:blipFill>
        <p:spPr>
          <a:xfrm>
            <a:off x="6980549" y="767567"/>
            <a:ext cx="4226284" cy="1395191"/>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87A07D38-BEF3-8851-B913-EA87EDED638D}"/>
              </a:ext>
            </a:extLst>
          </p:cNvPr>
          <p:cNvPicPr>
            <a:picLocks noChangeAspect="1"/>
          </p:cNvPicPr>
          <p:nvPr/>
        </p:nvPicPr>
        <p:blipFill rotWithShape="1">
          <a:blip r:embed="rId4"/>
          <a:srcRect t="634" b="634"/>
          <a:stretch/>
        </p:blipFill>
        <p:spPr>
          <a:xfrm>
            <a:off x="1375148" y="1030149"/>
            <a:ext cx="4787069" cy="1139504"/>
          </a:xfrm>
          <a:prstGeom prst="rect">
            <a:avLst/>
          </a:prstGeom>
        </p:spPr>
      </p:pic>
      <p:sp>
        <p:nvSpPr>
          <p:cNvPr id="7" name="TextBox 6">
            <a:extLst>
              <a:ext uri="{FF2B5EF4-FFF2-40B4-BE49-F238E27FC236}">
                <a16:creationId xmlns:a16="http://schemas.microsoft.com/office/drawing/2014/main" id="{D7C453D8-B475-EC84-D812-CFEC8D7A352D}"/>
              </a:ext>
            </a:extLst>
          </p:cNvPr>
          <p:cNvSpPr txBox="1"/>
          <p:nvPr/>
        </p:nvSpPr>
        <p:spPr>
          <a:xfrm>
            <a:off x="1863306" y="4968816"/>
            <a:ext cx="78759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Cathy </a:t>
            </a:r>
            <a:r>
              <a:rPr lang="en-US" sz="4000" err="1"/>
              <a:t>McLeer</a:t>
            </a:r>
            <a:r>
              <a:rPr lang="en-US" sz="4000"/>
              <a:t>, State Director, AARP Minnesota </a:t>
            </a:r>
            <a:endParaRPr lang="en-US"/>
          </a:p>
        </p:txBody>
      </p:sp>
    </p:spTree>
    <p:extLst>
      <p:ext uri="{BB962C8B-B14F-4D97-AF65-F5344CB8AC3E}">
        <p14:creationId xmlns:p14="http://schemas.microsoft.com/office/powerpoint/2010/main" val="3586386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295-7522-6747-9105-799C4711953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4500">
                <a:solidFill>
                  <a:srgbClr val="FF0000"/>
                </a:solidFill>
              </a:rPr>
              <a:t>Older Workers:</a:t>
            </a:r>
            <a:br>
              <a:rPr lang="en-US" sz="4500">
                <a:solidFill>
                  <a:srgbClr val="FF0000"/>
                </a:solidFill>
              </a:rPr>
            </a:br>
            <a:r>
              <a:rPr lang="en-US" sz="4500">
                <a:solidFill>
                  <a:srgbClr val="FF0000"/>
                </a:solidFill>
              </a:rPr>
              <a:t>Principles and Policies</a:t>
            </a:r>
          </a:p>
        </p:txBody>
      </p:sp>
      <p:sp>
        <p:nvSpPr>
          <p:cNvPr id="3" name="Text Placeholder 2">
            <a:extLst>
              <a:ext uri="{FF2B5EF4-FFF2-40B4-BE49-F238E27FC236}">
                <a16:creationId xmlns:a16="http://schemas.microsoft.com/office/drawing/2014/main" id="{8444567F-B596-604D-90F4-CF306EF1AAC9}"/>
              </a:ext>
            </a:extLst>
          </p:cNvPr>
          <p:cNvSpPr>
            <a:spLocks noGrp="1"/>
          </p:cNvSpPr>
          <p:nvPr>
            <p:ph type="body" idx="1"/>
          </p:nvPr>
        </p:nvSpPr>
        <p:spPr>
          <a:xfrm>
            <a:off x="460692" y="3758778"/>
            <a:ext cx="8664825" cy="2235623"/>
          </a:xfrm>
        </p:spPr>
        <p:txBody>
          <a:bodyPr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US" sz="3000">
                <a:solidFill>
                  <a:srgbClr val="FF0000"/>
                </a:solidFill>
              </a:rPr>
              <a:t>Cathy </a:t>
            </a:r>
            <a:r>
              <a:rPr lang="en-US" sz="3000" err="1">
                <a:solidFill>
                  <a:srgbClr val="FF0000"/>
                </a:solidFill>
              </a:rPr>
              <a:t>McLeer</a:t>
            </a:r>
            <a:br>
              <a:rPr lang="en-US" sz="3000"/>
            </a:br>
            <a:r>
              <a:rPr lang="en-US" sz="3000">
                <a:solidFill>
                  <a:srgbClr val="FF0000"/>
                </a:solidFill>
              </a:rPr>
              <a:t>State Director AARP Minnesota</a:t>
            </a:r>
          </a:p>
          <a:p>
            <a:endParaRPr lang="en-US" sz="3000">
              <a:solidFill>
                <a:schemeClr val="bg1"/>
              </a:solidFill>
              <a:cs typeface="Arial"/>
            </a:endParaRPr>
          </a:p>
          <a:p>
            <a:r>
              <a:rPr lang="en-US" sz="3000">
                <a:solidFill>
                  <a:schemeClr val="bg1"/>
                </a:solidFill>
                <a:hlinkClick r:id="rId3">
                  <a:extLst>
                    <a:ext uri="{A12FA001-AC4F-418D-AE19-62706E023703}">
                      <ahyp:hlinkClr xmlns:ahyp="http://schemas.microsoft.com/office/drawing/2018/hyperlinkcolor" val="tx"/>
                    </a:ext>
                  </a:extLst>
                </a:hlinkClick>
              </a:rPr>
              <a:t>cmcleer@aarp.org</a:t>
            </a:r>
            <a:endParaRPr lang="en-US" sz="3000">
              <a:solidFill>
                <a:schemeClr val="bg1"/>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pPr algn="just"/>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a:p>
            <a:endParaRPr lang="en-US" sz="3000">
              <a:solidFill>
                <a:srgbClr val="FF0000"/>
              </a:solidFill>
            </a:endParaRPr>
          </a:p>
        </p:txBody>
      </p:sp>
    </p:spTree>
    <p:extLst>
      <p:ext uri="{BB962C8B-B14F-4D97-AF65-F5344CB8AC3E}">
        <p14:creationId xmlns:p14="http://schemas.microsoft.com/office/powerpoint/2010/main" val="3339958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a:xfrm>
            <a:off x="609601" y="458551"/>
            <a:ext cx="10104895" cy="676868"/>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chemeClr val="bg1"/>
                </a:solidFill>
              </a:rPr>
              <a:t>Older Workers – An Untapped Resource</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1" y="1859795"/>
            <a:ext cx="7152639" cy="3984148"/>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600" dirty="0">
                <a:solidFill>
                  <a:schemeClr val="bg1"/>
                </a:solidFill>
              </a:rPr>
              <a:t>Preference or Necessity</a:t>
            </a:r>
            <a:endParaRPr lang="en-US" sz="3600">
              <a:solidFill>
                <a:schemeClr val="bg1"/>
              </a:solidFill>
              <a:cs typeface="Arial"/>
            </a:endParaRPr>
          </a:p>
          <a:p>
            <a:r>
              <a:rPr lang="en-US" sz="3600" dirty="0">
                <a:solidFill>
                  <a:schemeClr val="bg1"/>
                </a:solidFill>
              </a:rPr>
              <a:t>Resilience</a:t>
            </a:r>
            <a:endParaRPr lang="en-US" sz="3600">
              <a:solidFill>
                <a:schemeClr val="bg1"/>
              </a:solidFill>
              <a:cs typeface="Arial"/>
            </a:endParaRPr>
          </a:p>
          <a:p>
            <a:r>
              <a:rPr lang="en-US" sz="3600" dirty="0">
                <a:solidFill>
                  <a:schemeClr val="bg1"/>
                </a:solidFill>
              </a:rPr>
              <a:t>Deep Knowledge</a:t>
            </a:r>
            <a:endParaRPr lang="en-US" sz="3600">
              <a:solidFill>
                <a:schemeClr val="bg1"/>
              </a:solidFill>
              <a:cs typeface="Arial"/>
            </a:endParaRPr>
          </a:p>
          <a:p>
            <a:r>
              <a:rPr lang="en-US" sz="3600" dirty="0">
                <a:solidFill>
                  <a:schemeClr val="bg1"/>
                </a:solidFill>
              </a:rPr>
              <a:t>Experience</a:t>
            </a:r>
            <a:endParaRPr lang="en-US" sz="3600" dirty="0">
              <a:solidFill>
                <a:schemeClr val="bg1"/>
              </a:solidFill>
              <a:cs typeface="Arial"/>
            </a:endParaRPr>
          </a:p>
        </p:txBody>
      </p:sp>
      <p:pic>
        <p:nvPicPr>
          <p:cNvPr id="4" name="Picture 3" descr="Icon&#10;&#10;Description automatically generated">
            <a:extLst>
              <a:ext uri="{FF2B5EF4-FFF2-40B4-BE49-F238E27FC236}">
                <a16:creationId xmlns:a16="http://schemas.microsoft.com/office/drawing/2014/main" id="{7EB53BC7-F30C-BF21-42FF-C1EDD121423C}"/>
              </a:ext>
            </a:extLst>
          </p:cNvPr>
          <p:cNvPicPr>
            <a:picLocks noChangeAspect="1"/>
          </p:cNvPicPr>
          <p:nvPr/>
        </p:nvPicPr>
        <p:blipFill>
          <a:blip r:embed="rId3"/>
          <a:stretch>
            <a:fillRect/>
          </a:stretch>
        </p:blipFill>
        <p:spPr>
          <a:xfrm>
            <a:off x="6292112" y="1315683"/>
            <a:ext cx="5899888" cy="5542317"/>
          </a:xfrm>
          <a:prstGeom prst="rect">
            <a:avLst/>
          </a:prstGeom>
        </p:spPr>
      </p:pic>
    </p:spTree>
    <p:extLst>
      <p:ext uri="{BB962C8B-B14F-4D97-AF65-F5344CB8AC3E}">
        <p14:creationId xmlns:p14="http://schemas.microsoft.com/office/powerpoint/2010/main" val="10873278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BD4242-E324-C743-888A-191AD1A9C750}"/>
              </a:ext>
            </a:extLst>
          </p:cNvPr>
          <p:cNvSpPr>
            <a:spLocks noGrp="1"/>
          </p:cNvSpPr>
          <p:nvPr>
            <p:ph type="title"/>
          </p:nvPr>
        </p:nvSpPr>
        <p:spPr>
          <a:xfrm>
            <a:off x="609601" y="1137920"/>
            <a:ext cx="10972800" cy="87376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rgbClr val="FF0000"/>
                </a:solidFill>
              </a:rPr>
              <a:t>Labor Force Changes</a:t>
            </a:r>
          </a:p>
        </p:txBody>
      </p:sp>
      <p:graphicFrame>
        <p:nvGraphicFramePr>
          <p:cNvPr id="7" name="Content Placeholder 6">
            <a:extLst>
              <a:ext uri="{FF2B5EF4-FFF2-40B4-BE49-F238E27FC236}">
                <a16:creationId xmlns:a16="http://schemas.microsoft.com/office/drawing/2014/main" id="{8CA9811C-061F-6706-7CD8-D8CFAAE76519}"/>
              </a:ext>
            </a:extLst>
          </p:cNvPr>
          <p:cNvGraphicFramePr>
            <a:graphicFrameLocks noGrp="1"/>
          </p:cNvGraphicFramePr>
          <p:nvPr>
            <p:ph idx="12"/>
          </p:nvPr>
        </p:nvGraphicFramePr>
        <p:xfrm>
          <a:off x="294640" y="2117586"/>
          <a:ext cx="4377267" cy="405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6">
            <a:extLst>
              <a:ext uri="{FF2B5EF4-FFF2-40B4-BE49-F238E27FC236}">
                <a16:creationId xmlns:a16="http://schemas.microsoft.com/office/drawing/2014/main" id="{5F72FAA2-257C-1751-89E7-9652BA099F68}"/>
              </a:ext>
            </a:extLst>
          </p:cNvPr>
          <p:cNvGraphicFramePr>
            <a:graphicFrameLocks/>
          </p:cNvGraphicFramePr>
          <p:nvPr/>
        </p:nvGraphicFramePr>
        <p:xfrm>
          <a:off x="4307839" y="2117586"/>
          <a:ext cx="4377267" cy="405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ontent Placeholder 6">
            <a:extLst>
              <a:ext uri="{FF2B5EF4-FFF2-40B4-BE49-F238E27FC236}">
                <a16:creationId xmlns:a16="http://schemas.microsoft.com/office/drawing/2014/main" id="{FFC4D51C-7B3D-4DBE-4622-C4E9C6B9AE99}"/>
              </a:ext>
            </a:extLst>
          </p:cNvPr>
          <p:cNvGraphicFramePr>
            <a:graphicFrameLocks/>
          </p:cNvGraphicFramePr>
          <p:nvPr/>
        </p:nvGraphicFramePr>
        <p:xfrm>
          <a:off x="8229772" y="2117586"/>
          <a:ext cx="4377267" cy="40513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7019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chemeClr val="bg1"/>
                </a:solidFill>
              </a:rPr>
              <a:t>Barriers Facing Older Workers</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2" y="1859795"/>
            <a:ext cx="11183005" cy="3984148"/>
          </a:xfrm>
        </p:spPr>
        <p:txBody>
          <a:bodyPr vert="horz" lIns="91440" tIns="45720" rIns="91440" bIns="45720" rtlCol="0" anchor="t">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a:solidFill>
                  <a:srgbClr val="141313"/>
                </a:solidFill>
              </a:rPr>
              <a:t>Age Discrimination</a:t>
            </a:r>
          </a:p>
          <a:p>
            <a:endParaRPr lang="en-US">
              <a:solidFill>
                <a:srgbClr val="141313"/>
              </a:solidFill>
            </a:endParaRPr>
          </a:p>
          <a:p>
            <a:pPr marL="608965" lvl="1">
              <a:buFont typeface="Wingdings" panose="05000000000000000000" pitchFamily="2" charset="2"/>
              <a:buChar char="Ø"/>
            </a:pPr>
            <a:r>
              <a:rPr lang="en-US">
                <a:solidFill>
                  <a:srgbClr val="141313"/>
                </a:solidFill>
              </a:rPr>
              <a:t>Excluding Older Applicants</a:t>
            </a:r>
            <a:endParaRPr lang="en-US">
              <a:solidFill>
                <a:srgbClr val="141313"/>
              </a:solidFill>
              <a:cs typeface="Arial"/>
            </a:endParaRPr>
          </a:p>
          <a:p>
            <a:pPr marL="608965" lvl="1">
              <a:buFont typeface="Wingdings" panose="05000000000000000000" pitchFamily="2" charset="2"/>
              <a:buChar char="Ø"/>
            </a:pPr>
            <a:r>
              <a:rPr lang="en-US">
                <a:solidFill>
                  <a:srgbClr val="141313"/>
                </a:solidFill>
              </a:rPr>
              <a:t>Refusing to Hire or </a:t>
            </a:r>
            <a:br>
              <a:rPr lang="en-US">
                <a:solidFill>
                  <a:srgbClr val="141313"/>
                </a:solidFill>
              </a:rPr>
            </a:br>
            <a:r>
              <a:rPr lang="en-US">
                <a:solidFill>
                  <a:srgbClr val="141313"/>
                </a:solidFill>
              </a:rPr>
              <a:t>Promote Older Workers</a:t>
            </a:r>
            <a:endParaRPr lang="en-US">
              <a:solidFill>
                <a:srgbClr val="141313"/>
              </a:solidFill>
              <a:cs typeface="Arial"/>
            </a:endParaRPr>
          </a:p>
          <a:p>
            <a:pPr marL="608965" lvl="1">
              <a:buFont typeface="Wingdings" panose="05000000000000000000" pitchFamily="2" charset="2"/>
              <a:buChar char="Ø"/>
            </a:pPr>
            <a:r>
              <a:rPr lang="en-US">
                <a:solidFill>
                  <a:srgbClr val="141313"/>
                </a:solidFill>
              </a:rPr>
              <a:t>Targeting Older </a:t>
            </a:r>
            <a:br>
              <a:rPr lang="en-US">
                <a:solidFill>
                  <a:srgbClr val="141313"/>
                </a:solidFill>
              </a:rPr>
            </a:br>
            <a:r>
              <a:rPr lang="en-US">
                <a:solidFill>
                  <a:srgbClr val="141313"/>
                </a:solidFill>
              </a:rPr>
              <a:t>Workers in Layoffs</a:t>
            </a:r>
            <a:endParaRPr lang="en-US">
              <a:solidFill>
                <a:srgbClr val="141313"/>
              </a:solidFill>
              <a:cs typeface="Arial"/>
            </a:endParaRPr>
          </a:p>
          <a:p>
            <a:pPr marL="608965" lvl="1">
              <a:buFont typeface="Wingdings" panose="05000000000000000000" pitchFamily="2" charset="2"/>
              <a:buChar char="Ø"/>
            </a:pPr>
            <a:r>
              <a:rPr lang="en-US">
                <a:solidFill>
                  <a:srgbClr val="141313"/>
                </a:solidFill>
              </a:rPr>
              <a:t>Curtailing Benefits</a:t>
            </a:r>
            <a:endParaRPr lang="en-US">
              <a:solidFill>
                <a:srgbClr val="141313"/>
              </a:solidFill>
              <a:cs typeface="Arial"/>
            </a:endParaRPr>
          </a:p>
          <a:p>
            <a:pPr marL="608965" lvl="1">
              <a:buFont typeface="Wingdings" panose="05000000000000000000" pitchFamily="2" charset="2"/>
              <a:buChar char="Ø"/>
            </a:pPr>
            <a:r>
              <a:rPr lang="en-US">
                <a:solidFill>
                  <a:srgbClr val="141313"/>
                </a:solidFill>
              </a:rPr>
              <a:t>Limiting Training &amp; </a:t>
            </a:r>
            <a:br>
              <a:rPr lang="en-US">
                <a:solidFill>
                  <a:srgbClr val="141313"/>
                </a:solidFill>
              </a:rPr>
            </a:br>
            <a:r>
              <a:rPr lang="en-US">
                <a:solidFill>
                  <a:srgbClr val="141313"/>
                </a:solidFill>
              </a:rPr>
              <a:t>Responsibilities</a:t>
            </a:r>
            <a:endParaRPr lang="en-US">
              <a:solidFill>
                <a:srgbClr val="141313"/>
              </a:solidFill>
              <a:cs typeface="Arial"/>
            </a:endParaRPr>
          </a:p>
          <a:p>
            <a:pPr marL="608965" lvl="1">
              <a:buFont typeface="Wingdings" panose="05000000000000000000" pitchFamily="2" charset="2"/>
              <a:buChar char="Ø"/>
            </a:pPr>
            <a:endParaRPr lang="en-US">
              <a:solidFill>
                <a:srgbClr val="141313"/>
              </a:solidFill>
              <a:cs typeface="Arial"/>
            </a:endParaRPr>
          </a:p>
        </p:txBody>
      </p:sp>
      <p:pic>
        <p:nvPicPr>
          <p:cNvPr id="7" name="Picture 6" descr="A group of people standing together&#10;&#10;Description automatically generated">
            <a:extLst>
              <a:ext uri="{FF2B5EF4-FFF2-40B4-BE49-F238E27FC236}">
                <a16:creationId xmlns:a16="http://schemas.microsoft.com/office/drawing/2014/main" id="{C14F2509-34CE-95DB-3369-23B6E69D5509}"/>
              </a:ext>
            </a:extLst>
          </p:cNvPr>
          <p:cNvPicPr>
            <a:picLocks noChangeAspect="1"/>
          </p:cNvPicPr>
          <p:nvPr/>
        </p:nvPicPr>
        <p:blipFill>
          <a:blip r:embed="rId3"/>
          <a:stretch>
            <a:fillRect/>
          </a:stretch>
        </p:blipFill>
        <p:spPr>
          <a:xfrm>
            <a:off x="5580356" y="2124193"/>
            <a:ext cx="6212251" cy="3984148"/>
          </a:xfrm>
          <a:prstGeom prst="rect">
            <a:avLst/>
          </a:prstGeom>
        </p:spPr>
      </p:pic>
    </p:spTree>
    <p:extLst>
      <p:ext uri="{BB962C8B-B14F-4D97-AF65-F5344CB8AC3E}">
        <p14:creationId xmlns:p14="http://schemas.microsoft.com/office/powerpoint/2010/main" val="2020623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chemeClr val="bg1"/>
                </a:solidFill>
              </a:rPr>
              <a:t>AARP Employment Principles</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2" y="1859795"/>
            <a:ext cx="11183005" cy="3984148"/>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a:solidFill>
                  <a:srgbClr val="141313"/>
                </a:solidFill>
              </a:rPr>
              <a:t>Protection from Discrimination</a:t>
            </a:r>
          </a:p>
          <a:p>
            <a:r>
              <a:rPr lang="en-US" sz="3200">
                <a:solidFill>
                  <a:srgbClr val="141313"/>
                </a:solidFill>
              </a:rPr>
              <a:t>Expand Opportunities</a:t>
            </a:r>
          </a:p>
          <a:p>
            <a:r>
              <a:rPr lang="en-US" sz="3200">
                <a:solidFill>
                  <a:srgbClr val="141313"/>
                </a:solidFill>
              </a:rPr>
              <a:t>Help Vulnerable Populations</a:t>
            </a:r>
          </a:p>
          <a:p>
            <a:r>
              <a:rPr lang="en-US" sz="3200">
                <a:solidFill>
                  <a:srgbClr val="141313"/>
                </a:solidFill>
              </a:rPr>
              <a:t>Increase Job Availability &amp; Quality</a:t>
            </a:r>
          </a:p>
          <a:p>
            <a:r>
              <a:rPr lang="en-US" sz="3200">
                <a:solidFill>
                  <a:srgbClr val="141313"/>
                </a:solidFill>
              </a:rPr>
              <a:t>Improve Workforce Development</a:t>
            </a:r>
          </a:p>
          <a:p>
            <a:r>
              <a:rPr lang="en-US" sz="3200">
                <a:solidFill>
                  <a:srgbClr val="141313"/>
                </a:solidFill>
              </a:rPr>
              <a:t>Job Search and Training</a:t>
            </a:r>
          </a:p>
          <a:p>
            <a:pPr lvl="1">
              <a:buFont typeface="Wingdings" panose="05000000000000000000" pitchFamily="2" charset="2"/>
              <a:buChar char="Ø"/>
            </a:pPr>
            <a:endParaRPr lang="en-US" sz="3200">
              <a:solidFill>
                <a:srgbClr val="141313"/>
              </a:solidFill>
            </a:endParaRPr>
          </a:p>
        </p:txBody>
      </p:sp>
    </p:spTree>
    <p:extLst>
      <p:ext uri="{BB962C8B-B14F-4D97-AF65-F5344CB8AC3E}">
        <p14:creationId xmlns:p14="http://schemas.microsoft.com/office/powerpoint/2010/main" val="38037225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chemeClr val="bg1"/>
                </a:solidFill>
              </a:rPr>
              <a:t>Flexible Work Arrangements</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2" y="1859795"/>
            <a:ext cx="11183005" cy="3984148"/>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a:solidFill>
                  <a:srgbClr val="141313"/>
                </a:solidFill>
              </a:rPr>
              <a:t>Alternative Work Schedules</a:t>
            </a:r>
          </a:p>
          <a:p>
            <a:r>
              <a:rPr lang="en-US" sz="3200">
                <a:solidFill>
                  <a:srgbClr val="141313"/>
                </a:solidFill>
              </a:rPr>
              <a:t>Flextime</a:t>
            </a:r>
          </a:p>
          <a:p>
            <a:r>
              <a:rPr lang="en-US" sz="3200">
                <a:solidFill>
                  <a:srgbClr val="141313"/>
                </a:solidFill>
              </a:rPr>
              <a:t>Telecommuting</a:t>
            </a:r>
          </a:p>
          <a:p>
            <a:r>
              <a:rPr lang="en-US" sz="3200">
                <a:solidFill>
                  <a:srgbClr val="141313"/>
                </a:solidFill>
              </a:rPr>
              <a:t>Job Sharing</a:t>
            </a:r>
          </a:p>
          <a:p>
            <a:r>
              <a:rPr lang="en-US" sz="3200">
                <a:solidFill>
                  <a:srgbClr val="141313"/>
                </a:solidFill>
              </a:rPr>
              <a:t>Phased Retirement</a:t>
            </a:r>
          </a:p>
          <a:p>
            <a:pPr marL="0" indent="0">
              <a:buNone/>
            </a:pPr>
            <a:endParaRPr lang="en-US" sz="3200">
              <a:solidFill>
                <a:srgbClr val="141313"/>
              </a:solidFill>
            </a:endParaRPr>
          </a:p>
          <a:p>
            <a:pPr lvl="1">
              <a:buFont typeface="Wingdings" panose="05000000000000000000" pitchFamily="2" charset="2"/>
              <a:buChar char="Ø"/>
            </a:pPr>
            <a:endParaRPr lang="en-US" sz="3200">
              <a:solidFill>
                <a:srgbClr val="141313"/>
              </a:solidFill>
            </a:endParaRPr>
          </a:p>
        </p:txBody>
      </p:sp>
      <p:pic>
        <p:nvPicPr>
          <p:cNvPr id="9" name="Picture 8" descr="An old person sitting at a desk using a computer&#10;&#10;Description automatically generated">
            <a:extLst>
              <a:ext uri="{FF2B5EF4-FFF2-40B4-BE49-F238E27FC236}">
                <a16:creationId xmlns:a16="http://schemas.microsoft.com/office/drawing/2014/main" id="{1A2B3545-F99E-6538-6E2E-C3CA8144F6BB}"/>
              </a:ext>
            </a:extLst>
          </p:cNvPr>
          <p:cNvPicPr>
            <a:picLocks noChangeAspect="1"/>
          </p:cNvPicPr>
          <p:nvPr/>
        </p:nvPicPr>
        <p:blipFill>
          <a:blip r:embed="rId3"/>
          <a:stretch>
            <a:fillRect/>
          </a:stretch>
        </p:blipFill>
        <p:spPr>
          <a:xfrm>
            <a:off x="5205047" y="1617197"/>
            <a:ext cx="5911804" cy="4880784"/>
          </a:xfrm>
          <a:prstGeom prst="rect">
            <a:avLst/>
          </a:prstGeom>
        </p:spPr>
      </p:pic>
    </p:spTree>
    <p:extLst>
      <p:ext uri="{BB962C8B-B14F-4D97-AF65-F5344CB8AC3E}">
        <p14:creationId xmlns:p14="http://schemas.microsoft.com/office/powerpoint/2010/main" val="2649139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A78-59AB-4143-8E9B-573C311965CF}"/>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chemeClr val="bg1"/>
                </a:solidFill>
              </a:rPr>
              <a:t>Flexible Work Arrangements</a:t>
            </a:r>
          </a:p>
        </p:txBody>
      </p:sp>
      <p:sp>
        <p:nvSpPr>
          <p:cNvPr id="3" name="Content Placeholder 2">
            <a:extLst>
              <a:ext uri="{FF2B5EF4-FFF2-40B4-BE49-F238E27FC236}">
                <a16:creationId xmlns:a16="http://schemas.microsoft.com/office/drawing/2014/main" id="{FA5F16C1-6DB0-7245-ACAE-2759B8C6E001}"/>
              </a:ext>
            </a:extLst>
          </p:cNvPr>
          <p:cNvSpPr>
            <a:spLocks noGrp="1"/>
          </p:cNvSpPr>
          <p:nvPr>
            <p:ph idx="1"/>
          </p:nvPr>
        </p:nvSpPr>
        <p:spPr>
          <a:xfrm>
            <a:off x="609601" y="1710782"/>
            <a:ext cx="7084905" cy="3984148"/>
          </a:xfrm>
        </p:spPr>
        <p:txBody>
          <a:bodyPr>
            <a:normAutofit lnSpcReduction="10000"/>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a:solidFill>
                  <a:srgbClr val="141313"/>
                </a:solidFill>
              </a:rPr>
              <a:t>1 in 6 Employees are Caregivers</a:t>
            </a:r>
          </a:p>
          <a:p>
            <a:endParaRPr lang="en-US" sz="2800">
              <a:solidFill>
                <a:srgbClr val="141313"/>
              </a:solidFill>
            </a:endParaRPr>
          </a:p>
          <a:p>
            <a:r>
              <a:rPr lang="en-US" sz="2800">
                <a:solidFill>
                  <a:srgbClr val="141313"/>
                </a:solidFill>
              </a:rPr>
              <a:t>Caregiver Supports:</a:t>
            </a:r>
          </a:p>
          <a:p>
            <a:pPr lvl="1">
              <a:buFont typeface="Wingdings" panose="05000000000000000000" pitchFamily="2" charset="2"/>
              <a:buChar char="Ø"/>
            </a:pPr>
            <a:r>
              <a:rPr lang="en-US" sz="2800">
                <a:solidFill>
                  <a:srgbClr val="141313"/>
                </a:solidFill>
              </a:rPr>
              <a:t>Maximize Productivity</a:t>
            </a:r>
          </a:p>
          <a:p>
            <a:pPr lvl="1">
              <a:buFont typeface="Wingdings" panose="05000000000000000000" pitchFamily="2" charset="2"/>
              <a:buChar char="Ø"/>
            </a:pPr>
            <a:r>
              <a:rPr lang="en-US" sz="2800">
                <a:solidFill>
                  <a:srgbClr val="141313"/>
                </a:solidFill>
              </a:rPr>
              <a:t>Improve Physical and Emotional Health</a:t>
            </a:r>
          </a:p>
          <a:p>
            <a:pPr lvl="1">
              <a:buFont typeface="Wingdings" panose="05000000000000000000" pitchFamily="2" charset="2"/>
              <a:buChar char="Ø"/>
            </a:pPr>
            <a:r>
              <a:rPr lang="en-US" sz="2800">
                <a:solidFill>
                  <a:srgbClr val="141313"/>
                </a:solidFill>
              </a:rPr>
              <a:t>Attract &amp; Retain Quality Employees</a:t>
            </a:r>
          </a:p>
          <a:p>
            <a:pPr lvl="1">
              <a:buFont typeface="Wingdings" panose="05000000000000000000" pitchFamily="2" charset="2"/>
              <a:buChar char="Ø"/>
            </a:pPr>
            <a:endParaRPr lang="en-US" sz="2800">
              <a:solidFill>
                <a:srgbClr val="141313"/>
              </a:solidFill>
            </a:endParaRPr>
          </a:p>
          <a:p>
            <a:pPr>
              <a:buFont typeface="Arial" panose="020B0604020202020204" pitchFamily="34" charset="0"/>
              <a:buChar char="•"/>
            </a:pPr>
            <a:r>
              <a:rPr lang="en-US" sz="2800">
                <a:solidFill>
                  <a:srgbClr val="141313"/>
                </a:solidFill>
              </a:rPr>
              <a:t>Paid Family &amp; Medical Leave Act</a:t>
            </a:r>
          </a:p>
        </p:txBody>
      </p:sp>
      <p:pic>
        <p:nvPicPr>
          <p:cNvPr id="5" name="Picture 4" descr="A person and person holding a heart&#10;&#10;Description automatically generated">
            <a:extLst>
              <a:ext uri="{FF2B5EF4-FFF2-40B4-BE49-F238E27FC236}">
                <a16:creationId xmlns:a16="http://schemas.microsoft.com/office/drawing/2014/main" id="{E2F9684D-94BD-1E80-3786-B079FF406B9A}"/>
              </a:ext>
            </a:extLst>
          </p:cNvPr>
          <p:cNvPicPr>
            <a:picLocks noChangeAspect="1"/>
          </p:cNvPicPr>
          <p:nvPr/>
        </p:nvPicPr>
        <p:blipFill>
          <a:blip r:embed="rId3"/>
          <a:stretch>
            <a:fillRect/>
          </a:stretch>
        </p:blipFill>
        <p:spPr>
          <a:xfrm>
            <a:off x="7224890" y="1879086"/>
            <a:ext cx="4357511" cy="3268133"/>
          </a:xfrm>
          <a:prstGeom prst="rect">
            <a:avLst/>
          </a:prstGeom>
        </p:spPr>
      </p:pic>
    </p:spTree>
    <p:extLst>
      <p:ext uri="{BB962C8B-B14F-4D97-AF65-F5344CB8AC3E}">
        <p14:creationId xmlns:p14="http://schemas.microsoft.com/office/powerpoint/2010/main" val="2148438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ustom Design">
  <a:themeElements>
    <a:clrScheme name="AARP">
      <a:dk1>
        <a:srgbClr val="141313"/>
      </a:dk1>
      <a:lt1>
        <a:srgbClr val="F2F2F2"/>
      </a:lt1>
      <a:dk2>
        <a:srgbClr val="D52B1E"/>
      </a:dk2>
      <a:lt2>
        <a:srgbClr val="F2F2F2"/>
      </a:lt2>
      <a:accent1>
        <a:srgbClr val="6C6860"/>
      </a:accent1>
      <a:accent2>
        <a:srgbClr val="1BA5D7"/>
      </a:accent2>
      <a:accent3>
        <a:srgbClr val="7A1600"/>
      </a:accent3>
      <a:accent4>
        <a:srgbClr val="F5C20C"/>
      </a:accent4>
      <a:accent5>
        <a:srgbClr val="A5A6A5"/>
      </a:accent5>
      <a:accent6>
        <a:srgbClr val="A5CE83"/>
      </a:accent6>
      <a:hlink>
        <a:srgbClr val="3C3C3B"/>
      </a:hlink>
      <a:folHlink>
        <a:srgbClr val="0A145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rrey template">
  <a:themeElements>
    <a:clrScheme name="Custom 347">
      <a:dk1>
        <a:srgbClr val="061E3A"/>
      </a:dk1>
      <a:lt1>
        <a:srgbClr val="FFFFFF"/>
      </a:lt1>
      <a:dk2>
        <a:srgbClr val="757C83"/>
      </a:dk2>
      <a:lt2>
        <a:srgbClr val="EBF0F3"/>
      </a:lt2>
      <a:accent1>
        <a:srgbClr val="7FCA20"/>
      </a:accent1>
      <a:accent2>
        <a:srgbClr val="02C1D3"/>
      </a:accent2>
      <a:accent3>
        <a:srgbClr val="66BDE8"/>
      </a:accent3>
      <a:accent4>
        <a:srgbClr val="1985D2"/>
      </a:accent4>
      <a:accent5>
        <a:srgbClr val="184880"/>
      </a:accent5>
      <a:accent6>
        <a:srgbClr val="061E3A"/>
      </a:accent6>
      <a:hlink>
        <a:srgbClr val="1985D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4.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5.xml><?xml version="1.0" encoding="utf-8"?>
<a:theme xmlns:a="http://schemas.openxmlformats.org/drawingml/2006/main" name="3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MB PowerPoint Template - v2.0.potx" id="{88A29249-C956-45EB-BBD1-DF288A6D6252}" vid="{F888B658-5665-4EF3-86F2-1BFFE2575D8D}"/>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Custom 1">
      <a:dk1>
        <a:srgbClr val="000000"/>
      </a:dk1>
      <a:lt1>
        <a:srgbClr val="FFFFFF"/>
      </a:lt1>
      <a:dk2>
        <a:srgbClr val="185A22"/>
      </a:dk2>
      <a:lt2>
        <a:srgbClr val="B2B2B2"/>
      </a:lt2>
      <a:accent1>
        <a:srgbClr val="29ABE2"/>
      </a:accent1>
      <a:accent2>
        <a:srgbClr val="0D9C4A"/>
      </a:accent2>
      <a:accent3>
        <a:srgbClr val="F7941D"/>
      </a:accent3>
      <a:accent4>
        <a:srgbClr val="2E3192"/>
      </a:accent4>
      <a:accent5>
        <a:srgbClr val="1C75BC"/>
      </a:accent5>
      <a:accent6>
        <a:srgbClr val="0A6836"/>
      </a:accent6>
      <a:hlink>
        <a:srgbClr val="0563C1"/>
      </a:hlink>
      <a:folHlink>
        <a:srgbClr val="954F72"/>
      </a:folHlink>
    </a:clrScheme>
    <a:fontScheme name="FCF">
      <a:majorFont>
        <a:latin typeface="Poppins 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185A22"/>
    </a:dk2>
    <a:lt2>
      <a:srgbClr val="B2B2B2"/>
    </a:lt2>
    <a:accent1>
      <a:srgbClr val="29ABE2"/>
    </a:accent1>
    <a:accent2>
      <a:srgbClr val="0D9C4A"/>
    </a:accent2>
    <a:accent3>
      <a:srgbClr val="F7941D"/>
    </a:accent3>
    <a:accent4>
      <a:srgbClr val="2E3192"/>
    </a:accent4>
    <a:accent5>
      <a:srgbClr val="1C75BC"/>
    </a:accent5>
    <a:accent6>
      <a:srgbClr val="0A683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000000"/>
    </a:dk1>
    <a:lt1>
      <a:srgbClr val="FFFFFF"/>
    </a:lt1>
    <a:dk2>
      <a:srgbClr val="185A22"/>
    </a:dk2>
    <a:lt2>
      <a:srgbClr val="B2B2B2"/>
    </a:lt2>
    <a:accent1>
      <a:srgbClr val="29ABE2"/>
    </a:accent1>
    <a:accent2>
      <a:srgbClr val="0D9C4A"/>
    </a:accent2>
    <a:accent3>
      <a:srgbClr val="F7941D"/>
    </a:accent3>
    <a:accent4>
      <a:srgbClr val="2E3192"/>
    </a:accent4>
    <a:accent5>
      <a:srgbClr val="1C75BC"/>
    </a:accent5>
    <a:accent6>
      <a:srgbClr val="0A683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599AAAECBB6244A490880388C66866" ma:contentTypeVersion="4" ma:contentTypeDescription="Create a new document." ma:contentTypeScope="" ma:versionID="e9fbd699b07b8b33e904206eaa3b7bf7">
  <xsd:schema xmlns:xsd="http://www.w3.org/2001/XMLSchema" xmlns:xs="http://www.w3.org/2001/XMLSchema" xmlns:p="http://schemas.microsoft.com/office/2006/metadata/properties" xmlns:ns2="3db956ff-1cff-4e20-a134-8a0d16e7d238" targetNamespace="http://schemas.microsoft.com/office/2006/metadata/properties" ma:root="true" ma:fieldsID="e92279a78d71594a3e329748b8b37cd4" ns2:_="">
    <xsd:import namespace="3db956ff-1cff-4e20-a134-8a0d16e7d2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956ff-1cff-4e20-a134-8a0d16e7d2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436DEB-37EF-4FB0-8669-B8294A2B983E}">
  <ds:schemaRefs>
    <ds:schemaRef ds:uri="3db956ff-1cff-4e20-a134-8a0d16e7d2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B9FB37-C59E-4886-98D4-8BFC35A8A1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F5BF827-3FC1-4219-B883-7892D2942E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9188</Words>
  <Application>Microsoft Office PowerPoint</Application>
  <PresentationFormat>Widescreen</PresentationFormat>
  <Paragraphs>1016</Paragraphs>
  <Slides>102</Slides>
  <Notes>55</Notes>
  <HiddenSlides>0</HiddenSlides>
  <MMClips>0</MMClips>
  <ScaleCrop>false</ScaleCrop>
  <HeadingPairs>
    <vt:vector size="6" baseType="variant">
      <vt:variant>
        <vt:lpstr>Fonts Used</vt:lpstr>
      </vt:variant>
      <vt:variant>
        <vt:i4>26</vt:i4>
      </vt:variant>
      <vt:variant>
        <vt:lpstr>Theme</vt:lpstr>
      </vt:variant>
      <vt:variant>
        <vt:i4>10</vt:i4>
      </vt:variant>
      <vt:variant>
        <vt:lpstr>Slide Titles</vt:lpstr>
      </vt:variant>
      <vt:variant>
        <vt:i4>102</vt:i4>
      </vt:variant>
    </vt:vector>
  </HeadingPairs>
  <TitlesOfParts>
    <vt:vector size="138" baseType="lpstr">
      <vt:lpstr>Aptos</vt:lpstr>
      <vt:lpstr>Arial</vt:lpstr>
      <vt:lpstr>Barlow semibold</vt:lpstr>
      <vt:lpstr>Barlow semibold</vt:lpstr>
      <vt:lpstr>Calibri</vt:lpstr>
      <vt:lpstr>Calibri Light</vt:lpstr>
      <vt:lpstr>Cambria</vt:lpstr>
      <vt:lpstr>Courier New</vt:lpstr>
      <vt:lpstr>Franklin Gothic Book</vt:lpstr>
      <vt:lpstr>IBM Plex Sans</vt:lpstr>
      <vt:lpstr>IBM Plex Sans Light</vt:lpstr>
      <vt:lpstr>Lato Bold</vt:lpstr>
      <vt:lpstr>Lato Regular</vt:lpstr>
      <vt:lpstr>Merriweather</vt:lpstr>
      <vt:lpstr>Poppins</vt:lpstr>
      <vt:lpstr>Poppins </vt:lpstr>
      <vt:lpstr>Poppins Bold</vt:lpstr>
      <vt:lpstr>Poppins ExtraBold</vt:lpstr>
      <vt:lpstr>Poppins Light</vt:lpstr>
      <vt:lpstr>Poppins Medium</vt:lpstr>
      <vt:lpstr>Poppins SemiBold</vt:lpstr>
      <vt:lpstr>Segoe UI</vt:lpstr>
      <vt:lpstr>Symbol</vt:lpstr>
      <vt:lpstr>Verdana</vt:lpstr>
      <vt:lpstr>Wingdings</vt:lpstr>
      <vt:lpstr>ヒラギノ角ゴ Pro W3</vt:lpstr>
      <vt:lpstr>Office Theme</vt:lpstr>
      <vt:lpstr>Surrey template</vt:lpstr>
      <vt:lpstr>Minnesota</vt:lpstr>
      <vt:lpstr>1_Minnesota</vt:lpstr>
      <vt:lpstr>3_Minnesota</vt:lpstr>
      <vt:lpstr>1_Office Theme</vt:lpstr>
      <vt:lpstr>Office Theme</vt:lpstr>
      <vt:lpstr>Office Theme</vt:lpstr>
      <vt:lpstr>1_Office Theme</vt:lpstr>
      <vt:lpstr>1_Custom Design</vt:lpstr>
      <vt:lpstr>Welcome!    Annual Winter Meeting Governor’s Workforce Development Board (GWDB) Minnesota Association of Workforce Boards (MAWB)     December 12, 2024</vt:lpstr>
      <vt:lpstr>PowerPoint Presentation</vt:lpstr>
      <vt:lpstr>GWDB Business Meeting</vt:lpstr>
      <vt:lpstr>GWDB Business Meeting</vt:lpstr>
      <vt:lpstr>New GWDB Leadership</vt:lpstr>
      <vt:lpstr>GWDB Staff</vt:lpstr>
      <vt:lpstr>2025 – 2026 GWDB Meeting Schedule</vt:lpstr>
      <vt:lpstr>PowerPoint Presentation</vt:lpstr>
      <vt:lpstr>MAWB Business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Governor’s Workforce Development Board Partnership with IWA</vt:lpstr>
      <vt:lpstr>Building Enterprise Workforce Development Alignment</vt:lpstr>
      <vt:lpstr>Interagency Workforce Alignment Work to Come</vt:lpstr>
      <vt:lpstr>Ways to Accomplish Our Work</vt:lpstr>
      <vt:lpstr>Workforce Inventory Pilot </vt:lpstr>
      <vt:lpstr>Recap of Key Milestones in Phase 1 of Inventory Development</vt:lpstr>
      <vt:lpstr>PowerPoint Presentation</vt:lpstr>
      <vt:lpstr>Work Accomplished Together This Year</vt:lpstr>
      <vt:lpstr>State, Regional and Local Planning Process</vt:lpstr>
      <vt:lpstr>WIOA State Plan </vt:lpstr>
      <vt:lpstr>MN’s WIOA PY 2023-2027 Vision &amp; Goals</vt:lpstr>
      <vt:lpstr>WIOA Local and Regional Plans </vt:lpstr>
      <vt:lpstr>Local and Regional Plans - Next Steps </vt:lpstr>
      <vt:lpstr>Federal Funding Opportunities</vt:lpstr>
      <vt:lpstr>What Comes Next</vt:lpstr>
      <vt:lpstr>CHIPS Coalition Workforce Partnership</vt:lpstr>
      <vt:lpstr>CHIPS Workforce Workstreams</vt:lpstr>
      <vt:lpstr>Strategies: Skills Development Workstream</vt:lpstr>
      <vt:lpstr>Talent Pipeline</vt:lpstr>
      <vt:lpstr>PowerPoint Presentation</vt:lpstr>
      <vt:lpstr>Tech Hubs: Minnesota MedTech 3.0</vt:lpstr>
      <vt:lpstr>MN MedTech 3.0 Overview</vt:lpstr>
      <vt:lpstr>NextGen Talent Strategy</vt:lpstr>
      <vt:lpstr>Workforce Development Overview</vt:lpstr>
      <vt:lpstr>New PROWD Partnership</vt:lpstr>
      <vt:lpstr>New PROWD Partnership</vt:lpstr>
      <vt:lpstr>Jobs By Region Draft</vt:lpstr>
      <vt:lpstr>Draft Occupation Data</vt:lpstr>
      <vt:lpstr>PowerPoint Presentation</vt:lpstr>
      <vt:lpstr>Discussion</vt:lpstr>
      <vt:lpstr>What Comes Next?</vt:lpstr>
      <vt:lpstr>GWDB &amp; MAWB Partnership</vt:lpstr>
      <vt:lpstr>WIOA Reauthorization</vt:lpstr>
      <vt:lpstr>State and Local Implementation Discussion</vt:lpstr>
      <vt:lpstr>Thank you for your service, Kay!</vt:lpstr>
      <vt:lpstr>PowerPoint Presentation</vt:lpstr>
      <vt:lpstr>PowerPoint Presentation</vt:lpstr>
      <vt:lpstr>GWDB Sector Partnership Strategy  from 2024-2027 WIOA State Plan</vt:lpstr>
      <vt:lpstr>Step 1: Defining Sector Partnerships</vt:lpstr>
      <vt:lpstr>Step 2: Sector Partnership Convenings</vt:lpstr>
      <vt:lpstr>Step 3: Partnership Mapping</vt:lpstr>
      <vt:lpstr>Step 4: Best Practice Sharing and Career Pathway Development</vt:lpstr>
      <vt:lpstr>Discussion</vt:lpstr>
      <vt:lpstr>PowerPoint Presentation</vt:lpstr>
      <vt:lpstr>Drive for 5 Grants: Sharing Best Practices &amp; Lessons Learned</vt:lpstr>
      <vt:lpstr>PowerPoint Presentation</vt:lpstr>
      <vt:lpstr>PowerPoint Presentation</vt:lpstr>
      <vt:lpstr>Meet your Presenter  from First Children’s Finance</vt:lpstr>
      <vt:lpstr>What does First Children’s Finance do?</vt:lpstr>
      <vt:lpstr>PowerPoint Presentation</vt:lpstr>
      <vt:lpstr>Navigating the Business Side of  Child Care</vt:lpstr>
      <vt:lpstr>The Cost of Child Care Tuition for Families</vt:lpstr>
      <vt:lpstr>Child Care: Broken Business Model</vt:lpstr>
      <vt:lpstr>Family Child Care: Expense Breakdown</vt:lpstr>
      <vt:lpstr>Family Child Care: Expenses/Revenue</vt:lpstr>
      <vt:lpstr>Family Child Care: Revenue/Hourly Wage</vt:lpstr>
      <vt:lpstr>Child Care Centers: Expense Breakdown</vt:lpstr>
      <vt:lpstr>Child Care Centers: Wages</vt:lpstr>
      <vt:lpstr>Child Care Centers: Annual Per-Child Cost</vt:lpstr>
      <vt:lpstr>Identifying the Need for  Child Care</vt:lpstr>
      <vt:lpstr>Why This Matters</vt:lpstr>
      <vt:lpstr>Data &amp; Potential Need Analysis</vt:lpstr>
      <vt:lpstr>Impact on Family Planning</vt:lpstr>
      <vt:lpstr>Local Level Economic Impact of Child Care</vt:lpstr>
      <vt:lpstr>Local Level Economic Impact of Child Care</vt:lpstr>
      <vt:lpstr>Services and Resources  for Communities</vt:lpstr>
      <vt:lpstr>PowerPoint Presentation</vt:lpstr>
      <vt:lpstr>For Communities </vt:lpstr>
      <vt:lpstr>Programs &amp; Services for Communities </vt:lpstr>
      <vt:lpstr>Connecting to FCF Resources</vt:lpstr>
      <vt:lpstr>When to make a Referral to FCF</vt:lpstr>
      <vt:lpstr>A Special Acknowledgment …</vt:lpstr>
      <vt:lpstr>Thank You!</vt:lpstr>
      <vt:lpstr>PowerPoint Presentation</vt:lpstr>
      <vt:lpstr>Older Workers: Principles and Policies</vt:lpstr>
      <vt:lpstr>Older Workers – An Untapped Resource</vt:lpstr>
      <vt:lpstr>Labor Force Changes</vt:lpstr>
      <vt:lpstr>Barriers Facing Older Workers</vt:lpstr>
      <vt:lpstr>AARP Employment Principles</vt:lpstr>
      <vt:lpstr>Flexible Work Arrangements</vt:lpstr>
      <vt:lpstr>Flexible Work Arrangements</vt:lpstr>
      <vt:lpstr>Work &amp; Retirement Benefits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Annual Winter Meeting Governor’s Workforce Development Board (GWDB) Minnesota Association of Workforce Boards (MAWB)     December 14, 2022</dc:title>
  <dc:creator>Accettura, Becky</dc:creator>
  <cp:lastModifiedBy>Libal, Bob</cp:lastModifiedBy>
  <cp:revision>15</cp:revision>
  <dcterms:created xsi:type="dcterms:W3CDTF">2022-12-12T18:55:28Z</dcterms:created>
  <dcterms:modified xsi:type="dcterms:W3CDTF">2024-12-16T20:12:40Z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0x010100C7599AAAECBB6244A490880388C66866</vt:lpwstr>
  </property>
</Properties>
</file>