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11" r:id="rId2"/>
    <p:sldMasterId id="2147483718" r:id="rId3"/>
    <p:sldMasterId id="2147483732" r:id="rId4"/>
    <p:sldMasterId id="2147483783" r:id="rId5"/>
  </p:sldMasterIdLst>
  <p:notesMasterIdLst>
    <p:notesMasterId r:id="rId23"/>
  </p:notesMasterIdLst>
  <p:handoutMasterIdLst>
    <p:handoutMasterId r:id="rId24"/>
  </p:handoutMasterIdLst>
  <p:sldIdLst>
    <p:sldId id="604" r:id="rId6"/>
    <p:sldId id="2445" r:id="rId7"/>
    <p:sldId id="658" r:id="rId8"/>
    <p:sldId id="649" r:id="rId9"/>
    <p:sldId id="2147327152" r:id="rId10"/>
    <p:sldId id="2442" r:id="rId11"/>
    <p:sldId id="617" r:id="rId12"/>
    <p:sldId id="265" r:id="rId13"/>
    <p:sldId id="2435" r:id="rId14"/>
    <p:sldId id="650" r:id="rId15"/>
    <p:sldId id="508" r:id="rId16"/>
    <p:sldId id="495" r:id="rId17"/>
    <p:sldId id="334" r:id="rId18"/>
    <p:sldId id="2147327156" r:id="rId19"/>
    <p:sldId id="2147327158" r:id="rId20"/>
    <p:sldId id="270" r:id="rId21"/>
    <p:sldId id="626" r:id="rId22"/>
  </p:sldIdLst>
  <p:sldSz cx="10363200" cy="7772400"/>
  <p:notesSz cx="7010400" cy="92964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2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Taylor" initials="RT" lastIdx="1" clrIdx="0">
    <p:extLst>
      <p:ext uri="{19B8F6BF-5375-455C-9EA6-DF929625EA0E}">
        <p15:presenceInfo xmlns:p15="http://schemas.microsoft.com/office/powerpoint/2012/main" userId="Ruth Tayl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203864"/>
    <a:srgbClr val="5EBA48"/>
    <a:srgbClr val="003657"/>
    <a:srgbClr val="C9962B"/>
    <a:srgbClr val="924100"/>
    <a:srgbClr val="2D551C"/>
    <a:srgbClr val="00538A"/>
    <a:srgbClr val="8E4040"/>
    <a:srgbClr val="C79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2" autoAdjust="0"/>
    <p:restoredTop sz="96224" autoAdjust="0"/>
  </p:normalViewPr>
  <p:slideViewPr>
    <p:cSldViewPr snapToGrid="0" snapToObjects="1">
      <p:cViewPr varScale="1">
        <p:scale>
          <a:sx n="97" d="100"/>
          <a:sy n="97" d="100"/>
        </p:scale>
        <p:origin x="1206" y="84"/>
      </p:cViewPr>
      <p:guideLst>
        <p:guide orient="horz" pos="2448"/>
        <p:guide pos="32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Traditional Model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  <a:tailEnd type="triangle" w="sm" len="sm"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990-453B-85F0-8DC33FA944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Apprenticeship Model</c:v>
                </c:pt>
              </c:strCache>
            </c:strRef>
          </c:tx>
          <c:spPr>
            <a:ln w="28575" cap="rnd">
              <a:solidFill>
                <a:srgbClr val="78BE21"/>
              </a:solidFill>
              <a:round/>
              <a:tailEnd type="arrow" w="lg" len="med"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40</c:v>
                </c:pt>
                <c:pt idx="2">
                  <c:v>60</c:v>
                </c:pt>
                <c:pt idx="3">
                  <c:v>75</c:v>
                </c:pt>
                <c:pt idx="4">
                  <c:v>85</c:v>
                </c:pt>
                <c:pt idx="5">
                  <c:v>90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990-453B-85F0-8DC33FA944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test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  <a:tailEnd type="triangle" w="lg" len="med"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3">
                  <c:v>30</c:v>
                </c:pt>
                <c:pt idx="4">
                  <c:v>68</c:v>
                </c:pt>
                <c:pt idx="5">
                  <c:v>78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3990-453B-85F0-8DC33FA94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4689576"/>
        <c:axId val="1184690232"/>
      </c:lineChart>
      <c:catAx>
        <c:axId val="118468957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690232"/>
        <c:crosses val="autoZero"/>
        <c:auto val="1"/>
        <c:lblAlgn val="ctr"/>
        <c:lblOffset val="20"/>
        <c:noMultiLvlLbl val="0"/>
      </c:catAx>
      <c:valAx>
        <c:axId val="1184690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4689576"/>
        <c:crossesAt val="1"/>
        <c:crossBetween val="midCat"/>
      </c:valAx>
      <c:spPr>
        <a:noFill/>
        <a:ln>
          <a:solidFill>
            <a:schemeClr val="accent3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209621270029267E-2"/>
          <c:y val="2.5970539805703012E-2"/>
          <c:w val="0.93971898183529501"/>
          <c:h val="0.872222426221537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8A-459B-88DE-0435FBC295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38A-459B-88DE-0435FBC295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38A-459B-88DE-0435FBC2956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38A-459B-88DE-0435FBC29565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38A-459B-88DE-0435FBC2956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38A-459B-88DE-0435FBC2956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38A-459B-88DE-0435FBC295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Utilities</c:v>
                </c:pt>
                <c:pt idx="1">
                  <c:v>Construction</c:v>
                </c:pt>
                <c:pt idx="2">
                  <c:v>Manufacturing</c:v>
                </c:pt>
                <c:pt idx="3">
                  <c:v>Healthcare</c:v>
                </c:pt>
                <c:pt idx="4">
                  <c:v>Transportation</c:v>
                </c:pt>
                <c:pt idx="5">
                  <c:v>Agriculture</c:v>
                </c:pt>
                <c:pt idx="6">
                  <c:v>Information Technology</c:v>
                </c:pt>
                <c:pt idx="7">
                  <c:v>Public Sector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89</c:v>
                </c:pt>
                <c:pt idx="1">
                  <c:v>58</c:v>
                </c:pt>
                <c:pt idx="2">
                  <c:v>41</c:v>
                </c:pt>
                <c:pt idx="3">
                  <c:v>12</c:v>
                </c:pt>
                <c:pt idx="4">
                  <c:v>8</c:v>
                </c:pt>
                <c:pt idx="5">
                  <c:v>7</c:v>
                </c:pt>
                <c:pt idx="6">
                  <c:v>5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8A-459B-88DE-0435FBC29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7"/>
        <c:axId val="711872864"/>
        <c:axId val="711875384"/>
      </c:barChart>
      <c:catAx>
        <c:axId val="71187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875384"/>
        <c:crosses val="autoZero"/>
        <c:auto val="1"/>
        <c:lblAlgn val="ctr"/>
        <c:lblOffset val="100"/>
        <c:noMultiLvlLbl val="0"/>
      </c:catAx>
      <c:valAx>
        <c:axId val="71187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87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458332393509482E-2"/>
          <c:y val="2.4202420242024202E-2"/>
          <c:w val="0.75165840291515729"/>
          <c:h val="0.9515951595159516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Active Apprentices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C7D-426D-86EA-0EEB618CC4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C7D-426D-86EA-0EEB618CC4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7C7D-426D-86EA-0EEB618CC4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C7D-426D-86EA-0EEB618CC48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C7D-426D-86EA-0EEB618CC48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C7D-426D-86EA-0EEB618CC48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C7D-426D-86EA-0EEB618CC48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C7D-426D-86EA-0EEB618CC481}"/>
              </c:ext>
            </c:extLst>
          </c:dPt>
          <c:dLbls>
            <c:dLbl>
              <c:idx val="0"/>
              <c:layout>
                <c:manualLayout>
                  <c:x val="0.3283543857977046"/>
                  <c:y val="-6.0146825706192668E-2"/>
                </c:manualLayout>
              </c:layout>
              <c:tx>
                <c:rich>
                  <a:bodyPr/>
                  <a:lstStyle/>
                  <a:p>
                    <a:fld id="{F33620E7-DFC7-4C32-87E5-5248299825FE}" type="CATEGORYNAME">
                      <a:rPr lang="en-US" smtClean="0"/>
                      <a:pPr/>
                      <a:t>[CATEGORY NAME]</a:t>
                    </a:fld>
                    <a:r>
                      <a:rPr lang="en-US" dirty="0"/>
                      <a:t> </a:t>
                    </a:r>
                    <a:r>
                      <a:rPr lang="en-US" baseline="0" dirty="0"/>
                      <a:t>1% 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442659822616484E-2"/>
                      <c:h val="7.31243990540786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C7D-426D-86EA-0EEB618CC481}"/>
                </c:ext>
              </c:extLst>
            </c:dLbl>
            <c:dLbl>
              <c:idx val="1"/>
              <c:layout>
                <c:manualLayout>
                  <c:x val="0.29165827660283167"/>
                  <c:y val="5.504569354573252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7D-426D-86EA-0EEB618CC481}"/>
                </c:ext>
              </c:extLst>
            </c:dLbl>
            <c:dLbl>
              <c:idx val="2"/>
              <c:layout>
                <c:manualLayout>
                  <c:x val="-2.6041664530703407E-2"/>
                  <c:y val="-1.320132013201320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5B932E76-E5E5-42E2-A2E6-8977BBFCF3E1}" type="CATEGORYNAME">
                      <a:rPr lang="en-US" sz="133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</a:rPr>
                      <a:pPr>
                        <a:defRPr>
                          <a:solidFill>
                            <a:schemeClr val="accent1">
                              <a:lumMod val="90000"/>
                              <a:lumOff val="10000"/>
                            </a:schemeClr>
                          </a:solidFill>
                          <a:effectLst/>
                        </a:defRPr>
                      </a:pPr>
                      <a:t>[CATEGORY NAME]</a:t>
                    </a:fld>
                    <a:r>
                      <a:rPr lang="en-US" sz="1330" baseline="0" dirty="0">
                        <a:solidFill>
                          <a:schemeClr val="accent1">
                            <a:lumMod val="90000"/>
                            <a:lumOff val="10000"/>
                          </a:schemeClr>
                        </a:solidFill>
                      </a:rPr>
                      <a:t>
89.2%</a:t>
                    </a:r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>
                  <a:solidFill>
                    <a:srgbClr val="003865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>
                          <a:lumMod val="90000"/>
                          <a:lumOff val="10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202121784602872"/>
                      <c:h val="9.552645028282355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C7D-426D-86EA-0EEB618CC481}"/>
                </c:ext>
              </c:extLst>
            </c:dLbl>
            <c:dLbl>
              <c:idx val="3"/>
              <c:layout>
                <c:manualLayout>
                  <c:x val="-0.2492472728635767"/>
                  <c:y val="0.34750032483563309"/>
                </c:manualLayout>
              </c:layout>
              <c:tx>
                <c:rich>
                  <a:bodyPr/>
                  <a:lstStyle/>
                  <a:p>
                    <a:fld id="{5D8CA976-40F9-4146-8A41-6E9B8C7173CE}" type="CATEGORYNAME">
                      <a:rPr lang="en-US" dirty="0"/>
                      <a:pPr/>
                      <a:t>[CATEGORY NAME]</a:t>
                    </a:fld>
                    <a:r>
                      <a:rPr lang="en-US" baseline="0" dirty="0"/>
                      <a:t>
1.5%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C7D-426D-86EA-0EEB618CC481}"/>
                </c:ext>
              </c:extLst>
            </c:dLbl>
            <c:dLbl>
              <c:idx val="4"/>
              <c:layout>
                <c:manualLayout>
                  <c:x val="-0.21709422431969944"/>
                  <c:y val="0.485517181639423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7D-426D-86EA-0EEB618CC481}"/>
                </c:ext>
              </c:extLst>
            </c:dLbl>
            <c:dLbl>
              <c:idx val="5"/>
              <c:layout>
                <c:manualLayout>
                  <c:x val="-0.25868231145978415"/>
                  <c:y val="0.24056252869381425"/>
                </c:manualLayout>
              </c:layout>
              <c:tx>
                <c:rich>
                  <a:bodyPr/>
                  <a:lstStyle/>
                  <a:p>
                    <a:fld id="{EECE409F-6F75-4963-A59B-77B21A7CAD9C}" type="CATEGORYNAME">
                      <a:rPr lang="en-US" smtClean="0"/>
                      <a:pPr/>
                      <a:t>[CATEGORY NAME]</a:t>
                    </a:fld>
                    <a:r>
                      <a:rPr lang="en-US" dirty="0"/>
                      <a:t> </a:t>
                    </a:r>
                    <a:r>
                      <a:rPr lang="en-US" baseline="0" dirty="0"/>
                      <a:t>1.2%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057326766951549E-2"/>
                      <c:h val="5.992307892206543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C7D-426D-86EA-0EEB618CC481}"/>
                </c:ext>
              </c:extLst>
            </c:dLbl>
            <c:dLbl>
              <c:idx val="6"/>
              <c:layout>
                <c:manualLayout>
                  <c:x val="-0.26473972566111176"/>
                  <c:y val="8.74644629817312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7D-426D-86EA-0EEB618CC481}"/>
                </c:ext>
              </c:extLst>
            </c:dLbl>
            <c:dLbl>
              <c:idx val="7"/>
              <c:layout>
                <c:manualLayout>
                  <c:x val="-0.29977728840409379"/>
                  <c:y val="-2.9358124788856837E-2"/>
                </c:manualLayout>
              </c:layout>
              <c:tx>
                <c:rich>
                  <a:bodyPr/>
                  <a:lstStyle/>
                  <a:p>
                    <a:fld id="{EC4531A2-31C0-483D-96A9-CD62A682FF9F}" type="CATEGORYNAME">
                      <a:rPr lang="en-US" dirty="0"/>
                      <a:pPr/>
                      <a:t>[CATEGORY NAME]</a:t>
                    </a:fld>
                    <a:r>
                      <a:rPr lang="en-US" baseline="0" dirty="0"/>
                      <a:t>
4.1%</a:t>
                    </a:r>
                  </a:p>
                  <a:p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05161088815526E-2"/>
                      <c:h val="8.73598225964328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C7D-426D-86EA-0EEB618CC481}"/>
                </c:ext>
              </c:extLst>
            </c:dLbl>
            <c:numFmt formatCode="0.00%" sourceLinked="0"/>
            <c:spPr>
              <a:solidFill>
                <a:srgbClr val="FFFFFF"/>
              </a:solidFill>
              <a:ln>
                <a:solidFill>
                  <a:srgbClr val="00386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no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1">
                        <a:lumMod val="90000"/>
                        <a:lumOff val="10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Sheet1!$A$2:$A$9</c:f>
              <c:strCache>
                <c:ptCount val="8"/>
                <c:pt idx="0">
                  <c:v>Agriculture</c:v>
                </c:pt>
                <c:pt idx="1">
                  <c:v>Advanced Manufacturing</c:v>
                </c:pt>
                <c:pt idx="2">
                  <c:v>Construction</c:v>
                </c:pt>
                <c:pt idx="3">
                  <c:v>Healthcare</c:v>
                </c:pt>
                <c:pt idx="4">
                  <c:v>Information Technology</c:v>
                </c:pt>
                <c:pt idx="5">
                  <c:v>Public</c:v>
                </c:pt>
                <c:pt idx="6">
                  <c:v>Transportation</c:v>
                </c:pt>
                <c:pt idx="7">
                  <c:v>Utilities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26</c:v>
                </c:pt>
                <c:pt idx="1">
                  <c:v>134</c:v>
                </c:pt>
                <c:pt idx="2" formatCode="#,##0">
                  <c:v>9476</c:v>
                </c:pt>
                <c:pt idx="3">
                  <c:v>50</c:v>
                </c:pt>
                <c:pt idx="4">
                  <c:v>3</c:v>
                </c:pt>
                <c:pt idx="5">
                  <c:v>216</c:v>
                </c:pt>
                <c:pt idx="6">
                  <c:v>329</c:v>
                </c:pt>
                <c:pt idx="7">
                  <c:v>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D-426D-86EA-0EEB618CC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123607847473104"/>
          <c:y val="0.37220966191107308"/>
          <c:w val="0.219174932810455"/>
          <c:h val="0.4885403185987889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9FC0E-AD3A-4860-AFE4-35554F283E6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BA1352-A455-4DAC-AD19-25B01CE3F8E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MN WORKFORCE</a:t>
          </a:r>
        </a:p>
      </dgm:t>
    </dgm:pt>
    <dgm:pt modelId="{FA96F6CF-B324-4EC7-8CA9-4E3B1BCF312C}" type="parTrans" cxnId="{8DE96AA0-96A3-4739-9140-600C0B5E2648}">
      <dgm:prSet/>
      <dgm:spPr/>
      <dgm:t>
        <a:bodyPr/>
        <a:lstStyle/>
        <a:p>
          <a:endParaRPr lang="en-US"/>
        </a:p>
      </dgm:t>
    </dgm:pt>
    <dgm:pt modelId="{4EAAF0BB-AD88-4D4D-B3EB-D1AD08D62139}" type="sibTrans" cxnId="{8DE96AA0-96A3-4739-9140-600C0B5E2648}">
      <dgm:prSet/>
      <dgm:spPr/>
      <dgm:t>
        <a:bodyPr/>
        <a:lstStyle/>
        <a:p>
          <a:endParaRPr lang="en-US"/>
        </a:p>
      </dgm:t>
    </dgm:pt>
    <dgm:pt modelId="{FC48EF61-BACA-406A-BB1E-4F5ED6C16647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Apprenticeship MN</a:t>
          </a:r>
        </a:p>
      </dgm:t>
    </dgm:pt>
    <dgm:pt modelId="{552F4745-BDB1-4F5E-8085-2ACA9050B3B1}" type="parTrans" cxnId="{66578FBC-434B-4B9F-BBDA-06F8290A3D5F}">
      <dgm:prSet/>
      <dgm:spPr/>
      <dgm:t>
        <a:bodyPr/>
        <a:lstStyle/>
        <a:p>
          <a:endParaRPr lang="en-US"/>
        </a:p>
      </dgm:t>
    </dgm:pt>
    <dgm:pt modelId="{E90CCC28-6F13-4E98-A836-1752090AF587}" type="sibTrans" cxnId="{66578FBC-434B-4B9F-BBDA-06F8290A3D5F}">
      <dgm:prSet/>
      <dgm:spPr/>
      <dgm:t>
        <a:bodyPr/>
        <a:lstStyle/>
        <a:p>
          <a:endParaRPr lang="en-US"/>
        </a:p>
      </dgm:t>
    </dgm:pt>
    <dgm:pt modelId="{3509FBF6-D67B-424D-845E-83EF262A2301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MN WorkForce Strategy</a:t>
          </a:r>
        </a:p>
      </dgm:t>
    </dgm:pt>
    <dgm:pt modelId="{B541667D-C5D0-4350-9EE1-252F41301B30}" type="parTrans" cxnId="{157D7165-BC50-40F6-BDA1-C8991C2CBD38}">
      <dgm:prSet/>
      <dgm:spPr/>
      <dgm:t>
        <a:bodyPr/>
        <a:lstStyle/>
        <a:p>
          <a:endParaRPr lang="en-US"/>
        </a:p>
      </dgm:t>
    </dgm:pt>
    <dgm:pt modelId="{6529C223-05AE-47D4-A9EB-DBBA77731B65}" type="sibTrans" cxnId="{157D7165-BC50-40F6-BDA1-C8991C2CBD38}">
      <dgm:prSet/>
      <dgm:spPr/>
      <dgm:t>
        <a:bodyPr/>
        <a:lstStyle/>
        <a:p>
          <a:endParaRPr lang="en-US"/>
        </a:p>
      </dgm:t>
    </dgm:pt>
    <dgm:pt modelId="{A3E8D802-5542-4D39-A9D8-9AC830728721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MN Business</a:t>
          </a:r>
        </a:p>
      </dgm:t>
    </dgm:pt>
    <dgm:pt modelId="{24E58EB7-7738-43EA-B87A-49088AD84203}" type="parTrans" cxnId="{55CC908E-6576-4B11-B39D-1655434A34FF}">
      <dgm:prSet/>
      <dgm:spPr/>
      <dgm:t>
        <a:bodyPr/>
        <a:lstStyle/>
        <a:p>
          <a:endParaRPr lang="en-US"/>
        </a:p>
      </dgm:t>
    </dgm:pt>
    <dgm:pt modelId="{B1D39CCB-1830-41D5-9DB7-A945413AEBC8}" type="sibTrans" cxnId="{55CC908E-6576-4B11-B39D-1655434A34FF}">
      <dgm:prSet/>
      <dgm:spPr/>
      <dgm:t>
        <a:bodyPr/>
        <a:lstStyle/>
        <a:p>
          <a:endParaRPr lang="en-US"/>
        </a:p>
      </dgm:t>
    </dgm:pt>
    <dgm:pt modelId="{7B28623F-2580-44FA-8881-71C413BDE438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MN Educational Strategy</a:t>
          </a:r>
        </a:p>
      </dgm:t>
    </dgm:pt>
    <dgm:pt modelId="{03450276-FF01-4462-9D4D-F3198BA3E1D6}" type="parTrans" cxnId="{46E1641F-74A3-4B64-8136-F54478D1064D}">
      <dgm:prSet/>
      <dgm:spPr/>
      <dgm:t>
        <a:bodyPr/>
        <a:lstStyle/>
        <a:p>
          <a:endParaRPr lang="en-US"/>
        </a:p>
      </dgm:t>
    </dgm:pt>
    <dgm:pt modelId="{C32104B9-ADFD-4AD3-B40E-E2132FA246F0}" type="sibTrans" cxnId="{46E1641F-74A3-4B64-8136-F54478D1064D}">
      <dgm:prSet/>
      <dgm:spPr/>
      <dgm:t>
        <a:bodyPr/>
        <a:lstStyle/>
        <a:p>
          <a:endParaRPr lang="en-US"/>
        </a:p>
      </dgm:t>
    </dgm:pt>
    <dgm:pt modelId="{069CB0E1-73B4-435A-9175-70CF74259A91}" type="pres">
      <dgm:prSet presAssocID="{15A9FC0E-AD3A-4860-AFE4-35554F283E6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23065E-1F9B-4AB9-AA8D-D9D06EEECF2C}" type="pres">
      <dgm:prSet presAssocID="{6DBA1352-A455-4DAC-AD19-25B01CE3F8E9}" presName="centerShape" presStyleLbl="node0" presStyleIdx="0" presStyleCnt="1" custScaleX="97835" custScaleY="100139"/>
      <dgm:spPr/>
    </dgm:pt>
    <dgm:pt modelId="{B34C8B30-949A-4D04-917F-049DE5EB8A52}" type="pres">
      <dgm:prSet presAssocID="{FC48EF61-BACA-406A-BB1E-4F5ED6C16647}" presName="node" presStyleLbl="node1" presStyleIdx="0" presStyleCnt="4" custRadScaleRad="109409">
        <dgm:presLayoutVars>
          <dgm:bulletEnabled val="1"/>
        </dgm:presLayoutVars>
      </dgm:prSet>
      <dgm:spPr/>
    </dgm:pt>
    <dgm:pt modelId="{8DA0C20C-5D70-4312-BB9A-26C3937703DF}" type="pres">
      <dgm:prSet presAssocID="{FC48EF61-BACA-406A-BB1E-4F5ED6C16647}" presName="dummy" presStyleCnt="0"/>
      <dgm:spPr/>
    </dgm:pt>
    <dgm:pt modelId="{C7B918D8-4FCB-416D-9AD7-6968BF557396}" type="pres">
      <dgm:prSet presAssocID="{E90CCC28-6F13-4E98-A836-1752090AF587}" presName="sibTrans" presStyleLbl="sibTrans2D1" presStyleIdx="0" presStyleCnt="4"/>
      <dgm:spPr/>
    </dgm:pt>
    <dgm:pt modelId="{C95D4462-8A56-4C9E-8433-AB90FC31DCA3}" type="pres">
      <dgm:prSet presAssocID="{3509FBF6-D67B-424D-845E-83EF262A2301}" presName="node" presStyleLbl="node1" presStyleIdx="1" presStyleCnt="4" custRadScaleRad="109456" custRadScaleInc="2169">
        <dgm:presLayoutVars>
          <dgm:bulletEnabled val="1"/>
        </dgm:presLayoutVars>
      </dgm:prSet>
      <dgm:spPr/>
    </dgm:pt>
    <dgm:pt modelId="{75F9EA24-B1AA-4CE3-8A6F-A2C6F7804D90}" type="pres">
      <dgm:prSet presAssocID="{3509FBF6-D67B-424D-845E-83EF262A2301}" presName="dummy" presStyleCnt="0"/>
      <dgm:spPr/>
    </dgm:pt>
    <dgm:pt modelId="{935B5A53-B420-46B7-B930-B2BD6AFBA47A}" type="pres">
      <dgm:prSet presAssocID="{6529C223-05AE-47D4-A9EB-DBBA77731B65}" presName="sibTrans" presStyleLbl="sibTrans2D1" presStyleIdx="1" presStyleCnt="4"/>
      <dgm:spPr/>
    </dgm:pt>
    <dgm:pt modelId="{C63CAB51-B34F-4166-BF3B-5A62D12E7991}" type="pres">
      <dgm:prSet presAssocID="{A3E8D802-5542-4D39-A9D8-9AC830728721}" presName="node" presStyleLbl="node1" presStyleIdx="2" presStyleCnt="4" custRadScaleRad="107560" custRadScaleInc="-2813">
        <dgm:presLayoutVars>
          <dgm:bulletEnabled val="1"/>
        </dgm:presLayoutVars>
      </dgm:prSet>
      <dgm:spPr/>
    </dgm:pt>
    <dgm:pt modelId="{71561E7C-8739-4F96-8DEE-D15D3DACFD95}" type="pres">
      <dgm:prSet presAssocID="{A3E8D802-5542-4D39-A9D8-9AC830728721}" presName="dummy" presStyleCnt="0"/>
      <dgm:spPr/>
    </dgm:pt>
    <dgm:pt modelId="{AE6162CF-A896-4297-8AC7-9EC98E11398D}" type="pres">
      <dgm:prSet presAssocID="{B1D39CCB-1830-41D5-9DB7-A945413AEBC8}" presName="sibTrans" presStyleLbl="sibTrans2D1" presStyleIdx="2" presStyleCnt="4"/>
      <dgm:spPr/>
    </dgm:pt>
    <dgm:pt modelId="{C009308D-3465-4C81-AA6D-847A3D94E9FD}" type="pres">
      <dgm:prSet presAssocID="{7B28623F-2580-44FA-8881-71C413BDE438}" presName="node" presStyleLbl="node1" presStyleIdx="3" presStyleCnt="4" custRadScaleRad="108213" custRadScaleInc="-2194">
        <dgm:presLayoutVars>
          <dgm:bulletEnabled val="1"/>
        </dgm:presLayoutVars>
      </dgm:prSet>
      <dgm:spPr/>
    </dgm:pt>
    <dgm:pt modelId="{E9E4DDD6-4C6D-4179-912C-3B5F2648159A}" type="pres">
      <dgm:prSet presAssocID="{7B28623F-2580-44FA-8881-71C413BDE438}" presName="dummy" presStyleCnt="0"/>
      <dgm:spPr/>
    </dgm:pt>
    <dgm:pt modelId="{25FA4E51-D8D8-45D4-8D42-B85E1311D86C}" type="pres">
      <dgm:prSet presAssocID="{C32104B9-ADFD-4AD3-B40E-E2132FA246F0}" presName="sibTrans" presStyleLbl="sibTrans2D1" presStyleIdx="3" presStyleCnt="4"/>
      <dgm:spPr/>
    </dgm:pt>
  </dgm:ptLst>
  <dgm:cxnLst>
    <dgm:cxn modelId="{BDF65911-6B68-4A0D-BD40-8A1DEDF39C54}" type="presOf" srcId="{FC48EF61-BACA-406A-BB1E-4F5ED6C16647}" destId="{B34C8B30-949A-4D04-917F-049DE5EB8A52}" srcOrd="0" destOrd="0" presId="urn:microsoft.com/office/officeart/2005/8/layout/radial6"/>
    <dgm:cxn modelId="{A5DD3414-D07C-487B-9172-6F70A029120A}" type="presOf" srcId="{C32104B9-ADFD-4AD3-B40E-E2132FA246F0}" destId="{25FA4E51-D8D8-45D4-8D42-B85E1311D86C}" srcOrd="0" destOrd="0" presId="urn:microsoft.com/office/officeart/2005/8/layout/radial6"/>
    <dgm:cxn modelId="{46E1641F-74A3-4B64-8136-F54478D1064D}" srcId="{6DBA1352-A455-4DAC-AD19-25B01CE3F8E9}" destId="{7B28623F-2580-44FA-8881-71C413BDE438}" srcOrd="3" destOrd="0" parTransId="{03450276-FF01-4462-9D4D-F3198BA3E1D6}" sibTransId="{C32104B9-ADFD-4AD3-B40E-E2132FA246F0}"/>
    <dgm:cxn modelId="{0DE0971F-C368-4DAD-804B-4F1217CA7D58}" type="presOf" srcId="{6529C223-05AE-47D4-A9EB-DBBA77731B65}" destId="{935B5A53-B420-46B7-B930-B2BD6AFBA47A}" srcOrd="0" destOrd="0" presId="urn:microsoft.com/office/officeart/2005/8/layout/radial6"/>
    <dgm:cxn modelId="{157D7165-BC50-40F6-BDA1-C8991C2CBD38}" srcId="{6DBA1352-A455-4DAC-AD19-25B01CE3F8E9}" destId="{3509FBF6-D67B-424D-845E-83EF262A2301}" srcOrd="1" destOrd="0" parTransId="{B541667D-C5D0-4350-9EE1-252F41301B30}" sibTransId="{6529C223-05AE-47D4-A9EB-DBBA77731B65}"/>
    <dgm:cxn modelId="{47BD7A68-BA0A-4704-8D41-F23D3774C450}" type="presOf" srcId="{3509FBF6-D67B-424D-845E-83EF262A2301}" destId="{C95D4462-8A56-4C9E-8433-AB90FC31DCA3}" srcOrd="0" destOrd="0" presId="urn:microsoft.com/office/officeart/2005/8/layout/radial6"/>
    <dgm:cxn modelId="{4F5BE47D-71D8-4AFE-BE97-4CCAEA56312F}" type="presOf" srcId="{7B28623F-2580-44FA-8881-71C413BDE438}" destId="{C009308D-3465-4C81-AA6D-847A3D94E9FD}" srcOrd="0" destOrd="0" presId="urn:microsoft.com/office/officeart/2005/8/layout/radial6"/>
    <dgm:cxn modelId="{C5B6438B-8D3F-471F-91AC-4547AA38D491}" type="presOf" srcId="{6DBA1352-A455-4DAC-AD19-25B01CE3F8E9}" destId="{1F23065E-1F9B-4AB9-AA8D-D9D06EEECF2C}" srcOrd="0" destOrd="0" presId="urn:microsoft.com/office/officeart/2005/8/layout/radial6"/>
    <dgm:cxn modelId="{55CC908E-6576-4B11-B39D-1655434A34FF}" srcId="{6DBA1352-A455-4DAC-AD19-25B01CE3F8E9}" destId="{A3E8D802-5542-4D39-A9D8-9AC830728721}" srcOrd="2" destOrd="0" parTransId="{24E58EB7-7738-43EA-B87A-49088AD84203}" sibTransId="{B1D39CCB-1830-41D5-9DB7-A945413AEBC8}"/>
    <dgm:cxn modelId="{8DE96AA0-96A3-4739-9140-600C0B5E2648}" srcId="{15A9FC0E-AD3A-4860-AFE4-35554F283E6B}" destId="{6DBA1352-A455-4DAC-AD19-25B01CE3F8E9}" srcOrd="0" destOrd="0" parTransId="{FA96F6CF-B324-4EC7-8CA9-4E3B1BCF312C}" sibTransId="{4EAAF0BB-AD88-4D4D-B3EB-D1AD08D62139}"/>
    <dgm:cxn modelId="{E47BF2A4-DE44-4E5D-8C5D-403976C2FCB9}" type="presOf" srcId="{A3E8D802-5542-4D39-A9D8-9AC830728721}" destId="{C63CAB51-B34F-4166-BF3B-5A62D12E7991}" srcOrd="0" destOrd="0" presId="urn:microsoft.com/office/officeart/2005/8/layout/radial6"/>
    <dgm:cxn modelId="{82B0D3A8-76A5-42D4-98DF-B45EAFD26F40}" type="presOf" srcId="{B1D39CCB-1830-41D5-9DB7-A945413AEBC8}" destId="{AE6162CF-A896-4297-8AC7-9EC98E11398D}" srcOrd="0" destOrd="0" presId="urn:microsoft.com/office/officeart/2005/8/layout/radial6"/>
    <dgm:cxn modelId="{66578FBC-434B-4B9F-BBDA-06F8290A3D5F}" srcId="{6DBA1352-A455-4DAC-AD19-25B01CE3F8E9}" destId="{FC48EF61-BACA-406A-BB1E-4F5ED6C16647}" srcOrd="0" destOrd="0" parTransId="{552F4745-BDB1-4F5E-8085-2ACA9050B3B1}" sibTransId="{E90CCC28-6F13-4E98-A836-1752090AF587}"/>
    <dgm:cxn modelId="{33D8C7CD-4E2B-4F08-AB4F-23E94D2910F2}" type="presOf" srcId="{15A9FC0E-AD3A-4860-AFE4-35554F283E6B}" destId="{069CB0E1-73B4-435A-9175-70CF74259A91}" srcOrd="0" destOrd="0" presId="urn:microsoft.com/office/officeart/2005/8/layout/radial6"/>
    <dgm:cxn modelId="{1AF698F0-CC70-4BE7-BA48-9A738014D8F4}" type="presOf" srcId="{E90CCC28-6F13-4E98-A836-1752090AF587}" destId="{C7B918D8-4FCB-416D-9AD7-6968BF557396}" srcOrd="0" destOrd="0" presId="urn:microsoft.com/office/officeart/2005/8/layout/radial6"/>
    <dgm:cxn modelId="{98C225F5-5A6A-4D8C-AD00-E7FF05F059DE}" type="presParOf" srcId="{069CB0E1-73B4-435A-9175-70CF74259A91}" destId="{1F23065E-1F9B-4AB9-AA8D-D9D06EEECF2C}" srcOrd="0" destOrd="0" presId="urn:microsoft.com/office/officeart/2005/8/layout/radial6"/>
    <dgm:cxn modelId="{2FA3E46A-73F9-4787-8A1C-8577ECA5C9B3}" type="presParOf" srcId="{069CB0E1-73B4-435A-9175-70CF74259A91}" destId="{B34C8B30-949A-4D04-917F-049DE5EB8A52}" srcOrd="1" destOrd="0" presId="urn:microsoft.com/office/officeart/2005/8/layout/radial6"/>
    <dgm:cxn modelId="{AF0D7330-38EC-494C-99A8-EAE898ED00CE}" type="presParOf" srcId="{069CB0E1-73B4-435A-9175-70CF74259A91}" destId="{8DA0C20C-5D70-4312-BB9A-26C3937703DF}" srcOrd="2" destOrd="0" presId="urn:microsoft.com/office/officeart/2005/8/layout/radial6"/>
    <dgm:cxn modelId="{FBCDA826-580A-40CA-B931-8FFCC163F1BA}" type="presParOf" srcId="{069CB0E1-73B4-435A-9175-70CF74259A91}" destId="{C7B918D8-4FCB-416D-9AD7-6968BF557396}" srcOrd="3" destOrd="0" presId="urn:microsoft.com/office/officeart/2005/8/layout/radial6"/>
    <dgm:cxn modelId="{A64B1E85-751C-4AB0-9096-D0D30461B0C3}" type="presParOf" srcId="{069CB0E1-73B4-435A-9175-70CF74259A91}" destId="{C95D4462-8A56-4C9E-8433-AB90FC31DCA3}" srcOrd="4" destOrd="0" presId="urn:microsoft.com/office/officeart/2005/8/layout/radial6"/>
    <dgm:cxn modelId="{66D33CB2-A97A-4EA9-BB2D-1CCC07E719E1}" type="presParOf" srcId="{069CB0E1-73B4-435A-9175-70CF74259A91}" destId="{75F9EA24-B1AA-4CE3-8A6F-A2C6F7804D90}" srcOrd="5" destOrd="0" presId="urn:microsoft.com/office/officeart/2005/8/layout/radial6"/>
    <dgm:cxn modelId="{019EADED-064C-48F6-A39F-5582825DCC71}" type="presParOf" srcId="{069CB0E1-73B4-435A-9175-70CF74259A91}" destId="{935B5A53-B420-46B7-B930-B2BD6AFBA47A}" srcOrd="6" destOrd="0" presId="urn:microsoft.com/office/officeart/2005/8/layout/radial6"/>
    <dgm:cxn modelId="{95EA88CB-396A-48BE-85EC-7A40FE250681}" type="presParOf" srcId="{069CB0E1-73B4-435A-9175-70CF74259A91}" destId="{C63CAB51-B34F-4166-BF3B-5A62D12E7991}" srcOrd="7" destOrd="0" presId="urn:microsoft.com/office/officeart/2005/8/layout/radial6"/>
    <dgm:cxn modelId="{0EFBCF48-2A79-44E6-BF35-C62B3A503D82}" type="presParOf" srcId="{069CB0E1-73B4-435A-9175-70CF74259A91}" destId="{71561E7C-8739-4F96-8DEE-D15D3DACFD95}" srcOrd="8" destOrd="0" presId="urn:microsoft.com/office/officeart/2005/8/layout/radial6"/>
    <dgm:cxn modelId="{C6B73402-3965-4F69-B6EE-3A8C46DF688D}" type="presParOf" srcId="{069CB0E1-73B4-435A-9175-70CF74259A91}" destId="{AE6162CF-A896-4297-8AC7-9EC98E11398D}" srcOrd="9" destOrd="0" presId="urn:microsoft.com/office/officeart/2005/8/layout/radial6"/>
    <dgm:cxn modelId="{432D615D-1E35-45BC-BAFC-3DB7FC61F934}" type="presParOf" srcId="{069CB0E1-73B4-435A-9175-70CF74259A91}" destId="{C009308D-3465-4C81-AA6D-847A3D94E9FD}" srcOrd="10" destOrd="0" presId="urn:microsoft.com/office/officeart/2005/8/layout/radial6"/>
    <dgm:cxn modelId="{D0B85EB5-EFDC-4A27-8024-969C514FD6EC}" type="presParOf" srcId="{069CB0E1-73B4-435A-9175-70CF74259A91}" destId="{E9E4DDD6-4C6D-4179-912C-3B5F2648159A}" srcOrd="11" destOrd="0" presId="urn:microsoft.com/office/officeart/2005/8/layout/radial6"/>
    <dgm:cxn modelId="{08452434-A52C-4D66-BCDD-D5CB9C3837C4}" type="presParOf" srcId="{069CB0E1-73B4-435A-9175-70CF74259A91}" destId="{25FA4E51-D8D8-45D4-8D42-B85E1311D86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A4E51-D8D8-45D4-8D42-B85E1311D86C}">
      <dsp:nvSpPr>
        <dsp:cNvPr id="0" name=""/>
        <dsp:cNvSpPr/>
      </dsp:nvSpPr>
      <dsp:spPr>
        <a:xfrm>
          <a:off x="1383543" y="666310"/>
          <a:ext cx="4511662" cy="4511662"/>
        </a:xfrm>
        <a:prstGeom prst="blockArc">
          <a:avLst>
            <a:gd name="adj1" fmla="val 10744603"/>
            <a:gd name="adj2" fmla="val 16482862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162CF-A896-4297-8AC7-9EC98E11398D}">
      <dsp:nvSpPr>
        <dsp:cNvPr id="0" name=""/>
        <dsp:cNvSpPr/>
      </dsp:nvSpPr>
      <dsp:spPr>
        <a:xfrm>
          <a:off x="1383770" y="685677"/>
          <a:ext cx="4511662" cy="4511662"/>
        </a:xfrm>
        <a:prstGeom prst="blockArc">
          <a:avLst>
            <a:gd name="adj1" fmla="val 5062811"/>
            <a:gd name="adj2" fmla="val 10774818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B5A53-B420-46B7-B930-B2BD6AFBA47A}">
      <dsp:nvSpPr>
        <dsp:cNvPr id="0" name=""/>
        <dsp:cNvSpPr/>
      </dsp:nvSpPr>
      <dsp:spPr>
        <a:xfrm>
          <a:off x="1772953" y="681918"/>
          <a:ext cx="4511662" cy="4511662"/>
        </a:xfrm>
        <a:prstGeom prst="blockArc">
          <a:avLst>
            <a:gd name="adj1" fmla="val 31044"/>
            <a:gd name="adj2" fmla="val 5670791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918D8-4FCB-416D-9AD7-6968BF557396}">
      <dsp:nvSpPr>
        <dsp:cNvPr id="0" name=""/>
        <dsp:cNvSpPr/>
      </dsp:nvSpPr>
      <dsp:spPr>
        <a:xfrm>
          <a:off x="1773189" y="663875"/>
          <a:ext cx="4511662" cy="4511662"/>
        </a:xfrm>
        <a:prstGeom prst="blockArc">
          <a:avLst>
            <a:gd name="adj1" fmla="val 15874172"/>
            <a:gd name="adj2" fmla="val 59195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3065E-1F9B-4AB9-AA8D-D9D06EEECF2C}">
      <dsp:nvSpPr>
        <dsp:cNvPr id="0" name=""/>
        <dsp:cNvSpPr/>
      </dsp:nvSpPr>
      <dsp:spPr>
        <a:xfrm>
          <a:off x="2805735" y="1891614"/>
          <a:ext cx="2029491" cy="2077285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MN WORKFORCE</a:t>
          </a:r>
        </a:p>
      </dsp:txBody>
      <dsp:txXfrm>
        <a:off x="3102947" y="2195825"/>
        <a:ext cx="1435067" cy="1468863"/>
      </dsp:txXfrm>
    </dsp:sp>
    <dsp:sp modelId="{B34C8B30-949A-4D04-917F-049DE5EB8A52}">
      <dsp:nvSpPr>
        <dsp:cNvPr id="0" name=""/>
        <dsp:cNvSpPr/>
      </dsp:nvSpPr>
      <dsp:spPr>
        <a:xfrm>
          <a:off x="3094440" y="0"/>
          <a:ext cx="1452081" cy="145208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2">
                  <a:lumMod val="50000"/>
                </a:schemeClr>
              </a:solidFill>
            </a:rPr>
            <a:t>Apprenticeship MN</a:t>
          </a:r>
        </a:p>
      </dsp:txBody>
      <dsp:txXfrm>
        <a:off x="3307092" y="212652"/>
        <a:ext cx="1026777" cy="1026777"/>
      </dsp:txXfrm>
    </dsp:sp>
    <dsp:sp modelId="{C95D4462-8A56-4C9E-8433-AB90FC31DCA3}">
      <dsp:nvSpPr>
        <dsp:cNvPr id="0" name=""/>
        <dsp:cNvSpPr/>
      </dsp:nvSpPr>
      <dsp:spPr>
        <a:xfrm>
          <a:off x="5506209" y="2231607"/>
          <a:ext cx="1452081" cy="145208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2">
                  <a:lumMod val="50000"/>
                </a:schemeClr>
              </a:solidFill>
            </a:rPr>
            <a:t>MN WorkForce Strategy</a:t>
          </a:r>
        </a:p>
      </dsp:txBody>
      <dsp:txXfrm>
        <a:off x="5718861" y="2444259"/>
        <a:ext cx="1026777" cy="1026777"/>
      </dsp:txXfrm>
    </dsp:sp>
    <dsp:sp modelId="{C63CAB51-B34F-4166-BF3B-5A62D12E7991}">
      <dsp:nvSpPr>
        <dsp:cNvPr id="0" name=""/>
        <dsp:cNvSpPr/>
      </dsp:nvSpPr>
      <dsp:spPr>
        <a:xfrm>
          <a:off x="3129348" y="4408432"/>
          <a:ext cx="1452081" cy="145208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2">
                  <a:lumMod val="50000"/>
                </a:schemeClr>
              </a:solidFill>
            </a:rPr>
            <a:t>MN Business</a:t>
          </a:r>
        </a:p>
      </dsp:txBody>
      <dsp:txXfrm>
        <a:off x="3342000" y="4621084"/>
        <a:ext cx="1026777" cy="1026777"/>
      </dsp:txXfrm>
    </dsp:sp>
    <dsp:sp modelId="{C009308D-3465-4C81-AA6D-847A3D94E9FD}">
      <dsp:nvSpPr>
        <dsp:cNvPr id="0" name=""/>
        <dsp:cNvSpPr/>
      </dsp:nvSpPr>
      <dsp:spPr>
        <a:xfrm>
          <a:off x="710063" y="2231608"/>
          <a:ext cx="1452081" cy="145208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2">
                  <a:lumMod val="50000"/>
                </a:schemeClr>
              </a:solidFill>
            </a:rPr>
            <a:t>MN Educational Strategy</a:t>
          </a:r>
        </a:p>
      </dsp:txBody>
      <dsp:txXfrm>
        <a:off x="922715" y="2444260"/>
        <a:ext cx="1026777" cy="1026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0.32296</cdr:x>
      <cdr:y>0.25812</cdr:y>
    </cdr:from>
    <cdr:to>
      <cdr:x>0.58652</cdr:x>
      <cdr:y>0.343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9B3658E1-04D5-5849-A5A8-DB3448CB4F65}"/>
            </a:ext>
          </a:extLst>
        </cdr:cNvPr>
        <cdr:cNvSpPr txBox="1"/>
      </cdr:nvSpPr>
      <cdr:spPr>
        <a:xfrm xmlns:a="http://schemas.openxmlformats.org/drawingml/2006/main" rot="20545436">
          <a:off x="3246610" y="1158014"/>
          <a:ext cx="2649415" cy="38078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Education with Experience</a:t>
          </a:r>
        </a:p>
      </cdr:txBody>
    </cdr:sp>
  </cdr:relSizeAnchor>
  <cdr:relSizeAnchor xmlns:cdr="http://schemas.openxmlformats.org/drawingml/2006/chartDrawing">
    <cdr:from>
      <cdr:x>0.30064</cdr:x>
      <cdr:y>0.64774</cdr:y>
    </cdr:from>
    <cdr:to>
      <cdr:x>0.47673</cdr:x>
      <cdr:y>0.73262</cdr:y>
    </cdr:to>
    <cdr:sp macro="" textlink="">
      <cdr:nvSpPr>
        <cdr:cNvPr id="3" name="TextBox 7">
          <a:extLst xmlns:a="http://schemas.openxmlformats.org/drawingml/2006/main">
            <a:ext uri="{FF2B5EF4-FFF2-40B4-BE49-F238E27FC236}">
              <a16:creationId xmlns:a16="http://schemas.microsoft.com/office/drawing/2014/main" id="{4DC776F5-65C5-110D-82FA-EED1DFB986F1}"/>
            </a:ext>
          </a:extLst>
        </cdr:cNvPr>
        <cdr:cNvSpPr txBox="1"/>
      </cdr:nvSpPr>
      <cdr:spPr>
        <a:xfrm xmlns:a="http://schemas.openxmlformats.org/drawingml/2006/main" rot="20838112">
          <a:off x="3022160" y="2905941"/>
          <a:ext cx="1770184" cy="38078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Education</a:t>
          </a:r>
        </a:p>
      </cdr:txBody>
    </cdr:sp>
  </cdr:relSizeAnchor>
  <cdr:relSizeAnchor xmlns:cdr="http://schemas.openxmlformats.org/drawingml/2006/chartDrawing">
    <cdr:from>
      <cdr:x>0.63277</cdr:x>
      <cdr:y>0.31156</cdr:y>
    </cdr:from>
    <cdr:to>
      <cdr:x>0.81819</cdr:x>
      <cdr:y>0.39644</cdr:y>
    </cdr:to>
    <cdr:sp macro="" textlink="">
      <cdr:nvSpPr>
        <cdr:cNvPr id="4" name="TextBox 8">
          <a:extLst xmlns:a="http://schemas.openxmlformats.org/drawingml/2006/main">
            <a:ext uri="{FF2B5EF4-FFF2-40B4-BE49-F238E27FC236}">
              <a16:creationId xmlns:a16="http://schemas.microsoft.com/office/drawing/2014/main" id="{EB438A45-8E14-5059-5AA3-C5BECE27949B}"/>
            </a:ext>
          </a:extLst>
        </cdr:cNvPr>
        <cdr:cNvSpPr txBox="1"/>
      </cdr:nvSpPr>
      <cdr:spPr>
        <a:xfrm xmlns:a="http://schemas.openxmlformats.org/drawingml/2006/main" rot="19681700">
          <a:off x="6360922" y="1397748"/>
          <a:ext cx="1863969" cy="38078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Experience</a:t>
          </a:r>
        </a:p>
      </cdr:txBody>
    </cdr:sp>
  </cdr:relSizeAnchor>
  <cdr:relSizeAnchor xmlns:cdr="http://schemas.openxmlformats.org/drawingml/2006/chartDrawing">
    <cdr:from>
      <cdr:x>0.64506</cdr:x>
      <cdr:y>0.58547</cdr:y>
    </cdr:from>
    <cdr:to>
      <cdr:x>0.8139</cdr:x>
      <cdr:y>0.74815</cdr:y>
    </cdr:to>
    <cdr:sp macro="" textlink="">
      <cdr:nvSpPr>
        <cdr:cNvPr id="5" name="TextBox 10">
          <a:extLst xmlns:a="http://schemas.openxmlformats.org/drawingml/2006/main">
            <a:ext uri="{FF2B5EF4-FFF2-40B4-BE49-F238E27FC236}">
              <a16:creationId xmlns:a16="http://schemas.microsoft.com/office/drawing/2014/main" id="{8B7F5CE0-01C8-399B-04EC-FDE7282838BA}"/>
            </a:ext>
          </a:extLst>
        </cdr:cNvPr>
        <cdr:cNvSpPr txBox="1"/>
      </cdr:nvSpPr>
      <cdr:spPr>
        <a:xfrm xmlns:a="http://schemas.openxmlformats.org/drawingml/2006/main">
          <a:off x="6484464" y="2626577"/>
          <a:ext cx="1697324" cy="72983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/>
            <a:t>Traditional Model</a:t>
          </a:r>
        </a:p>
        <a:p xmlns:a="http://schemas.openxmlformats.org/drawingml/2006/main">
          <a:pPr algn="ctr"/>
          <a:r>
            <a:rPr lang="en-US" sz="1200" dirty="0"/>
            <a:t>Education followed by </a:t>
          </a:r>
        </a:p>
        <a:p xmlns:a="http://schemas.openxmlformats.org/drawingml/2006/main">
          <a:pPr algn="ctr"/>
          <a:r>
            <a:rPr lang="en-US" sz="1200" dirty="0"/>
            <a:t>Business Experience</a:t>
          </a:r>
        </a:p>
      </cdr:txBody>
    </cdr:sp>
  </cdr:relSizeAnchor>
  <cdr:relSizeAnchor xmlns:cdr="http://schemas.openxmlformats.org/drawingml/2006/chartDrawing">
    <cdr:from>
      <cdr:x>0</cdr:x>
      <cdr:y>0.31674</cdr:y>
    </cdr:from>
    <cdr:to>
      <cdr:x>0.33061</cdr:x>
      <cdr:y>0.4582</cdr:y>
    </cdr:to>
    <cdr:sp macro="" textlink="">
      <cdr:nvSpPr>
        <cdr:cNvPr id="6" name="TextBox 9">
          <a:extLst xmlns:a="http://schemas.openxmlformats.org/drawingml/2006/main">
            <a:ext uri="{FF2B5EF4-FFF2-40B4-BE49-F238E27FC236}">
              <a16:creationId xmlns:a16="http://schemas.microsoft.com/office/drawing/2014/main" id="{9604AA78-45CA-2C98-6013-1DA712E907AC}"/>
            </a:ext>
          </a:extLst>
        </cdr:cNvPr>
        <cdr:cNvSpPr txBox="1"/>
      </cdr:nvSpPr>
      <cdr:spPr>
        <a:xfrm xmlns:a="http://schemas.openxmlformats.org/drawingml/2006/main">
          <a:off x="0" y="1420991"/>
          <a:ext cx="3323492" cy="63464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/>
            <a:t>Registered Apprenticeship Model</a:t>
          </a:r>
          <a:br>
            <a:rPr lang="en-US" sz="1600" b="1" dirty="0"/>
          </a:br>
          <a:r>
            <a:rPr lang="en-US" sz="1200" dirty="0"/>
            <a:t>Education with Business Experience</a:t>
          </a:r>
          <a:r>
            <a:rPr lang="en-US" dirty="0"/>
            <a:t> </a:t>
          </a:r>
        </a:p>
      </cdr:txBody>
    </cdr:sp>
  </cdr:relSizeAnchor>
  <cdr:relSizeAnchor xmlns:cdr="http://schemas.openxmlformats.org/drawingml/2006/chartDrawing">
    <cdr:from>
      <cdr:x>0.61348</cdr:x>
      <cdr:y>0.6358</cdr:y>
    </cdr:from>
    <cdr:to>
      <cdr:x>0.65196</cdr:x>
      <cdr:y>0.6358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8F0F8468-2E9A-2503-0166-ECFED8E6DA4B}"/>
            </a:ext>
          </a:extLst>
        </cdr:cNvPr>
        <cdr:cNvCxnSpPr/>
      </cdr:nvCxnSpPr>
      <cdr:spPr>
        <a:xfrm xmlns:a="http://schemas.openxmlformats.org/drawingml/2006/main" flipH="1">
          <a:off x="6167022" y="2852353"/>
          <a:ext cx="386861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0.28397</cdr:x>
      <cdr:y>0.41649</cdr:y>
    </cdr:from>
    <cdr:to>
      <cdr:x>0.31831</cdr:x>
      <cdr:y>0.41649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C87BC6DC-E617-E3E3-8787-7E4847BDACED}"/>
            </a:ext>
          </a:extLst>
        </cdr:cNvPr>
        <cdr:cNvCxnSpPr/>
      </cdr:nvCxnSpPr>
      <cdr:spPr>
        <a:xfrm xmlns:a="http://schemas.openxmlformats.org/drawingml/2006/main">
          <a:off x="2854569" y="1868494"/>
          <a:ext cx="345241" cy="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0.51842</cdr:x>
      <cdr:y>0.10877</cdr:y>
    </cdr:from>
    <cdr:to>
      <cdr:x>0.96844</cdr:x>
      <cdr:y>0.29249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C8B4F071-597C-F40E-151B-757A165A9761}"/>
            </a:ext>
          </a:extLst>
        </cdr:cNvPr>
        <cdr:cNvSpPr txBox="1"/>
      </cdr:nvSpPr>
      <cdr:spPr>
        <a:xfrm xmlns:a="http://schemas.openxmlformats.org/drawingml/2006/main">
          <a:off x="5600093" y="601329"/>
          <a:ext cx="4861073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2000" b="1" dirty="0">
              <a:solidFill>
                <a:schemeClr val="accent1"/>
              </a:solidFill>
            </a:rPr>
            <a:t>APPRENTICESHIP SPONSORS:  224</a:t>
          </a:r>
        </a:p>
        <a:p xmlns:a="http://schemas.openxmlformats.org/drawingml/2006/main">
          <a:pPr algn="r"/>
          <a:r>
            <a:rPr lang="en-US" sz="2000" b="1" dirty="0">
              <a:solidFill>
                <a:schemeClr val="accent1"/>
              </a:solidFill>
            </a:rPr>
            <a:t>PARTICIPATING EMPLOYERS:  2,800+</a:t>
          </a:r>
        </a:p>
        <a:p xmlns:a="http://schemas.openxmlformats.org/drawingml/2006/main">
          <a:pPr algn="r"/>
          <a:endParaRPr lang="en-US" sz="2000" b="1" dirty="0">
            <a:solidFill>
              <a:schemeClr val="accent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57F321FA-1AD3-2B48-B58B-C69F284E1BC6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A1D1A7E-E9CA-B44E-9679-F70AE803D9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98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5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53D77DC-6E82-9440-8EBC-E8345C1E94BB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97DE14D1-13E8-094A-96F5-CBB5C1C5B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7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97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67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 Calendar Year</a:t>
            </a:r>
          </a:p>
          <a:p>
            <a:r>
              <a:rPr lang="en-US" dirty="0"/>
              <a:t>Active programs (has at least one apprentice currently enrolled)</a:t>
            </a:r>
          </a:p>
          <a:p>
            <a:endParaRPr lang="en-US" dirty="0"/>
          </a:p>
          <a:p>
            <a:r>
              <a:rPr lang="en-US" dirty="0"/>
              <a:t>New programs (included early childhood educator, community health worker, digital marketer, quality control technician, ophthalmology technician)</a:t>
            </a:r>
          </a:p>
          <a:p>
            <a:endParaRPr lang="en-US" dirty="0"/>
          </a:p>
          <a:p>
            <a:r>
              <a:rPr lang="en-US" dirty="0"/>
              <a:t>Active apprentices: 11,546 (23% POC, 8% women, 6% veterans, 1% people with a disability)</a:t>
            </a:r>
          </a:p>
          <a:p>
            <a:endParaRPr lang="en-US" dirty="0"/>
          </a:p>
          <a:p>
            <a:r>
              <a:rPr lang="en-US" dirty="0"/>
              <a:t>New apprentice registrations: 4,229</a:t>
            </a:r>
          </a:p>
          <a:p>
            <a:endParaRPr lang="en-US" dirty="0"/>
          </a:p>
          <a:p>
            <a:r>
              <a:rPr lang="en-US" dirty="0"/>
              <a:t>Apprentice Completions: 1,598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Std" panose="020B05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Std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9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64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134 apprentices in 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08466-AEA7-4FC0-9459-6A32F61DA2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30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Coordinated through DEED and the Governor’s WFDB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ECC213-0268-4186-99A4-D5905A83ED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7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ea6647ac50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1ea6647ac5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72011"/>
            <a:ext cx="88087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082310"/>
            <a:ext cx="7772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F5E0-4B4F-FE4C-89C2-276A65B42CA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9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7217-1B77-0945-8B50-E1A7E17DD7F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56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712470" y="1548525"/>
            <a:ext cx="5299710" cy="542684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6505531" y="1546803"/>
            <a:ext cx="3857669" cy="514355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712470" y="7203864"/>
            <a:ext cx="1154802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407462" y="7203864"/>
            <a:ext cx="124326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42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0363200" cy="137815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2246152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494462" y="4924500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099249" y="2229916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2908329" y="4924500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513117" y="2229916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5322197" y="4924500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926984" y="2229916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7736064" y="4919982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114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0363200" cy="137815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336892" y="2226311"/>
            <a:ext cx="1982362" cy="26431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48842" y="5173653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00860" y="2226311"/>
            <a:ext cx="1970184" cy="26269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005400" y="5173653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857419" y="2226311"/>
            <a:ext cx="1970184" cy="26269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761959" y="5173653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109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2246152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494462" y="4924499"/>
            <a:ext cx="2161105" cy="184036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099249" y="2229916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2908329" y="4924500"/>
            <a:ext cx="2161105" cy="184036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513117" y="2229916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5322197" y="4924500"/>
            <a:ext cx="2161105" cy="184036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926984" y="2229916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7736064" y="4919983"/>
            <a:ext cx="2161105" cy="184488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106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0363200" cy="137815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1898074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85382" y="4464610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445067" y="4464610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1898074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269835" y="4464610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7029519" y="4464609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152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1898074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85382" y="4464610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445067" y="4464610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1898074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269835" y="4464610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7029519" y="4464609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226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3148"/>
            <a:ext cx="10363200" cy="140130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2914627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2914628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2914627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2914628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085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3173706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3173707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3173706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3173707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882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0363200" cy="77723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6390641"/>
            <a:ext cx="10363200" cy="138176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14914056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0363200" cy="777239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6390641"/>
            <a:ext cx="10363200" cy="138176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477526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166" y="413808"/>
            <a:ext cx="223456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471" y="413808"/>
            <a:ext cx="657415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1A81-5955-6C42-8F50-6351980269A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49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0363200" cy="777239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6390640"/>
            <a:ext cx="10363200" cy="138176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06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70062226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0363200" cy="131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1727200" y="2531031"/>
            <a:ext cx="6908800" cy="336231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712470" y="7203864"/>
            <a:ext cx="1154802" cy="413808"/>
          </a:xfrm>
        </p:spPr>
        <p:txBody>
          <a:bodyPr/>
          <a:lstStyle/>
          <a:p>
            <a:fld id="{06B78D62-7A3F-4136-9CF2-CB03510DA06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24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0363200" cy="131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1727200" y="2531031"/>
            <a:ext cx="6908800" cy="336231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70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3513" y="325342"/>
            <a:ext cx="2993638" cy="3099569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79" y="3639715"/>
            <a:ext cx="2993572" cy="280569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230269" y="572170"/>
            <a:ext cx="8176082" cy="613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1209907"/>
            <a:ext cx="8088783" cy="5497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4421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11" y="1547231"/>
            <a:ext cx="8972342" cy="177614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67439" y="3652396"/>
            <a:ext cx="7979350" cy="59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167440" y="4274788"/>
            <a:ext cx="7894151" cy="5365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/>
          <a:p>
            <a:fld id="{5CAE31FF-A086-40D5-909F-A9E138181237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9132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93513" y="325342"/>
            <a:ext cx="2993638" cy="30995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693579" y="3639715"/>
            <a:ext cx="2993572" cy="28056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230269" y="572170"/>
            <a:ext cx="8176082" cy="613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1209907"/>
            <a:ext cx="8088783" cy="5497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712470" y="7203864"/>
            <a:ext cx="1154802" cy="413808"/>
          </a:xfrm>
        </p:spPr>
        <p:txBody>
          <a:bodyPr/>
          <a:lstStyle/>
          <a:p>
            <a:fld id="{5D76A200-3168-4D33-A718-3974884CE86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176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r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693511" y="1547231"/>
            <a:ext cx="8972342" cy="17761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67439" y="3652396"/>
            <a:ext cx="7979350" cy="59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167440" y="4274788"/>
            <a:ext cx="7894151" cy="5365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581201243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3513" y="325342"/>
            <a:ext cx="2993638" cy="3099569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79" y="3639715"/>
            <a:ext cx="2993572" cy="280569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05924" y="492815"/>
            <a:ext cx="5804362" cy="68574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784133"/>
            <a:ext cx="5355669" cy="38664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064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3513" y="325342"/>
            <a:ext cx="2993638" cy="3099569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79" y="3639715"/>
            <a:ext cx="2993572" cy="280569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230269" y="572170"/>
            <a:ext cx="8176082" cy="613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1209907"/>
            <a:ext cx="8088783" cy="5497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790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11" y="1547231"/>
            <a:ext cx="8972342" cy="177614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67439" y="3652396"/>
            <a:ext cx="7979350" cy="59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167440" y="4274788"/>
            <a:ext cx="7894151" cy="5365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2208121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8247" y="890374"/>
            <a:ext cx="8386706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54480" y="4352544"/>
            <a:ext cx="7254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25909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 bwMode="white">
          <a:xfrm>
            <a:off x="736854" y="682060"/>
            <a:ext cx="8938260" cy="6177129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179576" y="1630309"/>
            <a:ext cx="8065008" cy="2514972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42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179576" y="4676605"/>
            <a:ext cx="8065008" cy="11511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4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2121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 bwMode="white">
          <a:xfrm>
            <a:off x="736854" y="682060"/>
            <a:ext cx="8938260" cy="6177129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179576" y="1630309"/>
            <a:ext cx="8065008" cy="2514972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42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179576" y="4676605"/>
            <a:ext cx="8065008" cy="11511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4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301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0363200" cy="77724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224630" y="777240"/>
            <a:ext cx="4663440" cy="621792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990329" algn="l"/>
                <a:tab pos="3204766" algn="l"/>
              </a:tabLst>
              <a:defRPr sz="467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19593735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0363200" cy="77724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862337" y="1034201"/>
            <a:ext cx="3962180" cy="5282906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382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113094" y="593875"/>
            <a:ext cx="1832005" cy="2442673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2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863352" y="4059425"/>
            <a:ext cx="2242281" cy="298970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2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3003121951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0363200" cy="77724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954554" y="1824516"/>
            <a:ext cx="6454093" cy="4123368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850"/>
              </a:spcAft>
              <a:tabLst>
                <a:tab pos="3204766" algn="l"/>
              </a:tabLst>
              <a:defRPr sz="59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312473658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574977"/>
            <a:ext cx="8938260" cy="1519788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12470" y="3315793"/>
            <a:ext cx="8938260" cy="30298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253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574977"/>
            <a:ext cx="10363200" cy="1519788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712470" y="3315793"/>
            <a:ext cx="8938260" cy="30298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702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0363200" cy="7772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574977"/>
            <a:ext cx="8938260" cy="1519788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12470" y="3315793"/>
            <a:ext cx="8938260" cy="30298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73315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871564"/>
            <a:ext cx="10363200" cy="1964368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712470" y="3990606"/>
            <a:ext cx="8938260" cy="303889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0" y="0"/>
            <a:ext cx="10363200" cy="187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pic>
        <p:nvPicPr>
          <p:cNvPr id="12" name="Picture 11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61125" y="416773"/>
            <a:ext cx="2705802" cy="10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19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EF84C-950A-4242-B964-B927C48D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D4786-C292-491F-A133-364896DB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797DC-989E-4E20-B82C-B8D0B79F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032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0400" y="918163"/>
            <a:ext cx="9262398" cy="540597"/>
          </a:xfrm>
        </p:spPr>
        <p:txBody>
          <a:bodyPr lIns="0" tIns="0" rIns="0" bIns="0"/>
          <a:lstStyle>
            <a:lvl1pPr>
              <a:defRPr sz="3513" b="1" i="0">
                <a:solidFill>
                  <a:srgbClr val="00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2572" y="1815490"/>
            <a:ext cx="9098057" cy="313932"/>
          </a:xfrm>
        </p:spPr>
        <p:txBody>
          <a:bodyPr lIns="0" tIns="0" rIns="0" bIns="0"/>
          <a:lstStyle>
            <a:lvl1pPr>
              <a:defRPr sz="2040" b="0" i="0">
                <a:solidFill>
                  <a:srgbClr val="00386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84483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8248" y="956682"/>
            <a:ext cx="8386706" cy="517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54480" y="4352544"/>
            <a:ext cx="7254240" cy="327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45412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9278" y="7044171"/>
            <a:ext cx="417015" cy="292351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l">
              <a:defRPr lang="en-GB" sz="765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4027AB-D885-DF4F-9445-717B8E8F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343" y="435882"/>
            <a:ext cx="9076735" cy="563231"/>
          </a:xfrm>
        </p:spPr>
        <p:txBody>
          <a:bodyPr anchor="t" anchorCtr="0">
            <a:spAutoFit/>
          </a:bodyPr>
          <a:lstStyle>
            <a:lvl1pPr>
              <a:defRPr sz="3400" b="1" cap="sm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62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0400" y="918163"/>
            <a:ext cx="9262398" cy="540597"/>
          </a:xfrm>
        </p:spPr>
        <p:txBody>
          <a:bodyPr lIns="0" tIns="0" rIns="0" bIns="0"/>
          <a:lstStyle>
            <a:lvl1pPr>
              <a:defRPr sz="3513" b="1" i="0">
                <a:solidFill>
                  <a:srgbClr val="00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8160" y="1787652"/>
            <a:ext cx="4507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337048" y="1787652"/>
            <a:ext cx="4507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493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61340" y="7124700"/>
            <a:ext cx="1655233" cy="244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04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0400" y="918163"/>
            <a:ext cx="9262398" cy="540597"/>
          </a:xfrm>
        </p:spPr>
        <p:txBody>
          <a:bodyPr lIns="0" tIns="0" rIns="0" bIns="0"/>
          <a:lstStyle>
            <a:lvl1pPr>
              <a:defRPr sz="3513" b="1" i="0">
                <a:solidFill>
                  <a:srgbClr val="00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774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2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BDC8-FB1A-4DF1-8C96-4F876030F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272011"/>
            <a:ext cx="7772400" cy="2705947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1120F-B2C6-4602-B512-F95CA13A1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4082310"/>
            <a:ext cx="7772400" cy="1876530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75159-52CA-4367-A456-6BAEABFE4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7A5AA-4FF1-4B08-B75A-E64D95CA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8D0D-8B13-4805-9F22-CEE84D4C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08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28C8-ECD4-4452-9701-41C7B47B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3F9D2-6335-467F-8608-65A5DB1D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61FAA-0177-429B-B307-0F93BF09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C62D6-4D96-4629-9F8C-2B1ED4F9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49BD2-8C92-4E67-A2D5-44261A2F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73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45E8-4EAA-4836-BE49-ECB6613A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73" y="1937704"/>
            <a:ext cx="8938260" cy="3233102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139A8-6390-41FA-84C6-1E19D8E3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073" y="5201392"/>
            <a:ext cx="8938260" cy="1700212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E9C49-8ED7-46FF-AF30-8206D722A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7B2EA-8085-49C8-9BE6-697AB445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21601-7A14-45E4-8BB2-A02CD051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3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52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22304-89AA-40A1-A1BD-FEC507A7D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B556-8371-4224-89B2-1FADABFC8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470" y="2069042"/>
            <a:ext cx="44043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833F2-D5AD-47B2-86D0-C62624F26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6370" y="2069042"/>
            <a:ext cx="44043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1D208-580D-410F-8958-807F9C46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5A141-966B-4ADE-BBD4-0A21DF5E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94568-0908-4D21-A35D-146725299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20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9498E-69C2-4401-8980-858F27EC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20" y="413809"/>
            <a:ext cx="893826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3FFB4-D08F-4129-93C6-42179359C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820" y="1905318"/>
            <a:ext cx="4384119" cy="933767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4A8DD-6E94-47CF-B471-A845E8825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820" y="2839085"/>
            <a:ext cx="4384119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D33FDF-24D8-4296-A1B9-C7AAD47C3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46370" y="1905318"/>
            <a:ext cx="4405710" cy="933767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9D7437-B645-47FD-AFDB-B88BFD639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46370" y="2839085"/>
            <a:ext cx="440571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88C42-8C9A-4ABE-B5D6-94759B72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313A5-6C51-450D-962D-C76028C1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C3C3F8-013E-47A5-856C-7A64584B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02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1DC6-5EAF-4ACE-A7FE-BC59B482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D3503-6FB4-4D56-89F1-C2916B8D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5ADC22-35E3-49D1-BED8-61511B437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E2F47-8E8D-4B0E-B31C-410B8EBB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44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EF84C-950A-4242-B964-B927C48D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8D4786-C292-491F-A133-364896DB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797DC-989E-4E20-B82C-B8D0B79F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16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C4AB-F593-4600-8F70-285AD2582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20" y="518160"/>
            <a:ext cx="3342401" cy="18135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F703-7E07-4243-850B-C2E55C10E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710" y="1119082"/>
            <a:ext cx="5246370" cy="5523442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51311-7057-4EA7-9B6C-B04B27BD0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820" y="2331720"/>
            <a:ext cx="3342401" cy="4319800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EAEA2-D259-4C9C-9C2C-87402146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8883E-1960-4CCF-A296-BBF89A04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326EA-48FB-400E-8E95-546247EF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25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414A-FF2E-4284-824D-A7F2DD64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20" y="518160"/>
            <a:ext cx="3342401" cy="18135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B66A7-2DA2-47BD-82EC-FBA64951C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05710" y="1119082"/>
            <a:ext cx="5246370" cy="5523442"/>
          </a:xfrm>
        </p:spPr>
        <p:txBody>
          <a:bodyPr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160BA-9872-4292-AA28-AB2DCE5FF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820" y="2331720"/>
            <a:ext cx="3342401" cy="4319800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E1C3E-CCA3-49AE-ADD2-CEAAA8AA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B7960-91A4-4E55-9BE3-2061239E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7E787-2BCE-4229-8D3B-96679BAF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46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C710-067F-4D6C-AA62-103DA0FB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9DAAA-A04A-4C00-9D09-26A195D0E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D37A9-5B3F-4C40-8BB3-35946C21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EFC1A-0B19-46F8-B73B-5D157AEE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E960A-6006-4C05-B3F8-12753183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20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1244E-0402-4DB1-9FC8-9BFCBDBBB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416165" y="413808"/>
            <a:ext cx="223456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FCD3D3-02A2-4AA7-8BDC-689A76A6D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2470" y="413808"/>
            <a:ext cx="657415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15F22-B907-4FDE-8B53-58232F399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7BF6D-0CA7-4646-8FC4-252A452E5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87223-DCB3-4C13-B72A-A768286D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8248" y="956682"/>
            <a:ext cx="8386706" cy="517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54480" y="4352544"/>
            <a:ext cx="7254240" cy="3296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277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941549"/>
            <a:ext cx="10363200" cy="1467873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409422"/>
            <a:ext cx="10363200" cy="2362978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5713364"/>
            <a:ext cx="5599007" cy="1243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  <a:p>
            <a:r>
              <a:rPr lang="en-US" sz="1530" dirty="0"/>
              <a:t>Date</a:t>
            </a:r>
            <a:endParaRPr lang="en-US" dirty="0"/>
          </a:p>
        </p:txBody>
      </p:sp>
      <p:pic>
        <p:nvPicPr>
          <p:cNvPr id="10" name="Picture 9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10824" y="6487571"/>
            <a:ext cx="2705802" cy="1050797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5315526" y="6956777"/>
            <a:ext cx="4749500" cy="413808"/>
          </a:xfrm>
          <a:prstGeom prst="rect">
            <a:avLst/>
          </a:prstGeom>
        </p:spPr>
        <p:txBody>
          <a:bodyPr anchor="b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0363200" cy="383149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336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73" y="1937705"/>
            <a:ext cx="893826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073" y="5201393"/>
            <a:ext cx="893826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924A4-841F-CB4C-9573-5C8056AB51E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180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747040"/>
            <a:ext cx="10363200" cy="1359119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06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106158"/>
            <a:ext cx="10363200" cy="16662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6397535"/>
            <a:ext cx="5599007" cy="10234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850"/>
              </a:spcAft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  <a:p>
            <a:r>
              <a:rPr lang="en-US" sz="153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75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747040"/>
            <a:ext cx="10363200" cy="1359119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0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106158"/>
            <a:ext cx="10363200" cy="166624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6397535"/>
            <a:ext cx="5599007" cy="10234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850"/>
              </a:spcAft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  <a:p>
            <a:r>
              <a:rPr lang="en-US" sz="153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67292" y="1352381"/>
            <a:ext cx="5351622" cy="2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72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712470" y="1513100"/>
            <a:ext cx="8938260" cy="548745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3275324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747040"/>
            <a:ext cx="10363200" cy="1359119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106158"/>
            <a:ext cx="10363200" cy="166624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6397535"/>
            <a:ext cx="5599007" cy="499766"/>
          </a:xfrm>
        </p:spPr>
        <p:txBody>
          <a:bodyPr>
            <a:normAutofit/>
          </a:bodyPr>
          <a:lstStyle>
            <a:lvl1pPr marL="0" indent="0" algn="ctr"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2027662"/>
            <a:ext cx="10363200" cy="260519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00297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4048357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124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2463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16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2470" y="1513318"/>
            <a:ext cx="8938260" cy="5487240"/>
          </a:xfrm>
          <a:solidFill>
            <a:schemeClr val="bg1"/>
          </a:solidFill>
        </p:spPr>
        <p:txBody>
          <a:bodyPr lIns="228600" tIns="548640" rIns="274320"/>
          <a:lstStyle>
            <a:lvl1pPr marL="291465" indent="-291465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25"/>
            </a:lvl1pPr>
            <a:lvl2pPr marL="680085" indent="-291465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85"/>
            </a:lvl2pPr>
            <a:lvl3pPr marL="1020128" indent="-242888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45"/>
            </a:lvl3pPr>
            <a:lvl4pPr marL="1408748" indent="-242888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45"/>
            </a:lvl4pPr>
            <a:lvl5pPr marL="1797368" indent="-242888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4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1694541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124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2463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12069099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1859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66325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DLI logo" title="Department of Labor and Industr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61125" y="6795936"/>
            <a:ext cx="2705802" cy="105079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1859199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1859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66325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395672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470" y="2069042"/>
            <a:ext cx="44043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370" y="2069042"/>
            <a:ext cx="44043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D18DA-4A29-6841-9B4D-027BBA1452FD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09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23369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71551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61125" y="6795936"/>
            <a:ext cx="2705802" cy="1050797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2007213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23369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71551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2753701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0363200" cy="138175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381758"/>
            <a:ext cx="10363200" cy="639064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957141"/>
            <a:ext cx="4831080" cy="3239876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82930" indent="-19431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125">
                <a:solidFill>
                  <a:schemeClr val="bg1"/>
                </a:solidFill>
              </a:defRPr>
            </a:lvl1pPr>
            <a:lvl2pPr marL="971550" indent="-194310">
              <a:lnSpc>
                <a:spcPct val="100000"/>
              </a:lnSpc>
              <a:buClr>
                <a:schemeClr val="accent2"/>
              </a:buClr>
              <a:defRPr sz="1785">
                <a:solidFill>
                  <a:schemeClr val="bg1"/>
                </a:solidFill>
              </a:defRPr>
            </a:lvl2pPr>
            <a:lvl3pPr marL="1360170" indent="-194310">
              <a:lnSpc>
                <a:spcPct val="100000"/>
              </a:lnSpc>
              <a:buClr>
                <a:schemeClr val="accent2"/>
              </a:buClr>
              <a:defRPr sz="1445">
                <a:solidFill>
                  <a:schemeClr val="bg1"/>
                </a:solidFill>
              </a:defRPr>
            </a:lvl3pPr>
            <a:lvl4pPr marL="1748790" indent="-194310">
              <a:lnSpc>
                <a:spcPct val="100000"/>
              </a:lnSpc>
              <a:buClr>
                <a:schemeClr val="accent2"/>
              </a:buClr>
              <a:defRPr sz="1445">
                <a:solidFill>
                  <a:schemeClr val="bg1"/>
                </a:solidFill>
              </a:defRPr>
            </a:lvl4pPr>
            <a:lvl5pPr marL="2137410" indent="-194310">
              <a:lnSpc>
                <a:spcPct val="100000"/>
              </a:lnSpc>
              <a:buClr>
                <a:schemeClr val="accent2"/>
              </a:buClr>
              <a:defRPr sz="144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88403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381758"/>
            <a:ext cx="10363200" cy="639064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957141"/>
            <a:ext cx="4831080" cy="3239876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82930" indent="-19431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97155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36017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74879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13741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719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712470" y="1548525"/>
            <a:ext cx="8938260" cy="54268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712470" y="7203864"/>
            <a:ext cx="1154802" cy="413808"/>
          </a:xfrm>
        </p:spPr>
        <p:txBody>
          <a:bodyPr/>
          <a:lstStyle/>
          <a:p>
            <a:fld id="{66C283A4-7960-4BFD-B3A5-A2CC5BB2A47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68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893826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94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893826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72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712470" y="1548525"/>
            <a:ext cx="8938260" cy="54268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712470" y="7203864"/>
            <a:ext cx="1154802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407462" y="7203864"/>
            <a:ext cx="124326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31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529971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6505531" y="1546803"/>
            <a:ext cx="3857669" cy="514355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189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r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529971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6505531" y="1546803"/>
            <a:ext cx="3857669" cy="514355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820" y="413810"/>
            <a:ext cx="893826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821" y="1905318"/>
            <a:ext cx="4384119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821" y="2839085"/>
            <a:ext cx="4384119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46370" y="1905318"/>
            <a:ext cx="440571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46370" y="2839085"/>
            <a:ext cx="440571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83CDF-968C-F840-AC10-59CD060D896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22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712470" y="1548525"/>
            <a:ext cx="5299710" cy="5426845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6505531" y="1546803"/>
            <a:ext cx="3857669" cy="5143559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712470" y="7203864"/>
            <a:ext cx="1154802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407462" y="7203864"/>
            <a:ext cx="124326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843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0363200" cy="137815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2246152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494462" y="4924500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099249" y="2229916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2908329" y="4924500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513117" y="2229916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5322197" y="4924500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926984" y="2229916"/>
            <a:ext cx="1780616" cy="237415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7736064" y="4919982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355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"/>
            <a:ext cx="10363200" cy="137815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336892" y="2226311"/>
            <a:ext cx="1982362" cy="264314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248842" y="5173653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100860" y="2226311"/>
            <a:ext cx="1970184" cy="26269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005400" y="5173653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857419" y="2226311"/>
            <a:ext cx="1970184" cy="26269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761959" y="5173653"/>
            <a:ext cx="2161105" cy="82042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86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2246152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494462" y="4924499"/>
            <a:ext cx="2161105" cy="184036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099249" y="2229916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2908329" y="4924500"/>
            <a:ext cx="2161105" cy="184036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513117" y="2229916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5322197" y="4924500"/>
            <a:ext cx="2161105" cy="184036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926984" y="2229916"/>
            <a:ext cx="1780616" cy="23741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7736064" y="4919983"/>
            <a:ext cx="2161105" cy="184488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3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56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0363200" cy="1378159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1898074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85382" y="4464610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445067" y="4464610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1898074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269835" y="4464610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7029519" y="4464609"/>
            <a:ext cx="2436379" cy="210665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83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1898074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85382" y="4464610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 bwMode="black">
          <a:xfrm>
            <a:off x="2445067" y="4464610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1898074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1898076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269835" y="4464610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 bwMode="black">
          <a:xfrm>
            <a:off x="7029519" y="4464609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892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23148"/>
            <a:ext cx="10363200" cy="140130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1378160"/>
            <a:ext cx="10363200" cy="565298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2914627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2914628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2914627"/>
            <a:ext cx="1579988" cy="2106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2914628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58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85382" y="3173706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 bwMode="black">
          <a:xfrm>
            <a:off x="2445067" y="3173707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269835" y="3173706"/>
            <a:ext cx="1579988" cy="21066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53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 bwMode="black">
          <a:xfrm>
            <a:off x="7029519" y="3173707"/>
            <a:ext cx="2436379" cy="210665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30"/>
            </a:lvl1pPr>
            <a:lvl2pPr marL="388620" indent="0">
              <a:buFont typeface="Arial" panose="020B0604020202020204" pitchFamily="34" charset="0"/>
              <a:buNone/>
              <a:defRPr sz="1530"/>
            </a:lvl2pPr>
            <a:lvl3pPr marL="777240" indent="0">
              <a:buFont typeface="Arial" panose="020B0604020202020204" pitchFamily="34" charset="0"/>
              <a:buNone/>
              <a:defRPr sz="1530"/>
            </a:lvl3pPr>
            <a:lvl4pPr marL="1165860" indent="0">
              <a:buFont typeface="Arial" panose="020B0604020202020204" pitchFamily="34" charset="0"/>
              <a:buNone/>
              <a:defRPr sz="1530"/>
            </a:lvl4pPr>
            <a:lvl5pPr marL="1554480" indent="0">
              <a:buFont typeface="Arial" panose="020B0604020202020204" pitchFamily="34" charset="0"/>
              <a:buNone/>
              <a:defRPr sz="153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33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0363200" cy="777239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6390641"/>
            <a:ext cx="10363200" cy="138176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991568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0363200" cy="777239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1" y="6390641"/>
            <a:ext cx="10363200" cy="138176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119000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4D87-0A23-D940-882E-DBEC5926124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91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0363200" cy="7772399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" y="6390640"/>
            <a:ext cx="10363200" cy="138176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06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3129102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0363200" cy="131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1727200" y="2531031"/>
            <a:ext cx="6908800" cy="336231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712470" y="7203864"/>
            <a:ext cx="1154802" cy="413808"/>
          </a:xfrm>
        </p:spPr>
        <p:txBody>
          <a:bodyPr/>
          <a:lstStyle/>
          <a:p>
            <a:fld id="{06B78D62-7A3F-4136-9CF2-CB03510DA06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41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white">
          <a:xfrm>
            <a:off x="0" y="0"/>
            <a:ext cx="10363200" cy="131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 bwMode="gray">
          <a:xfrm>
            <a:off x="1727200" y="2531031"/>
            <a:ext cx="6908800" cy="336231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56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3513" y="325342"/>
            <a:ext cx="2993638" cy="3099569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79" y="3639715"/>
            <a:ext cx="2993572" cy="280569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230269" y="572170"/>
            <a:ext cx="8176082" cy="613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1209907"/>
            <a:ext cx="8088783" cy="5497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446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11" y="1547231"/>
            <a:ext cx="8972342" cy="177614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67439" y="3652396"/>
            <a:ext cx="7979350" cy="59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167440" y="4274788"/>
            <a:ext cx="7894151" cy="5365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/>
          <a:p>
            <a:fld id="{5CAE31FF-A086-40D5-909F-A9E138181237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 www.dli.mn.gov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34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93513" y="325342"/>
            <a:ext cx="2993638" cy="30995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693579" y="3639715"/>
            <a:ext cx="2993572" cy="280569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230269" y="572170"/>
            <a:ext cx="8176082" cy="613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1209907"/>
            <a:ext cx="8088783" cy="5497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 bwMode="black">
          <a:xfrm>
            <a:off x="712470" y="7203864"/>
            <a:ext cx="1154802" cy="413808"/>
          </a:xfrm>
        </p:spPr>
        <p:txBody>
          <a:bodyPr/>
          <a:lstStyle/>
          <a:p>
            <a:fld id="{5D76A200-3168-4D33-A718-3974884CE86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 bwMode="black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81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r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 bwMode="black">
          <a:xfrm>
            <a:off x="693511" y="1547231"/>
            <a:ext cx="8972342" cy="17761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67439" y="3652396"/>
            <a:ext cx="7979350" cy="59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167440" y="4274788"/>
            <a:ext cx="7894151" cy="5365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2623022861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3513" y="325342"/>
            <a:ext cx="2993638" cy="3099569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79" y="3639715"/>
            <a:ext cx="2993572" cy="280569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005924" y="492815"/>
            <a:ext cx="5804362" cy="68574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784133"/>
            <a:ext cx="5355669" cy="386640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990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693513" y="325342"/>
            <a:ext cx="2993638" cy="3099569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79" y="3639715"/>
            <a:ext cx="2993572" cy="280569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230269" y="572170"/>
            <a:ext cx="8176082" cy="613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30269" y="1209907"/>
            <a:ext cx="8088783" cy="549735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49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 bwMode="white">
          <a:xfrm>
            <a:off x="693511" y="1547231"/>
            <a:ext cx="8972342" cy="177614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167439" y="3652396"/>
            <a:ext cx="7979350" cy="59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167440" y="4274788"/>
            <a:ext cx="7894151" cy="536507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861518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68AA-CF84-194F-B1C1-A56DB4E9E3C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919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 bwMode="white">
          <a:xfrm>
            <a:off x="736854" y="682060"/>
            <a:ext cx="8938260" cy="6177129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179576" y="1630309"/>
            <a:ext cx="8065008" cy="2514972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42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179576" y="4676605"/>
            <a:ext cx="8065008" cy="11511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4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337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 bwMode="white">
          <a:xfrm>
            <a:off x="736854" y="682060"/>
            <a:ext cx="8938260" cy="6177129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179576" y="1630309"/>
            <a:ext cx="8065008" cy="2514972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42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179576" y="4676605"/>
            <a:ext cx="8065008" cy="115117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4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610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0363200" cy="77724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224630" y="777240"/>
            <a:ext cx="4663440" cy="621792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990329" algn="l"/>
                <a:tab pos="3204766" algn="l"/>
              </a:tabLst>
              <a:defRPr sz="467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7599305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0363200" cy="77724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862337" y="1034201"/>
            <a:ext cx="3962180" cy="5282906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3825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113094" y="593875"/>
            <a:ext cx="1832005" cy="2442673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2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863352" y="4059425"/>
            <a:ext cx="2242281" cy="298970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12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1528984431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0363200" cy="77724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954554" y="1824516"/>
            <a:ext cx="6454093" cy="4123368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850"/>
              </a:spcAft>
              <a:tabLst>
                <a:tab pos="3204766" algn="l"/>
              </a:tabLst>
              <a:defRPr sz="59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180791949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574977"/>
            <a:ext cx="8938260" cy="1519788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12470" y="3315793"/>
            <a:ext cx="8938260" cy="30298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159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574977"/>
            <a:ext cx="10363200" cy="1519788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712470" y="3315793"/>
            <a:ext cx="8938260" cy="30298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16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0363200" cy="7772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574977"/>
            <a:ext cx="8938260" cy="1519788"/>
          </a:xfrm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712470" y="3315793"/>
            <a:ext cx="8938260" cy="30298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07081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1871564"/>
            <a:ext cx="10363200" cy="1964368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204766" algn="l"/>
              </a:tabLst>
              <a:defRPr sz="59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712470" y="3990606"/>
            <a:ext cx="8938260" cy="303889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www.dli.mn.gov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0" y="0"/>
            <a:ext cx="10363200" cy="187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pic>
        <p:nvPicPr>
          <p:cNvPr id="12" name="Picture 11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61125" y="416773"/>
            <a:ext cx="2705802" cy="10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49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3941549"/>
            <a:ext cx="10363200" cy="1467873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5409422"/>
            <a:ext cx="10363200" cy="2362978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5713364"/>
            <a:ext cx="5599007" cy="124341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  <a:p>
            <a:r>
              <a:rPr lang="en-US" sz="1530" dirty="0"/>
              <a:t>Date</a:t>
            </a:r>
            <a:endParaRPr lang="en-US" dirty="0"/>
          </a:p>
        </p:txBody>
      </p:sp>
      <p:pic>
        <p:nvPicPr>
          <p:cNvPr id="10" name="Picture 9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10824" y="6487571"/>
            <a:ext cx="2705802" cy="1050797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5315526" y="6956777"/>
            <a:ext cx="4749500" cy="413808"/>
          </a:xfrm>
          <a:prstGeom prst="rect">
            <a:avLst/>
          </a:prstGeom>
        </p:spPr>
        <p:txBody>
          <a:bodyPr anchor="b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0363200" cy="383149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6316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820" y="518160"/>
            <a:ext cx="33424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710" y="1119083"/>
            <a:ext cx="524637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820" y="2331720"/>
            <a:ext cx="33424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AB7CE-BFBB-2347-8694-9DF341E69A8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629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747040"/>
            <a:ext cx="10363200" cy="1359119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06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106158"/>
            <a:ext cx="10363200" cy="16662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6397535"/>
            <a:ext cx="5599007" cy="10234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850"/>
              </a:spcAft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  <a:p>
            <a:r>
              <a:rPr lang="en-US" sz="153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14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747040"/>
            <a:ext cx="10363200" cy="1359119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06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106158"/>
            <a:ext cx="10363200" cy="166624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6397535"/>
            <a:ext cx="5599007" cy="102347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850"/>
              </a:spcAft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  <a:p>
            <a:r>
              <a:rPr lang="en-US" sz="153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667292" y="1352381"/>
            <a:ext cx="5351622" cy="2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48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 bwMode="gray">
          <a:xfrm>
            <a:off x="712470" y="1513100"/>
            <a:ext cx="8938260" cy="548745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35474143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0" y="4747040"/>
            <a:ext cx="10363200" cy="1359119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6106158"/>
            <a:ext cx="10363200" cy="166624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2382097" y="6397535"/>
            <a:ext cx="5599007" cy="499766"/>
          </a:xfrm>
        </p:spPr>
        <p:txBody>
          <a:bodyPr>
            <a:normAutofit/>
          </a:bodyPr>
          <a:lstStyle>
            <a:lvl1pPr marL="0" indent="0" algn="ctr">
              <a:buNone/>
              <a:defRPr sz="1530" baseline="0"/>
            </a:lvl1pPr>
          </a:lstStyle>
          <a:p>
            <a:r>
              <a:rPr lang="en-US" sz="1530" dirty="0" err="1"/>
              <a:t>Firstname</a:t>
            </a:r>
            <a:r>
              <a:rPr lang="en-US" sz="1530" dirty="0"/>
              <a:t> </a:t>
            </a:r>
            <a:r>
              <a:rPr lang="en-US" sz="1530" dirty="0" err="1"/>
              <a:t>Lastname</a:t>
            </a:r>
            <a:r>
              <a:rPr lang="en-US" sz="153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2027662"/>
            <a:ext cx="10363200" cy="260519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61125" y="523453"/>
            <a:ext cx="2705802" cy="10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4457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black"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1137836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124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2463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700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712470" y="1513318"/>
            <a:ext cx="8938260" cy="5487240"/>
          </a:xfrm>
          <a:solidFill>
            <a:schemeClr val="bg1"/>
          </a:solidFill>
        </p:spPr>
        <p:txBody>
          <a:bodyPr lIns="228600" tIns="548640" rIns="274320"/>
          <a:lstStyle>
            <a:lvl1pPr marL="291465" indent="-291465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25"/>
            </a:lvl1pPr>
            <a:lvl2pPr marL="680085" indent="-291465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85"/>
            </a:lvl2pPr>
            <a:lvl3pPr marL="1020128" indent="-242888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45"/>
            </a:lvl3pPr>
            <a:lvl4pPr marL="1408748" indent="-242888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45"/>
            </a:lvl4pPr>
            <a:lvl5pPr marL="1797368" indent="-242888">
              <a:lnSpc>
                <a:spcPct val="100000"/>
              </a:lnSpc>
              <a:spcAft>
                <a:spcPts val="8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4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26559939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-1"/>
            <a:ext cx="10363200" cy="1378162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124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246370" y="1807241"/>
            <a:ext cx="4404360" cy="5193318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378162"/>
            <a:ext cx="10363200" cy="135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12234317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1859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66325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DLI logo" title="Department of Labor and Industr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61125" y="6795936"/>
            <a:ext cx="2705802" cy="105079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24457348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1859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66325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410984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820" y="518160"/>
            <a:ext cx="3342402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05710" y="1119083"/>
            <a:ext cx="524637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820" y="2331720"/>
            <a:ext cx="3342402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1AF1F-BF2C-D149-89A7-B23510EE5A2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NBME - Branding Services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954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23369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71551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DL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161125" y="6795936"/>
            <a:ext cx="2705802" cy="1050797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38090859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7723369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7671551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1" y="-426"/>
            <a:ext cx="10363200" cy="51816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" y="50934"/>
            <a:ext cx="10363200" cy="51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0" dirty="0"/>
          </a:p>
        </p:txBody>
      </p:sp>
    </p:spTree>
    <p:extLst>
      <p:ext uri="{BB962C8B-B14F-4D97-AF65-F5344CB8AC3E}">
        <p14:creationId xmlns:p14="http://schemas.microsoft.com/office/powerpoint/2010/main" val="14557472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10363200" cy="1381758"/>
          </a:xfrm>
          <a:solidFill>
            <a:schemeClr val="accent1"/>
          </a:solidFill>
        </p:spPr>
        <p:txBody>
          <a:bodyPr lIns="822960" rIns="822960">
            <a:normAutofit/>
          </a:bodyPr>
          <a:lstStyle>
            <a:lvl1pPr algn="l">
              <a:defRPr sz="306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381758"/>
            <a:ext cx="10363200" cy="639064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957141"/>
            <a:ext cx="4831080" cy="3239876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82930" indent="-19431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125">
                <a:solidFill>
                  <a:schemeClr val="bg1"/>
                </a:solidFill>
              </a:defRPr>
            </a:lvl1pPr>
            <a:lvl2pPr marL="971550" indent="-194310">
              <a:lnSpc>
                <a:spcPct val="100000"/>
              </a:lnSpc>
              <a:buClr>
                <a:schemeClr val="accent2"/>
              </a:buClr>
              <a:defRPr sz="1785">
                <a:solidFill>
                  <a:schemeClr val="bg1"/>
                </a:solidFill>
              </a:defRPr>
            </a:lvl2pPr>
            <a:lvl3pPr marL="1360170" indent="-194310">
              <a:lnSpc>
                <a:spcPct val="100000"/>
              </a:lnSpc>
              <a:buClr>
                <a:schemeClr val="accent2"/>
              </a:buClr>
              <a:defRPr sz="1445">
                <a:solidFill>
                  <a:schemeClr val="bg1"/>
                </a:solidFill>
              </a:defRPr>
            </a:lvl3pPr>
            <a:lvl4pPr marL="1748790" indent="-194310">
              <a:lnSpc>
                <a:spcPct val="100000"/>
              </a:lnSpc>
              <a:buClr>
                <a:schemeClr val="accent2"/>
              </a:buClr>
              <a:defRPr sz="1445">
                <a:solidFill>
                  <a:schemeClr val="bg1"/>
                </a:solidFill>
              </a:defRPr>
            </a:lvl4pPr>
            <a:lvl5pPr marL="2137410" indent="-194310">
              <a:lnSpc>
                <a:spcPct val="100000"/>
              </a:lnSpc>
              <a:buClr>
                <a:schemeClr val="accent2"/>
              </a:buClr>
              <a:defRPr sz="144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08815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381758"/>
            <a:ext cx="10363200" cy="639064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0" y="2957141"/>
            <a:ext cx="4831080" cy="3239876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582930" indent="-19431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97155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36017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74879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137410" indent="-19431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4499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712470" y="1548525"/>
            <a:ext cx="8938260" cy="54268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black">
          <a:xfrm>
            <a:off x="712470" y="7203864"/>
            <a:ext cx="1154802" cy="413808"/>
          </a:xfrm>
        </p:spPr>
        <p:txBody>
          <a:bodyPr/>
          <a:lstStyle/>
          <a:p>
            <a:fld id="{66C283A4-7960-4BFD-B3A5-A2CC5BB2A473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black">
          <a:xfrm>
            <a:off x="8407462" y="7203864"/>
            <a:ext cx="1243268" cy="413808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847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893826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981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893826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781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712470" y="1548525"/>
            <a:ext cx="8938260" cy="54268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712470" y="7203864"/>
            <a:ext cx="1154802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407462" y="7203864"/>
            <a:ext cx="124326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202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l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529971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6505531" y="1546803"/>
            <a:ext cx="3857669" cy="514355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8373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12470" y="172720"/>
            <a:ext cx="8938260" cy="1036320"/>
          </a:xfrm>
        </p:spPr>
        <p:txBody>
          <a:bodyPr>
            <a:normAutofit/>
          </a:bodyPr>
          <a:lstStyle>
            <a:lvl1pPr algn="r">
              <a:defRPr sz="306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 bwMode="white">
          <a:xfrm>
            <a:off x="712470" y="1548525"/>
            <a:ext cx="5299710" cy="5426845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 bwMode="gray">
          <a:xfrm>
            <a:off x="6505531" y="1546803"/>
            <a:ext cx="3857669" cy="514355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712470" y="7203864"/>
            <a:ext cx="1154802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www.dli.mn.gov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8407462" y="7203864"/>
            <a:ext cx="1243268" cy="4138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7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8" Type="http://schemas.openxmlformats.org/officeDocument/2006/relationships/slideLayout" Target="../slideLayouts/slideLayout36.xml"/><Relationship Id="rId5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20.xml"/><Relationship Id="rId47" Type="http://schemas.openxmlformats.org/officeDocument/2006/relationships/slideLayout" Target="../slideLayouts/slideLayout125.xml"/><Relationship Id="rId50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19.xml"/><Relationship Id="rId54" Type="http://schemas.openxmlformats.org/officeDocument/2006/relationships/theme" Target="../theme/theme5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45" Type="http://schemas.openxmlformats.org/officeDocument/2006/relationships/slideLayout" Target="../slideLayouts/slideLayout123.xml"/><Relationship Id="rId53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4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52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48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6.xml"/><Relationship Id="rId51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470" y="413810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2470" y="7203865"/>
            <a:ext cx="23317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810" y="7203865"/>
            <a:ext cx="34975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9010" y="7203865"/>
            <a:ext cx="23317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8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/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0400" y="918163"/>
            <a:ext cx="9262398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2572" y="1815490"/>
            <a:ext cx="90980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386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23488" y="7228332"/>
            <a:ext cx="33162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8160" y="7228332"/>
            <a:ext cx="23835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5/21/2024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61504" y="7228332"/>
            <a:ext cx="23835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90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8145">
        <a:defRPr>
          <a:latin typeface="+mn-lt"/>
          <a:ea typeface="+mn-ea"/>
          <a:cs typeface="+mn-cs"/>
        </a:defRPr>
      </a:lvl2pPr>
      <a:lvl3pPr marL="1036290">
        <a:defRPr>
          <a:latin typeface="+mn-lt"/>
          <a:ea typeface="+mn-ea"/>
          <a:cs typeface="+mn-cs"/>
        </a:defRPr>
      </a:lvl3pPr>
      <a:lvl4pPr marL="1554434">
        <a:defRPr>
          <a:latin typeface="+mn-lt"/>
          <a:ea typeface="+mn-ea"/>
          <a:cs typeface="+mn-cs"/>
        </a:defRPr>
      </a:lvl4pPr>
      <a:lvl5pPr marL="2072579">
        <a:defRPr>
          <a:latin typeface="+mn-lt"/>
          <a:ea typeface="+mn-ea"/>
          <a:cs typeface="+mn-cs"/>
        </a:defRPr>
      </a:lvl5pPr>
      <a:lvl6pPr marL="2590724">
        <a:defRPr>
          <a:latin typeface="+mn-lt"/>
          <a:ea typeface="+mn-ea"/>
          <a:cs typeface="+mn-cs"/>
        </a:defRPr>
      </a:lvl6pPr>
      <a:lvl7pPr marL="3108869">
        <a:defRPr>
          <a:latin typeface="+mn-lt"/>
          <a:ea typeface="+mn-ea"/>
          <a:cs typeface="+mn-cs"/>
        </a:defRPr>
      </a:lvl7pPr>
      <a:lvl8pPr marL="3627013">
        <a:defRPr>
          <a:latin typeface="+mn-lt"/>
          <a:ea typeface="+mn-ea"/>
          <a:cs typeface="+mn-cs"/>
        </a:defRPr>
      </a:lvl8pPr>
      <a:lvl9pPr marL="414515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8145">
        <a:defRPr>
          <a:latin typeface="+mn-lt"/>
          <a:ea typeface="+mn-ea"/>
          <a:cs typeface="+mn-cs"/>
        </a:defRPr>
      </a:lvl2pPr>
      <a:lvl3pPr marL="1036290">
        <a:defRPr>
          <a:latin typeface="+mn-lt"/>
          <a:ea typeface="+mn-ea"/>
          <a:cs typeface="+mn-cs"/>
        </a:defRPr>
      </a:lvl3pPr>
      <a:lvl4pPr marL="1554434">
        <a:defRPr>
          <a:latin typeface="+mn-lt"/>
          <a:ea typeface="+mn-ea"/>
          <a:cs typeface="+mn-cs"/>
        </a:defRPr>
      </a:lvl4pPr>
      <a:lvl5pPr marL="2072579">
        <a:defRPr>
          <a:latin typeface="+mn-lt"/>
          <a:ea typeface="+mn-ea"/>
          <a:cs typeface="+mn-cs"/>
        </a:defRPr>
      </a:lvl5pPr>
      <a:lvl6pPr marL="2590724">
        <a:defRPr>
          <a:latin typeface="+mn-lt"/>
          <a:ea typeface="+mn-ea"/>
          <a:cs typeface="+mn-cs"/>
        </a:defRPr>
      </a:lvl6pPr>
      <a:lvl7pPr marL="3108869">
        <a:defRPr>
          <a:latin typeface="+mn-lt"/>
          <a:ea typeface="+mn-ea"/>
          <a:cs typeface="+mn-cs"/>
        </a:defRPr>
      </a:lvl7pPr>
      <a:lvl8pPr marL="3627013">
        <a:defRPr>
          <a:latin typeface="+mn-lt"/>
          <a:ea typeface="+mn-ea"/>
          <a:cs typeface="+mn-cs"/>
        </a:defRPr>
      </a:lvl8pPr>
      <a:lvl9pPr marL="4145158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B6914-6547-475B-A39C-AB6BF62A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7A67-ADE4-4FA0-A7D8-13ABD0F8C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E108C-E064-4177-87B4-EFCBE1BBB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470" y="7203864"/>
            <a:ext cx="23317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E4739-4F6E-4564-A2E9-BB20F9161B37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3B380-4880-4F24-AFAE-71E69103E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32810" y="7203864"/>
            <a:ext cx="349758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E2A17-D613-4F15-9BEE-2A65DC6BB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19010" y="7203864"/>
            <a:ext cx="23317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DB545-E7D5-42D3-92BA-0B3A1A12F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712470" y="7203864"/>
            <a:ext cx="1154802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 mn.gov/westerly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407462" y="7203864"/>
            <a:ext cx="124326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4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</p:sldLayoutIdLst>
  <p:hf hdr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100000"/>
        </a:lnSpc>
        <a:spcBef>
          <a:spcPts val="850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445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445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445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12470" y="413809"/>
            <a:ext cx="893826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2470" y="2069042"/>
            <a:ext cx="893826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712470" y="7203864"/>
            <a:ext cx="1154802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2806851" y="7203863"/>
            <a:ext cx="4749500" cy="413808"/>
          </a:xfrm>
          <a:prstGeom prst="rect">
            <a:avLst/>
          </a:prstGeom>
        </p:spPr>
        <p:txBody>
          <a:bodyPr anchor="ctr"/>
          <a:lstStyle>
            <a:lvl1pPr algn="ctr">
              <a:defRPr sz="102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 mn.gov/websiteurl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407462" y="7203864"/>
            <a:ext cx="1243268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2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  <p:sldLayoutId id="2147483808" r:id="rId25"/>
    <p:sldLayoutId id="2147483809" r:id="rId26"/>
    <p:sldLayoutId id="2147483810" r:id="rId27"/>
    <p:sldLayoutId id="2147483811" r:id="rId28"/>
    <p:sldLayoutId id="2147483812" r:id="rId29"/>
    <p:sldLayoutId id="2147483813" r:id="rId30"/>
    <p:sldLayoutId id="2147483814" r:id="rId31"/>
    <p:sldLayoutId id="2147483815" r:id="rId32"/>
    <p:sldLayoutId id="2147483816" r:id="rId33"/>
    <p:sldLayoutId id="2147483817" r:id="rId34"/>
    <p:sldLayoutId id="2147483818" r:id="rId35"/>
    <p:sldLayoutId id="2147483819" r:id="rId36"/>
    <p:sldLayoutId id="2147483820" r:id="rId37"/>
    <p:sldLayoutId id="2147483821" r:id="rId38"/>
    <p:sldLayoutId id="2147483822" r:id="rId39"/>
    <p:sldLayoutId id="2147483823" r:id="rId40"/>
    <p:sldLayoutId id="2147483824" r:id="rId41"/>
    <p:sldLayoutId id="2147483825" r:id="rId42"/>
    <p:sldLayoutId id="2147483826" r:id="rId43"/>
    <p:sldLayoutId id="2147483827" r:id="rId44"/>
    <p:sldLayoutId id="2147483828" r:id="rId45"/>
    <p:sldLayoutId id="2147483829" r:id="rId46"/>
    <p:sldLayoutId id="2147483830" r:id="rId47"/>
    <p:sldLayoutId id="2147483831" r:id="rId48"/>
    <p:sldLayoutId id="2147483832" r:id="rId49"/>
    <p:sldLayoutId id="2147483833" r:id="rId50"/>
    <p:sldLayoutId id="2147483834" r:id="rId51"/>
    <p:sldLayoutId id="2147483835" r:id="rId52"/>
    <p:sldLayoutId id="2147483836" r:id="rId53"/>
  </p:sldLayoutIdLst>
  <p:hf hdr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100000"/>
        </a:lnSpc>
        <a:spcBef>
          <a:spcPts val="850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445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445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100000"/>
        </a:lnSpc>
        <a:spcBef>
          <a:spcPts val="425"/>
        </a:spcBef>
        <a:spcAft>
          <a:spcPts val="850"/>
        </a:spcAft>
        <a:buClr>
          <a:schemeClr val="accent1"/>
        </a:buClr>
        <a:buFont typeface="Arial" panose="020B0604020202020204" pitchFamily="34" charset="0"/>
        <a:buChar char="•"/>
        <a:defRPr sz="1445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.xml"/><Relationship Id="rId5" Type="http://schemas.openxmlformats.org/officeDocument/2006/relationships/image" Target="../media/image6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chart" Target="../charts/chart3.xml"/><Relationship Id="rId5" Type="http://schemas.openxmlformats.org/officeDocument/2006/relationships/image" Target="../media/image6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renticeship Minnesota Lo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310" y="5164274"/>
            <a:ext cx="5072421" cy="600909"/>
          </a:xfrm>
          <a:prstGeom prst="rect">
            <a:avLst/>
          </a:prstGeom>
        </p:spPr>
      </p:pic>
      <p:pic>
        <p:nvPicPr>
          <p:cNvPr id="8" name="Picture 7" descr="Collage of people in the workforce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357"/>
          <a:stretch/>
        </p:blipFill>
        <p:spPr>
          <a:xfrm>
            <a:off x="2614643" y="918840"/>
            <a:ext cx="5157756" cy="3957079"/>
          </a:xfrm>
          <a:prstGeom prst="rect">
            <a:avLst/>
          </a:prstGeom>
          <a:ln w="1587"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68662" y="5853483"/>
            <a:ext cx="5735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EBA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Registered Apprenticeship – Work Based Training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571975" y="6681465"/>
            <a:ext cx="515775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en-US" sz="1600" b="1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Ruth Taylor</a:t>
            </a:r>
          </a:p>
          <a:p>
            <a:pPr algn="ctr"/>
            <a:r>
              <a:rPr lang="en-US" sz="1600" b="1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Apprenticeship Minnesota </a:t>
            </a:r>
          </a:p>
          <a:p>
            <a:pPr algn="ctr"/>
            <a:r>
              <a:rPr lang="en-US" sz="1600" b="1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Minnesota DLI</a:t>
            </a:r>
            <a:endParaRPr sz="16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77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E0A05-B3AF-483E-A535-C6FA26B40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68AA-CF84-194F-B1C1-A56DB4E9E3C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AE9187-8887-4182-ACD1-619DC1A6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C2FE04-D705-452B-A797-610796B50A1F}"/>
              </a:ext>
            </a:extLst>
          </p:cNvPr>
          <p:cNvSpPr txBox="1">
            <a:spLocks/>
          </p:cNvSpPr>
          <p:nvPr/>
        </p:nvSpPr>
        <p:spPr bwMode="auto">
          <a:xfrm>
            <a:off x="0" y="3431052"/>
            <a:ext cx="10347510" cy="1783080"/>
          </a:xfrm>
          <a:prstGeom prst="rect">
            <a:avLst/>
          </a:prstGeom>
          <a:solidFill>
            <a:srgbClr val="003865"/>
          </a:solidFill>
        </p:spPr>
        <p:txBody>
          <a:bodyPr vert="horz" wrap="square" lIns="182880" tIns="91440" rIns="182880" bIns="9144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State of Registered Apprenticeship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In Minnesota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 descr="collage of 4 working individuals">
            <a:extLst>
              <a:ext uri="{FF2B5EF4-FFF2-40B4-BE49-F238E27FC236}">
                <a16:creationId xmlns:a16="http://schemas.microsoft.com/office/drawing/2014/main" id="{85086283-C691-487E-9EF4-ABC0BEFFB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6" y="-1"/>
            <a:ext cx="2586990" cy="3498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0CC552-A1E1-471A-BD35-00526CECF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645" y="1313"/>
            <a:ext cx="2476274" cy="3547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9610C1-23D4-46AF-914B-88C71DBCD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19" y="9341"/>
            <a:ext cx="2560321" cy="3531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911CD-8960-43DD-AFEF-A18491AD0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240" y="24173"/>
            <a:ext cx="2712270" cy="3516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06F87-6AAB-4488-8084-3B58CEF57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75" y="6049635"/>
            <a:ext cx="3493049" cy="41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4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29C6EF2-455E-3BBC-C58C-0273F58EBF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79998" y="2633210"/>
          <a:ext cx="8493318" cy="3001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7352">
                  <a:extLst>
                    <a:ext uri="{9D8B030D-6E8A-4147-A177-3AD203B41FA5}">
                      <a16:colId xmlns:a16="http://schemas.microsoft.com/office/drawing/2014/main" val="1838992403"/>
                    </a:ext>
                  </a:extLst>
                </a:gridCol>
                <a:gridCol w="5665966">
                  <a:extLst>
                    <a:ext uri="{9D8B030D-6E8A-4147-A177-3AD203B41FA5}">
                      <a16:colId xmlns:a16="http://schemas.microsoft.com/office/drawing/2014/main" val="1812675065"/>
                    </a:ext>
                  </a:extLst>
                </a:gridCol>
              </a:tblGrid>
              <a:tr h="600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Active programs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93" marR="58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</a:t>
                      </a:r>
                    </a:p>
                  </a:txBody>
                  <a:tcPr marL="58293" marR="58293" marT="0" marB="0"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052872"/>
                  </a:ext>
                </a:extLst>
              </a:tr>
              <a:tr h="600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New programs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93" marR="58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8293" marR="58293" marT="0" marB="0" anchor="ctr"/>
                </a:tc>
                <a:extLst>
                  <a:ext uri="{0D108BD9-81ED-4DB2-BD59-A6C34878D82A}">
                    <a16:rowId xmlns:a16="http://schemas.microsoft.com/office/drawing/2014/main" val="1497862692"/>
                  </a:ext>
                </a:extLst>
              </a:tr>
              <a:tr h="600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Active Apprentices</a:t>
                      </a:r>
                    </a:p>
                  </a:txBody>
                  <a:tcPr marL="58293" marR="58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11,546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93" marR="58293" marT="0" marB="0" anchor="ctr"/>
                </a:tc>
                <a:extLst>
                  <a:ext uri="{0D108BD9-81ED-4DB2-BD59-A6C34878D82A}">
                    <a16:rowId xmlns:a16="http://schemas.microsoft.com/office/drawing/2014/main" val="2921234973"/>
                  </a:ext>
                </a:extLst>
              </a:tr>
              <a:tr h="600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New Apprentice Registrations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93" marR="58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4,229</a:t>
                      </a:r>
                      <a:endParaRPr lang="en-US" sz="1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293" marR="58293" marT="0" marB="0" anchor="ctr"/>
                </a:tc>
                <a:extLst>
                  <a:ext uri="{0D108BD9-81ED-4DB2-BD59-A6C34878D82A}">
                    <a16:rowId xmlns:a16="http://schemas.microsoft.com/office/drawing/2014/main" val="4192841219"/>
                  </a:ext>
                </a:extLst>
              </a:tr>
              <a:tr h="600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Apprentice Completions</a:t>
                      </a:r>
                    </a:p>
                  </a:txBody>
                  <a:tcPr marL="58293" marR="5829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1,598</a:t>
                      </a:r>
                    </a:p>
                  </a:txBody>
                  <a:tcPr marL="58293" marR="58293" marT="0" marB="0" anchor="ctr"/>
                </a:tc>
                <a:extLst>
                  <a:ext uri="{0D108BD9-81ED-4DB2-BD59-A6C34878D82A}">
                    <a16:rowId xmlns:a16="http://schemas.microsoft.com/office/drawing/2014/main" val="2164701076"/>
                  </a:ext>
                </a:extLst>
              </a:tr>
            </a:tbl>
          </a:graphicData>
        </a:graphic>
      </p:graphicFrame>
      <p:grpSp>
        <p:nvGrpSpPr>
          <p:cNvPr id="3" name="Group 2" descr="2023 Apprenticeship Program Snapshot">
            <a:extLst>
              <a:ext uri="{FF2B5EF4-FFF2-40B4-BE49-F238E27FC236}">
                <a16:creationId xmlns:a16="http://schemas.microsoft.com/office/drawing/2014/main" id="{1B3F731D-8C8D-A654-A1A9-6AA81BB4CF15}"/>
              </a:ext>
            </a:extLst>
          </p:cNvPr>
          <p:cNvGrpSpPr/>
          <p:nvPr/>
        </p:nvGrpSpPr>
        <p:grpSpPr>
          <a:xfrm>
            <a:off x="893637" y="1318495"/>
            <a:ext cx="6257517" cy="1112632"/>
            <a:chOff x="1051337" y="408170"/>
            <a:chExt cx="7361785" cy="13089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BF288B-4024-EF64-3B1F-AEEE8F0B5025}"/>
                </a:ext>
              </a:extLst>
            </p:cNvPr>
            <p:cNvGrpSpPr/>
            <p:nvPr/>
          </p:nvGrpSpPr>
          <p:grpSpPr>
            <a:xfrm>
              <a:off x="1051337" y="408170"/>
              <a:ext cx="1925986" cy="422736"/>
              <a:chOff x="1206086" y="0"/>
              <a:chExt cx="1925986" cy="422736"/>
            </a:xfrm>
          </p:grpSpPr>
          <p:pic>
            <p:nvPicPr>
              <p:cNvPr id="7" name="Graphic 10" descr="Bar graph with upward trend">
                <a:extLst>
                  <a:ext uri="{FF2B5EF4-FFF2-40B4-BE49-F238E27FC236}">
                    <a16:creationId xmlns:a16="http://schemas.microsoft.com/office/drawing/2014/main" id="{1D168805-93CC-83E4-25FF-98A8F45F71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206086" y="0"/>
                <a:ext cx="474688" cy="42273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83474EC-EA23-9D8E-DD77-511343CFC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69882" y="111794"/>
                <a:ext cx="1462190" cy="184991"/>
              </a:xfrm>
              <a:prstGeom prst="rect">
                <a:avLst/>
              </a:prstGeom>
            </p:spPr>
          </p:pic>
        </p:grpSp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B8593820-61E8-E64E-9D22-BB83CCA5FF25}"/>
                </a:ext>
              </a:extLst>
            </p:cNvPr>
            <p:cNvSpPr txBox="1"/>
            <p:nvPr/>
          </p:nvSpPr>
          <p:spPr>
            <a:xfrm>
              <a:off x="1051337" y="942700"/>
              <a:ext cx="7361785" cy="774449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777240">
                <a:defRPr/>
              </a:pPr>
              <a:r>
                <a:rPr lang="en-US" sz="2040" b="1" dirty="0">
                  <a:solidFill>
                    <a:srgbClr val="003865"/>
                  </a:solidFill>
                  <a:latin typeface="Calibri"/>
                </a:rPr>
                <a:t>2023 Apprenticeship Program Snapshot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3129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0" descr="Bar graph with upward trend">
            <a:extLst>
              <a:ext uri="{FF2B5EF4-FFF2-40B4-BE49-F238E27FC236}">
                <a16:creationId xmlns:a16="http://schemas.microsoft.com/office/drawing/2014/main" id="{34D8F013-EA1C-4C7A-B2B9-D49B3B3BC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886" y="1292491"/>
            <a:ext cx="395771" cy="349890"/>
          </a:xfrm>
          <a:prstGeom prst="rect">
            <a:avLst/>
          </a:prstGeom>
        </p:spPr>
      </p:pic>
      <p:pic>
        <p:nvPicPr>
          <p:cNvPr id="5" name="Picture 4" descr="Logo: Apprenticeship Minnesota at the Department of Labor and Industry">
            <a:extLst>
              <a:ext uri="{FF2B5EF4-FFF2-40B4-BE49-F238E27FC236}">
                <a16:creationId xmlns:a16="http://schemas.microsoft.com/office/drawing/2014/main" id="{ED6AC2DC-02CB-44F0-B0B8-1EC8A42A1A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57" y="1381935"/>
            <a:ext cx="1460728" cy="171000"/>
          </a:xfrm>
          <a:prstGeom prst="rect">
            <a:avLst/>
          </a:prstGeom>
        </p:spPr>
      </p:pic>
      <p:sp>
        <p:nvSpPr>
          <p:cNvPr id="12" name="Title 11" descr="Bar chart Registered apprenticeship programs in Minnesota by industry">
            <a:extLst>
              <a:ext uri="{FF2B5EF4-FFF2-40B4-BE49-F238E27FC236}">
                <a16:creationId xmlns:a16="http://schemas.microsoft.com/office/drawing/2014/main" id="{9105F5A9-B38A-4CDE-9050-8C1966F5B3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1885" y="1576291"/>
            <a:ext cx="9577581" cy="360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7724" tIns="38862" rIns="77724" bIns="3886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40" b="1" dirty="0"/>
              <a:t>Registered apprenticeship programs in Minnesota by industry</a:t>
            </a:r>
          </a:p>
        </p:txBody>
      </p:sp>
      <p:graphicFrame>
        <p:nvGraphicFramePr>
          <p:cNvPr id="16" name="Chart 15" descr="Registered apprenticeship programs in Minnesota by industry">
            <a:extLst>
              <a:ext uri="{FF2B5EF4-FFF2-40B4-BE49-F238E27FC236}">
                <a16:creationId xmlns:a16="http://schemas.microsoft.com/office/drawing/2014/main" id="{48263DE8-7617-0233-A56E-550385164E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5710200"/>
              </p:ext>
            </p:extLst>
          </p:nvPr>
        </p:nvGraphicFramePr>
        <p:xfrm>
          <a:off x="669505" y="1926181"/>
          <a:ext cx="9181810" cy="469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34009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0" descr="Bar graph with upward trend">
            <a:extLst>
              <a:ext uri="{FF2B5EF4-FFF2-40B4-BE49-F238E27FC236}">
                <a16:creationId xmlns:a16="http://schemas.microsoft.com/office/drawing/2014/main" id="{8579A3DC-849F-45A6-9867-50DBB91FD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886" y="1292491"/>
            <a:ext cx="395771" cy="349890"/>
          </a:xfrm>
          <a:prstGeom prst="rect">
            <a:avLst/>
          </a:prstGeom>
        </p:spPr>
      </p:pic>
      <p:pic>
        <p:nvPicPr>
          <p:cNvPr id="6" name="Picture 5" descr="Logo: Apprenticeship Minnesota at the Department of Labor and Industry">
            <a:extLst>
              <a:ext uri="{FF2B5EF4-FFF2-40B4-BE49-F238E27FC236}">
                <a16:creationId xmlns:a16="http://schemas.microsoft.com/office/drawing/2014/main" id="{D0CAD896-A990-4543-8C3A-FD1986E754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57" y="1381935"/>
            <a:ext cx="1460728" cy="171000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1F55656B-B302-40C0-9B0B-B3284CDC7A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33854" y="1281358"/>
            <a:ext cx="9577581" cy="360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7724" tIns="38862" rIns="77724" bIns="38862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40" b="1" dirty="0"/>
              <a:t>Percentage of total active apprentices by industry</a:t>
            </a:r>
          </a:p>
        </p:txBody>
      </p:sp>
      <p:graphicFrame>
        <p:nvGraphicFramePr>
          <p:cNvPr id="7" name="Chart 6" descr="Pie Chart: Total Active Apprentices by Industry Sector&#10;Construction: 91%&#10;Agriculture: less than 1%&#10;Advanced Manufacturing: 2%&#10;Healthcare: 1%&#10;Information Tech: less than 1%&#10;Public: 1%&#10;Transportation/Automotive: 1%&#10;Utilities: 4%">
            <a:extLst>
              <a:ext uri="{FF2B5EF4-FFF2-40B4-BE49-F238E27FC236}">
                <a16:creationId xmlns:a16="http://schemas.microsoft.com/office/drawing/2014/main" id="{5CDC38E8-3BBC-4B8A-AD64-E20BD70077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619574"/>
              </p:ext>
            </p:extLst>
          </p:nvPr>
        </p:nvGraphicFramePr>
        <p:xfrm>
          <a:off x="838201" y="1869026"/>
          <a:ext cx="9772650" cy="4906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37288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8DFA-FFB7-E46A-7D85-4D4B4225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 for Five Initiative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5824018-D1A8-FE0F-99C6-314F3E7A9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46" y="2316299"/>
            <a:ext cx="9070885" cy="3905670"/>
          </a:xfrm>
        </p:spPr>
        <p:txBody>
          <a:bodyPr>
            <a:normAutofit/>
          </a:bodyPr>
          <a:lstStyle/>
          <a:p>
            <a:r>
              <a:rPr lang="en-US" dirty="0"/>
              <a:t>Intended to prepare more Minnesotans for </a:t>
            </a:r>
            <a:br>
              <a:rPr lang="en-US" dirty="0"/>
            </a:br>
            <a:r>
              <a:rPr lang="en-US" dirty="0"/>
              <a:t>high-demand jobs:</a:t>
            </a:r>
          </a:p>
          <a:p>
            <a:pPr marL="777240" lvl="1" indent="-388620">
              <a:buFont typeface="+mj-lt"/>
              <a:buAutoNum type="arabicPeriod"/>
            </a:pPr>
            <a:r>
              <a:rPr lang="en-US" sz="1870" dirty="0"/>
              <a:t>Caring professions </a:t>
            </a:r>
          </a:p>
          <a:p>
            <a:pPr marL="777240" lvl="1" indent="-388620">
              <a:buFont typeface="+mj-lt"/>
              <a:buAutoNum type="arabicPeriod"/>
            </a:pPr>
            <a:r>
              <a:rPr lang="en-US" sz="1870" dirty="0"/>
              <a:t>Educational Services </a:t>
            </a:r>
          </a:p>
          <a:p>
            <a:pPr marL="777240" lvl="1" indent="-388620">
              <a:buFont typeface="+mj-lt"/>
              <a:buAutoNum type="arabicPeriod"/>
            </a:pPr>
            <a:r>
              <a:rPr lang="en-US" sz="1870" b="1" dirty="0"/>
              <a:t>Manufacturing </a:t>
            </a:r>
          </a:p>
          <a:p>
            <a:pPr marL="777240" lvl="1" indent="-388620">
              <a:buFont typeface="+mj-lt"/>
              <a:buAutoNum type="arabicPeriod"/>
            </a:pPr>
            <a:r>
              <a:rPr lang="en-US" sz="1870" dirty="0"/>
              <a:t>Trades</a:t>
            </a:r>
          </a:p>
          <a:p>
            <a:pPr marL="777240" lvl="1" indent="-388620">
              <a:buFont typeface="+mj-lt"/>
              <a:buAutoNum type="arabicPeriod"/>
            </a:pPr>
            <a:r>
              <a:rPr lang="en-US" sz="1870" dirty="0"/>
              <a:t>Technology, </a:t>
            </a:r>
          </a:p>
          <a:p>
            <a:r>
              <a:rPr lang="en-US" dirty="0"/>
              <a:t>Prioritizes training for populations that face the </a:t>
            </a:r>
            <a:br>
              <a:rPr lang="en-US" dirty="0"/>
            </a:br>
            <a:r>
              <a:rPr lang="en-US" dirty="0"/>
              <a:t>largest disparities in employment</a:t>
            </a:r>
          </a:p>
        </p:txBody>
      </p:sp>
      <p:pic>
        <p:nvPicPr>
          <p:cNvPr id="8" name="Picture 2" descr="acp-drive-five">
            <a:extLst>
              <a:ext uri="{FF2B5EF4-FFF2-40B4-BE49-F238E27FC236}">
                <a16:creationId xmlns:a16="http://schemas.microsoft.com/office/drawing/2014/main" id="{50554EA5-1F8B-D174-10F6-ECC8697B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13" y="3239615"/>
            <a:ext cx="3815041" cy="19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72015-F935-056D-7B39-E2870691D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77240"/>
            <a:r>
              <a:rPr lang="en-US" dirty="0">
                <a:solidFill>
                  <a:srgbClr val="000000"/>
                </a:solidFill>
                <a:latin typeface="Calibri"/>
              </a:rPr>
              <a:t>www.dli.mn.gov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F1D28-8D21-6B18-4189-9F298D868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7240"/>
            <a:fld id="{7C198DD1-C477-482D-A126-3FBDD1778E48}" type="datetime1">
              <a:rPr lang="en-US">
                <a:solidFill>
                  <a:srgbClr val="000000"/>
                </a:solidFill>
                <a:latin typeface="Calibri"/>
              </a:rPr>
              <a:pPr defTabSz="777240"/>
              <a:t>5/21/2024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6165F-522A-2883-E6DF-54569D31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7240"/>
            <a:fld id="{48F63A3B-78C7-47BE-AE5E-E10140E04643}" type="slidenum">
              <a:rPr lang="en-US">
                <a:solidFill>
                  <a:srgbClr val="000000"/>
                </a:solidFill>
                <a:latin typeface="Calibri"/>
              </a:rPr>
              <a:pPr defTabSz="777240"/>
              <a:t>14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18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6DB2-2432-DA0F-2303-FD54EE33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Career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C691C-F8A7-AFBC-653A-86936C25C2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Registered apprenticeship creates an additional career pathway where postsecondary education has previously been preferred</a:t>
            </a:r>
          </a:p>
          <a:p>
            <a:r>
              <a:rPr lang="en-US" dirty="0"/>
              <a:t>Allows individuals facing barriers to employment to train for in-demand occupations that pays family- sustaining wages and provides opportunities for skills and career advancement.</a:t>
            </a:r>
          </a:p>
          <a:p>
            <a:endParaRPr lang="en-US" dirty="0"/>
          </a:p>
        </p:txBody>
      </p:sp>
      <p:pic>
        <p:nvPicPr>
          <p:cNvPr id="14" name="Graphic 13" descr="Road outline">
            <a:extLst>
              <a:ext uri="{FF2B5EF4-FFF2-40B4-BE49-F238E27FC236}">
                <a16:creationId xmlns:a16="http://schemas.microsoft.com/office/drawing/2014/main" id="{3EEE001E-1F15-A8C5-E0DB-4BF856086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7386" y="2157649"/>
            <a:ext cx="3779225" cy="37792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32B92-F9E2-1B86-5E03-ABC3F9B6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77240"/>
            <a:fld id="{824D5D47-1752-4D84-8BFB-C2F71A34C932}" type="datetime1">
              <a:rPr lang="en-US">
                <a:solidFill>
                  <a:srgbClr val="000000"/>
                </a:solidFill>
                <a:latin typeface="Calibri"/>
              </a:rPr>
              <a:pPr defTabSz="777240"/>
              <a:t>5/21/2024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20984-2EA9-8576-E114-E9DD98731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777240"/>
            <a:r>
              <a:rPr lang="en-US" dirty="0">
                <a:solidFill>
                  <a:srgbClr val="000000"/>
                </a:solidFill>
                <a:latin typeface="Calibri"/>
              </a:rPr>
              <a:t>www.dli.mn.gov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BCA13-2342-8D67-EEE8-C09DB0A8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77240"/>
            <a:fld id="{48F63A3B-78C7-47BE-AE5E-E10140E04643}" type="slidenum">
              <a:rPr lang="en-US">
                <a:solidFill>
                  <a:srgbClr val="000000"/>
                </a:solidFill>
                <a:latin typeface="Calibri"/>
              </a:rPr>
              <a:pPr defTabSz="777240"/>
              <a:t>15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42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/>
        </p:nvSpPr>
        <p:spPr>
          <a:xfrm>
            <a:off x="1787590" y="1307605"/>
            <a:ext cx="5915490" cy="48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95" rIns="0" bIns="0" anchor="ctr" anchorCtr="0">
            <a:spAutoFit/>
          </a:bodyPr>
          <a:lstStyle/>
          <a:p>
            <a:pPr marL="10795" defTabSz="777240">
              <a:buClr>
                <a:srgbClr val="78BE21"/>
              </a:buClr>
              <a:buSzPts val="3600"/>
            </a:pPr>
            <a:r>
              <a:rPr lang="en-US" sz="3060" dirty="0">
                <a:solidFill>
                  <a:srgbClr val="78BE21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3060" b="1" dirty="0">
                <a:solidFill>
                  <a:srgbClr val="003865"/>
                </a:solidFill>
                <a:latin typeface="Calibri"/>
                <a:ea typeface="Calibri"/>
                <a:cs typeface="Calibri"/>
                <a:sym typeface="Calibri"/>
              </a:rPr>
              <a:t>Engagement</a:t>
            </a:r>
            <a:endParaRPr sz="3060" b="1" dirty="0">
              <a:solidFill>
                <a:srgbClr val="0038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6" descr="Apprenticeship MN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5786" y="1548428"/>
            <a:ext cx="1247408" cy="14777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6"/>
          <p:cNvSpPr txBox="1"/>
          <p:nvPr/>
        </p:nvSpPr>
        <p:spPr>
          <a:xfrm>
            <a:off x="1787593" y="1979034"/>
            <a:ext cx="2862120" cy="112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11" tIns="38845" rIns="77711" bIns="38845" anchor="t" anchorCtr="0">
            <a:spAutoFit/>
          </a:bodyPr>
          <a:lstStyle/>
          <a:p>
            <a:pPr defTabSz="777240"/>
            <a:r>
              <a:rPr lang="en-US" sz="1190" b="1" dirty="0">
                <a:solidFill>
                  <a:srgbClr val="5EBA48"/>
                </a:solidFill>
                <a:latin typeface="Calibri"/>
                <a:ea typeface="Calibri"/>
                <a:cs typeface="Calibri"/>
                <a:sym typeface="Calibri"/>
              </a:rPr>
              <a:t>High Schools:</a:t>
            </a:r>
            <a:endParaRPr sz="1530" dirty="0">
              <a:solidFill>
                <a:prstClr val="black"/>
              </a:solidFill>
              <a:latin typeface="Calibri" panose="020F0502020204030204"/>
            </a:endParaRPr>
          </a:p>
          <a:p>
            <a:pPr marL="165158" indent="-165158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List of what we do</a:t>
            </a:r>
          </a:p>
          <a:p>
            <a:pPr marL="165158" indent="-165158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cs typeface="Calibri"/>
                <a:sym typeface="Calibri"/>
              </a:rPr>
              <a:t>Events</a:t>
            </a:r>
          </a:p>
          <a:p>
            <a:pPr marL="165158" indent="-165158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cs typeface="Calibri"/>
                <a:sym typeface="Calibri"/>
              </a:rPr>
              <a:t>Presentations</a:t>
            </a:r>
          </a:p>
          <a:p>
            <a:pPr marL="165158" indent="-165158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cs typeface="Calibri"/>
                <a:sym typeface="Calibri"/>
              </a:rPr>
              <a:t>Counselors</a:t>
            </a:r>
          </a:p>
          <a:p>
            <a:pPr marL="165158" indent="-165158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cs typeface="Calibri"/>
                <a:sym typeface="Calibri"/>
              </a:rPr>
              <a:t>Bus tours</a:t>
            </a:r>
          </a:p>
          <a:p>
            <a:pPr marL="165158" indent="-165158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cs typeface="Calibri"/>
                <a:sym typeface="Calibri"/>
              </a:rPr>
              <a:t>Construct Tomorrow</a:t>
            </a:r>
            <a:endParaRPr sz="153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1" name="Google Shape;241;p36"/>
          <p:cNvSpPr txBox="1"/>
          <p:nvPr/>
        </p:nvSpPr>
        <p:spPr>
          <a:xfrm>
            <a:off x="1787593" y="3581539"/>
            <a:ext cx="3329025" cy="112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11" tIns="38845" rIns="77711" bIns="38845" anchor="t" anchorCtr="0">
            <a:spAutoFit/>
          </a:bodyPr>
          <a:lstStyle/>
          <a:p>
            <a:pPr defTabSz="777240"/>
            <a:r>
              <a:rPr lang="en-US" sz="1190" b="1" dirty="0">
                <a:solidFill>
                  <a:srgbClr val="5EBA48"/>
                </a:solidFill>
                <a:latin typeface="Calibri"/>
                <a:ea typeface="Calibri"/>
                <a:cs typeface="Calibri"/>
                <a:sym typeface="Calibri"/>
              </a:rPr>
              <a:t>Businesses:</a:t>
            </a:r>
            <a:endParaRPr sz="1530" dirty="0">
              <a:solidFill>
                <a:prstClr val="black"/>
              </a:solidFill>
              <a:latin typeface="Calibri" panose="020F0502020204030204"/>
            </a:endParaRPr>
          </a:p>
          <a:p>
            <a:pPr marL="145735" indent="-145735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</a:p>
          <a:p>
            <a:pPr marL="145735" indent="-145735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Career Fairs</a:t>
            </a:r>
          </a:p>
          <a:p>
            <a:pPr marL="145735" indent="-145735" defTabSz="777240">
              <a:buClr>
                <a:srgbClr val="1F3864"/>
              </a:buClr>
              <a:buSzPts val="1100"/>
              <a:buFont typeface="Arial"/>
              <a:buChar char="•"/>
            </a:pPr>
            <a:endParaRPr sz="935" b="1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5735" indent="-86363" defTabSz="777240">
              <a:buClr>
                <a:prstClr val="black"/>
              </a:buClr>
              <a:buSzPts val="1100"/>
            </a:pPr>
            <a:endParaRPr sz="935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5735" indent="-86363" defTabSz="777240">
              <a:buClr>
                <a:prstClr val="black"/>
              </a:buClr>
              <a:buSzPts val="1100"/>
            </a:pPr>
            <a:endParaRPr sz="935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5735" indent="-86363" defTabSz="777240">
              <a:buClr>
                <a:prstClr val="black"/>
              </a:buClr>
              <a:buSzPts val="1100"/>
            </a:pPr>
            <a:endParaRPr sz="935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6"/>
          <p:cNvSpPr txBox="1"/>
          <p:nvPr/>
        </p:nvSpPr>
        <p:spPr>
          <a:xfrm>
            <a:off x="5344140" y="1979034"/>
            <a:ext cx="3329025" cy="83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11" tIns="38845" rIns="77711" bIns="38845" anchor="t" anchorCtr="0">
            <a:spAutoFit/>
          </a:bodyPr>
          <a:lstStyle/>
          <a:p>
            <a:pPr defTabSz="777240"/>
            <a:r>
              <a:rPr lang="en-US" sz="1190" b="1" dirty="0">
                <a:solidFill>
                  <a:srgbClr val="5EBA48"/>
                </a:solidFill>
                <a:latin typeface="Calibri"/>
                <a:ea typeface="Calibri"/>
                <a:cs typeface="Calibri"/>
                <a:sym typeface="Calibri"/>
              </a:rPr>
              <a:t>CBO’s:</a:t>
            </a:r>
            <a:endParaRPr sz="1530" dirty="0">
              <a:solidFill>
                <a:prstClr val="black"/>
              </a:solidFill>
              <a:latin typeface="Calibri" panose="020F0502020204030204"/>
            </a:endParaRPr>
          </a:p>
          <a:p>
            <a:pPr marL="145735" indent="-145735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</a:p>
          <a:p>
            <a:pPr marL="145735" indent="-145735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cs typeface="Calibri"/>
                <a:sym typeface="Calibri"/>
              </a:rPr>
              <a:t>Bus Tours</a:t>
            </a:r>
          </a:p>
          <a:p>
            <a:pPr marL="145735" indent="-145735" defTabSz="777240">
              <a:buClr>
                <a:srgbClr val="1F3864"/>
              </a:buClr>
              <a:buSzPts val="1100"/>
              <a:buFont typeface="Arial"/>
              <a:buChar char="•"/>
            </a:pPr>
            <a:r>
              <a:rPr lang="en-US" sz="935" b="1" dirty="0">
                <a:solidFill>
                  <a:srgbClr val="1F3864"/>
                </a:solidFill>
                <a:latin typeface="Calibri"/>
                <a:cs typeface="Calibri"/>
                <a:sym typeface="Calibri"/>
              </a:rPr>
              <a:t>Career Fairs</a:t>
            </a:r>
            <a:endParaRPr sz="1530" dirty="0">
              <a:solidFill>
                <a:prstClr val="black"/>
              </a:solidFill>
              <a:latin typeface="Calibri" panose="020F0502020204030204"/>
            </a:endParaRPr>
          </a:p>
          <a:p>
            <a:pPr marL="145735" indent="-86363" defTabSz="777240">
              <a:buClr>
                <a:prstClr val="black"/>
              </a:buClr>
              <a:buSzPts val="1100"/>
            </a:pPr>
            <a:endParaRPr sz="935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5116618" y="3475121"/>
            <a:ext cx="3329025" cy="49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11" tIns="38845" rIns="77711" bIns="38845" anchor="t" anchorCtr="0">
            <a:spAutoFit/>
          </a:bodyPr>
          <a:lstStyle/>
          <a:p>
            <a:pPr defTabSz="777240"/>
            <a:r>
              <a:rPr lang="en-US" sz="1190" b="1" dirty="0">
                <a:solidFill>
                  <a:srgbClr val="5EBA48"/>
                </a:solidFill>
                <a:latin typeface="Calibri"/>
                <a:ea typeface="Calibri"/>
                <a:cs typeface="Calibri"/>
                <a:sym typeface="Calibri"/>
              </a:rPr>
              <a:t>Sector Specific:</a:t>
            </a:r>
          </a:p>
          <a:p>
            <a:pPr defTabSz="777240"/>
            <a:endParaRPr sz="153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Google Shape;244;p36"/>
          <p:cNvSpPr txBox="1"/>
          <p:nvPr/>
        </p:nvSpPr>
        <p:spPr>
          <a:xfrm>
            <a:off x="3452105" y="5191646"/>
            <a:ext cx="3329025" cy="49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711" tIns="38845" rIns="77711" bIns="38845" anchor="t" anchorCtr="0">
            <a:spAutoFit/>
          </a:bodyPr>
          <a:lstStyle/>
          <a:p>
            <a:pPr defTabSz="777240"/>
            <a:r>
              <a:rPr lang="en-US" sz="1190" b="1" dirty="0">
                <a:solidFill>
                  <a:srgbClr val="5EBA48"/>
                </a:solidFill>
                <a:latin typeface="Calibri"/>
                <a:ea typeface="Calibri"/>
                <a:cs typeface="Calibri"/>
                <a:sym typeface="Calibri"/>
              </a:rPr>
              <a:t>Navigator Position:</a:t>
            </a:r>
            <a:endParaRPr sz="1530" dirty="0">
              <a:solidFill>
                <a:prstClr val="black"/>
              </a:solidFill>
              <a:latin typeface="Calibri" panose="020F0502020204030204"/>
            </a:endParaRPr>
          </a:p>
          <a:p>
            <a:pPr marL="165158" indent="-165158" defTabSz="777240">
              <a:buClr>
                <a:srgbClr val="1F3864"/>
              </a:buClr>
              <a:buSzPts val="1100"/>
              <a:buFont typeface="Arial"/>
              <a:buChar char="•"/>
            </a:pPr>
            <a:endParaRPr sz="153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676" y="1536474"/>
            <a:ext cx="1199595" cy="116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899" y="1536477"/>
            <a:ext cx="1211384" cy="116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21175"/>
          <a:stretch/>
        </p:blipFill>
        <p:spPr>
          <a:xfrm>
            <a:off x="5139030" y="1536476"/>
            <a:ext cx="1177164" cy="116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664" y="1536476"/>
            <a:ext cx="1205746" cy="1162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" y="2703653"/>
            <a:ext cx="1036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5EBA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sz="8000" dirty="0">
              <a:solidFill>
                <a:srgbClr val="5EBA4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0318" y="1076066"/>
            <a:ext cx="865742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400" b="1" cap="none" spc="0" dirty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pprenticeship.mn.com</a:t>
            </a:r>
          </a:p>
        </p:txBody>
      </p:sp>
      <p:pic>
        <p:nvPicPr>
          <p:cNvPr id="12" name="Picture 11" descr="Apprenticeship Minnesota Logo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708"/>
          <a:stretch/>
        </p:blipFill>
        <p:spPr>
          <a:xfrm>
            <a:off x="1" y="3952765"/>
            <a:ext cx="10363199" cy="6667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42570" y="5116414"/>
            <a:ext cx="10363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Ruth Taylor</a:t>
            </a:r>
          </a:p>
          <a:p>
            <a:pPr algn="ctr"/>
            <a:r>
              <a:rPr lang="en-US" b="1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Sr. Field Rep, Apprenticeship Minnesota DLI</a:t>
            </a:r>
            <a:br>
              <a:rPr lang="en-US" b="1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443 Lafayette Road N., St. Paul, MN  55155</a:t>
            </a:r>
            <a:br>
              <a:rPr lang="en-US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pc="30" dirty="0">
                <a:solidFill>
                  <a:srgbClr val="00386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(651) 284-5467 | ruth.taylor@state.mn.us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96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27CF05B5-9234-48A0-9433-DCB762F62E9B}"/>
              </a:ext>
            </a:extLst>
          </p:cNvPr>
          <p:cNvSpPr txBox="1">
            <a:spLocks/>
          </p:cNvSpPr>
          <p:nvPr/>
        </p:nvSpPr>
        <p:spPr>
          <a:xfrm>
            <a:off x="656254" y="1307529"/>
            <a:ext cx="7887367" cy="481799"/>
          </a:xfrm>
          <a:prstGeom prst="rect">
            <a:avLst/>
          </a:prstGeom>
        </p:spPr>
        <p:txBody>
          <a:bodyPr vert="horz" wrap="square" lIns="0" tIns="1079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795" defTabSz="777240">
              <a:lnSpc>
                <a:spcPct val="100000"/>
              </a:lnSpc>
              <a:spcBef>
                <a:spcPts val="85"/>
              </a:spcBef>
            </a:pPr>
            <a:r>
              <a:rPr lang="en-US" sz="3060" dirty="0">
                <a:solidFill>
                  <a:srgbClr val="78BE21"/>
                </a:solidFill>
                <a:latin typeface="Calibri"/>
              </a:rPr>
              <a:t>|</a:t>
            </a:r>
            <a:r>
              <a:rPr lang="en-US" sz="3060" spc="-51" dirty="0">
                <a:solidFill>
                  <a:srgbClr val="78BE21"/>
                </a:solidFill>
                <a:latin typeface="Calibri"/>
              </a:rPr>
              <a:t> </a:t>
            </a:r>
            <a:r>
              <a:rPr lang="en-US" sz="3060" b="1" spc="-9" dirty="0">
                <a:solidFill>
                  <a:srgbClr val="003865"/>
                </a:solidFill>
                <a:latin typeface="Calibri"/>
              </a:rPr>
              <a:t>Minnesota Department of Labor and Industry</a:t>
            </a:r>
            <a:endParaRPr lang="en-US" sz="3060" b="1" dirty="0">
              <a:solidFill>
                <a:srgbClr val="003865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23" y="2208800"/>
            <a:ext cx="5423562" cy="9818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777240"/>
            <a:r>
              <a:rPr lang="en-US" sz="1870" dirty="0">
                <a:solidFill>
                  <a:srgbClr val="003366"/>
                </a:solidFill>
                <a:latin typeface="Calibri"/>
              </a:rPr>
              <a:t>DLI’s </a:t>
            </a:r>
            <a:r>
              <a:rPr lang="en-US" sz="2040" b="1" dirty="0">
                <a:solidFill>
                  <a:srgbClr val="78BE21"/>
                </a:solidFill>
                <a:latin typeface="Calibri"/>
              </a:rPr>
              <a:t>MISSION</a:t>
            </a:r>
            <a:r>
              <a:rPr lang="en-US" sz="1870" dirty="0">
                <a:solidFill>
                  <a:srgbClr val="003366"/>
                </a:solidFill>
                <a:latin typeface="Calibri"/>
              </a:rPr>
              <a:t> is to ensure Minnesota’s work and living environments are equitable, healthy and safe. </a:t>
            </a:r>
          </a:p>
          <a:p>
            <a:pPr defTabSz="777240"/>
            <a:endParaRPr lang="en-US" sz="1870" dirty="0">
              <a:solidFill>
                <a:srgbClr val="003865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394" y="3138411"/>
            <a:ext cx="4605592" cy="69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7240"/>
            <a:r>
              <a:rPr lang="en-US" sz="1870" dirty="0">
                <a:solidFill>
                  <a:srgbClr val="003366"/>
                </a:solidFill>
                <a:latin typeface="Calibri"/>
              </a:rPr>
              <a:t>DLI’s </a:t>
            </a:r>
            <a:r>
              <a:rPr lang="en-US" sz="2040" b="1" dirty="0">
                <a:solidFill>
                  <a:srgbClr val="78BE21"/>
                </a:solidFill>
                <a:latin typeface="Calibri"/>
              </a:rPr>
              <a:t>VISION</a:t>
            </a:r>
            <a:r>
              <a:rPr lang="en-US" sz="1870" dirty="0">
                <a:solidFill>
                  <a:srgbClr val="003366"/>
                </a:solidFill>
                <a:latin typeface="Calibri"/>
              </a:rPr>
              <a:t> is to be a trusted resource, service provider and impartial regulator. </a:t>
            </a:r>
          </a:p>
        </p:txBody>
      </p:sp>
      <p:sp>
        <p:nvSpPr>
          <p:cNvPr id="5" name="Content Placeholder 10"/>
          <p:cNvSpPr txBox="1">
            <a:spLocks/>
          </p:cNvSpPr>
          <p:nvPr/>
        </p:nvSpPr>
        <p:spPr>
          <a:xfrm>
            <a:off x="2461712" y="4246899"/>
            <a:ext cx="4605592" cy="2015210"/>
          </a:xfrm>
          <a:prstGeom prst="rect">
            <a:avLst/>
          </a:prstGeom>
        </p:spPr>
        <p:txBody>
          <a:bodyPr wrap="square" lIns="0" tIns="0" rIns="0" bIns="0">
            <a:normAutofit fontScale="92500" lnSpcReduction="20000"/>
          </a:bodyPr>
          <a:lstStyle>
            <a:lvl1pPr marL="0">
              <a:defRPr sz="1800" b="0" i="0">
                <a:solidFill>
                  <a:srgbClr val="003865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777240"/>
            <a:r>
              <a:rPr lang="en-US" sz="2040" kern="0" dirty="0"/>
              <a:t>DLI’S </a:t>
            </a:r>
            <a:r>
              <a:rPr lang="en-US" sz="2210" b="1" kern="0" dirty="0">
                <a:solidFill>
                  <a:srgbClr val="78BE21"/>
                </a:solidFill>
              </a:rPr>
              <a:t>SERVICES</a:t>
            </a:r>
            <a:r>
              <a:rPr lang="en-US" sz="2040" kern="0" dirty="0"/>
              <a:t>: </a:t>
            </a:r>
          </a:p>
          <a:p>
            <a:pPr marL="631508" lvl="1" indent="-242888" defTabSz="777240">
              <a:buSzPct val="110000"/>
              <a:buFont typeface="Arial" panose="020B0604020202020204" pitchFamily="34" charset="0"/>
              <a:buChar char="•"/>
            </a:pPr>
            <a:r>
              <a:rPr lang="en-US" sz="2040" kern="0" dirty="0">
                <a:solidFill>
                  <a:srgbClr val="003865"/>
                </a:solidFill>
                <a:latin typeface="Calibri"/>
              </a:rPr>
              <a:t>Occupational Safety and Health (OSHA)</a:t>
            </a:r>
          </a:p>
          <a:p>
            <a:pPr marL="631508" lvl="1" indent="-242888" defTabSz="777240">
              <a:buSzPct val="110000"/>
              <a:buFont typeface="Arial" panose="020B0604020202020204" pitchFamily="34" charset="0"/>
              <a:buChar char="•"/>
            </a:pPr>
            <a:r>
              <a:rPr lang="en-US" sz="2040" kern="0" dirty="0">
                <a:solidFill>
                  <a:srgbClr val="003865"/>
                </a:solidFill>
                <a:latin typeface="Calibri"/>
              </a:rPr>
              <a:t>Construction Codes and Licensing</a:t>
            </a:r>
          </a:p>
          <a:p>
            <a:pPr marL="631508" lvl="1" indent="-242888" defTabSz="777240">
              <a:buSzPct val="110000"/>
              <a:buFont typeface="Arial" panose="020B0604020202020204" pitchFamily="34" charset="0"/>
              <a:buChar char="•"/>
            </a:pPr>
            <a:r>
              <a:rPr lang="en-US" sz="2040" kern="0" dirty="0">
                <a:solidFill>
                  <a:srgbClr val="003865"/>
                </a:solidFill>
                <a:latin typeface="Calibri"/>
              </a:rPr>
              <a:t>Workers’ Compensation</a:t>
            </a:r>
          </a:p>
          <a:p>
            <a:pPr marL="631508" lvl="1" indent="-242888" defTabSz="777240">
              <a:buSzPct val="110000"/>
              <a:buFont typeface="Arial" panose="020B0604020202020204" pitchFamily="34" charset="0"/>
              <a:buChar char="•"/>
            </a:pPr>
            <a:r>
              <a:rPr lang="en-US" sz="2040" kern="0" dirty="0">
                <a:solidFill>
                  <a:srgbClr val="003865"/>
                </a:solidFill>
                <a:latin typeface="Calibri"/>
              </a:rPr>
              <a:t>Labor Standards</a:t>
            </a:r>
          </a:p>
          <a:p>
            <a:pPr marL="631508" lvl="1" indent="-242888" defTabSz="777240">
              <a:buSzPct val="110000"/>
              <a:buFont typeface="Arial" panose="020B0604020202020204" pitchFamily="34" charset="0"/>
              <a:buChar char="•"/>
            </a:pPr>
            <a:r>
              <a:rPr lang="en-US" sz="2040" kern="0" dirty="0">
                <a:solidFill>
                  <a:srgbClr val="003865"/>
                </a:solidFill>
                <a:latin typeface="Calibri"/>
              </a:rPr>
              <a:t>Registered Apprenticeship</a:t>
            </a:r>
          </a:p>
          <a:p>
            <a:pPr marL="631508" lvl="1" indent="-242888" defTabSz="777240">
              <a:buSzPct val="110000"/>
              <a:buFont typeface="Arial" panose="020B0604020202020204" pitchFamily="34" charset="0"/>
              <a:buChar char="•"/>
            </a:pPr>
            <a:r>
              <a:rPr lang="en-US" sz="2040" kern="0" dirty="0">
                <a:solidFill>
                  <a:srgbClr val="003865"/>
                </a:solidFill>
                <a:latin typeface="Calibri"/>
              </a:rPr>
              <a:t>Dual-Training Pipeline</a:t>
            </a:r>
          </a:p>
          <a:p>
            <a:pPr marL="631508" lvl="1" indent="-242888" defTabSz="777240">
              <a:buSzPct val="110000"/>
              <a:buFont typeface="Arial" panose="020B0604020202020204" pitchFamily="34" charset="0"/>
              <a:buChar char="•"/>
            </a:pPr>
            <a:r>
              <a:rPr lang="en-US" sz="2040" kern="0" dirty="0">
                <a:solidFill>
                  <a:srgbClr val="003865"/>
                </a:solidFill>
                <a:latin typeface="Calibri"/>
              </a:rPr>
              <a:t>Youth Skills Training</a:t>
            </a:r>
          </a:p>
          <a:p>
            <a:pPr marL="388620" lvl="1" defTabSz="777240">
              <a:buSzPct val="110000"/>
              <a:buFont typeface="Wingdings" panose="05000000000000000000" pitchFamily="2" charset="2"/>
              <a:buChar char="Ø"/>
            </a:pPr>
            <a:endParaRPr lang="en-US" sz="1530" kern="0" dirty="0">
              <a:solidFill>
                <a:srgbClr val="003865"/>
              </a:solidFill>
              <a:latin typeface="Calibri"/>
            </a:endParaRPr>
          </a:p>
        </p:txBody>
      </p:sp>
      <p:pic>
        <p:nvPicPr>
          <p:cNvPr id="10" name="Picture 9" descr="MN DLI logo">
            <a:extLst>
              <a:ext uri="{FF2B5EF4-FFF2-40B4-BE49-F238E27FC236}">
                <a16:creationId xmlns:a16="http://schemas.microsoft.com/office/drawing/2014/main" id="{8D2670EF-F353-4D41-8B7E-6980273FE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48" y="2375490"/>
            <a:ext cx="3967038" cy="967957"/>
          </a:xfrm>
          <a:prstGeom prst="rect">
            <a:avLst/>
          </a:prstGeom>
        </p:spPr>
      </p:pic>
      <p:pic>
        <p:nvPicPr>
          <p:cNvPr id="8" name="Picture 7" title="Image of worker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58" y="3710160"/>
            <a:ext cx="1761194" cy="163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04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3CFFC1-AD08-4208-8464-8A3EF025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202477" y="5586608"/>
            <a:ext cx="0" cy="576197"/>
          </a:xfrm>
          <a:prstGeom prst="straightConnector1">
            <a:avLst/>
          </a:prstGeom>
          <a:ln w="4762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F7ACA81-F7D5-48FC-BC28-FADFDF96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69501" y="4634630"/>
            <a:ext cx="776614" cy="0"/>
          </a:xfrm>
          <a:prstGeom prst="straightConnector1">
            <a:avLst/>
          </a:prstGeom>
          <a:ln w="4762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CCFEEB-C1B8-47F1-AAC9-3999C0DC5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181599" y="2880986"/>
            <a:ext cx="4177" cy="588724"/>
          </a:xfrm>
          <a:prstGeom prst="straightConnector1">
            <a:avLst/>
          </a:prstGeom>
          <a:ln w="4762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1F99B37-ADFF-453E-A9AB-CDDF1086C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6225436" y="4634630"/>
            <a:ext cx="688931" cy="0"/>
          </a:xfrm>
          <a:prstGeom prst="straightConnector1">
            <a:avLst/>
          </a:prstGeom>
          <a:ln w="4762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2">
            <a:extLst>
              <a:ext uri="{FF2B5EF4-FFF2-40B4-BE49-F238E27FC236}">
                <a16:creationId xmlns:a16="http://schemas.microsoft.com/office/drawing/2014/main" id="{2A4CE502-7BCC-4BEB-8030-F760FC27C2C9}"/>
              </a:ext>
            </a:extLst>
          </p:cNvPr>
          <p:cNvSpPr txBox="1">
            <a:spLocks/>
          </p:cNvSpPr>
          <p:nvPr/>
        </p:nvSpPr>
        <p:spPr>
          <a:xfrm>
            <a:off x="666672" y="381452"/>
            <a:ext cx="9071610" cy="8874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>
                <a:solidFill>
                  <a:schemeClr val="bg1"/>
                </a:solidFill>
                <a:latin typeface="+mn-lt"/>
              </a:rPr>
              <a:t>Registered Apprenticeship…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                                                       </a:t>
            </a:r>
            <a:r>
              <a:rPr lang="en-US" sz="2400" b="1" i="1" dirty="0">
                <a:solidFill>
                  <a:schemeClr val="bg1"/>
                </a:solidFill>
                <a:latin typeface="+mn-lt"/>
              </a:rPr>
              <a:t>Building Workforce through partnerships</a:t>
            </a:r>
          </a:p>
        </p:txBody>
      </p:sp>
      <p:graphicFrame>
        <p:nvGraphicFramePr>
          <p:cNvPr id="6" name="Diagram 5" descr="Chart MN Workforce">
            <a:extLst>
              <a:ext uri="{FF2B5EF4-FFF2-40B4-BE49-F238E27FC236}">
                <a16:creationId xmlns:a16="http://schemas.microsoft.com/office/drawing/2014/main" id="{B327B183-BF20-4C6D-8BF6-E41C2D8559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841327"/>
              </p:ext>
            </p:extLst>
          </p:nvPr>
        </p:nvGraphicFramePr>
        <p:xfrm>
          <a:off x="1361118" y="1616691"/>
          <a:ext cx="7640963" cy="586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3DB5C-E64D-4B8D-9177-26D24625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68AA-CF84-194F-B1C1-A56DB4E9E3C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D38C1E-428C-4E4A-8448-42D81554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9010" y="7203865"/>
            <a:ext cx="2331720" cy="413808"/>
          </a:xfrm>
        </p:spPr>
        <p:txBody>
          <a:bodyPr/>
          <a:lstStyle/>
          <a:p>
            <a:fld id="{EC737B35-FD17-0440-B414-5B959D622088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Apprenticeship Minnesota logo">
            <a:extLst>
              <a:ext uri="{FF2B5EF4-FFF2-40B4-BE49-F238E27FC236}">
                <a16:creationId xmlns:a16="http://schemas.microsoft.com/office/drawing/2014/main" id="{399E055A-60C1-4A2D-8035-8459F53A14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330" y="7298692"/>
            <a:ext cx="2172312" cy="2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4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prenticeship Minnesota logo">
            <a:extLst>
              <a:ext uri="{FF2B5EF4-FFF2-40B4-BE49-F238E27FC236}">
                <a16:creationId xmlns:a16="http://schemas.microsoft.com/office/drawing/2014/main" id="{7E5D4B93-E422-4B3A-A601-660BE2A04B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52" y="532154"/>
            <a:ext cx="2172312" cy="257345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8796A46-FE29-4636-8BA5-DA238C0F6F85}"/>
              </a:ext>
            </a:extLst>
          </p:cNvPr>
          <p:cNvSpPr txBox="1">
            <a:spLocks/>
          </p:cNvSpPr>
          <p:nvPr/>
        </p:nvSpPr>
        <p:spPr>
          <a:xfrm>
            <a:off x="579120" y="1084246"/>
            <a:ext cx="9071610" cy="887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12700" rIns="0" bIns="0" rtlCol="0">
            <a:sp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Registered Apprenticeship...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                                                  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Building Workforce through Partnerships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AB9A3-C214-48C6-88CB-DB7BED9A4344}"/>
              </a:ext>
            </a:extLst>
          </p:cNvPr>
          <p:cNvSpPr txBox="1"/>
          <p:nvPr/>
        </p:nvSpPr>
        <p:spPr>
          <a:xfrm>
            <a:off x="445770" y="2094779"/>
            <a:ext cx="5634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Apprenticeship MN is the state’s  </a:t>
            </a:r>
            <a:r>
              <a:rPr lang="en-US" sz="2000" b="1" i="1" dirty="0">
                <a:solidFill>
                  <a:schemeClr val="accent6"/>
                </a:solidFill>
              </a:rPr>
              <a:t>Registered Apprenticeship Authority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7FC680-452B-4CED-9920-699BBAD65A1F}"/>
              </a:ext>
            </a:extLst>
          </p:cNvPr>
          <p:cNvSpPr txBox="1"/>
          <p:nvPr/>
        </p:nvSpPr>
        <p:spPr>
          <a:xfrm>
            <a:off x="2609850" y="2920317"/>
            <a:ext cx="7548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Apprenticeship MN assist sponsors with:</a:t>
            </a:r>
          </a:p>
          <a:p>
            <a:pPr marL="742939" lvl="1" indent="-285750">
              <a:buFont typeface="Wingdings" panose="05000000000000000000" pitchFamily="2" charset="2"/>
              <a:buChar char="§"/>
            </a:pPr>
            <a:r>
              <a:rPr lang="en-US" dirty="0"/>
              <a:t>Developing quality apprenticeship programs;</a:t>
            </a:r>
          </a:p>
          <a:p>
            <a:pPr marL="742939" lvl="1" indent="-285750">
              <a:buFont typeface="Wingdings" panose="05000000000000000000" pitchFamily="2" charset="2"/>
              <a:buChar char="§"/>
            </a:pPr>
            <a:r>
              <a:rPr lang="en-US" dirty="0"/>
              <a:t>Providing service to sponsors and apprentices; and</a:t>
            </a:r>
          </a:p>
          <a:p>
            <a:pPr marL="742939" lvl="1" indent="-285750">
              <a:buFont typeface="Wingdings" panose="05000000000000000000" pitchFamily="2" charset="2"/>
              <a:buChar char="§"/>
            </a:pPr>
            <a:r>
              <a:rPr lang="en-US" dirty="0"/>
              <a:t>Ensuring compliance of laws that protect both sponsors and apprentices.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0FB41-F36F-45BF-9A2B-0593D9428392}"/>
              </a:ext>
            </a:extLst>
          </p:cNvPr>
          <p:cNvSpPr txBox="1"/>
          <p:nvPr/>
        </p:nvSpPr>
        <p:spPr>
          <a:xfrm>
            <a:off x="1114425" y="4673041"/>
            <a:ext cx="522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6"/>
                </a:solidFill>
              </a:rPr>
              <a:t>Sponsors</a:t>
            </a:r>
            <a:r>
              <a:rPr lang="en-US" sz="2000" dirty="0"/>
              <a:t> of Registered Apprentice are </a:t>
            </a:r>
            <a:r>
              <a:rPr lang="en-US" sz="2000" b="1" i="1" dirty="0">
                <a:solidFill>
                  <a:schemeClr val="accent6"/>
                </a:solidFill>
              </a:rPr>
              <a:t>leaders in employee training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1EAA2-B719-4ED6-8ECB-D9E85415968A}"/>
              </a:ext>
            </a:extLst>
          </p:cNvPr>
          <p:cNvSpPr txBox="1"/>
          <p:nvPr/>
        </p:nvSpPr>
        <p:spPr>
          <a:xfrm>
            <a:off x="2602230" y="5481919"/>
            <a:ext cx="5882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Sponsors work with Apprenticeship MN in:</a:t>
            </a:r>
          </a:p>
          <a:p>
            <a:pPr marL="742939" lvl="1" indent="-285750">
              <a:buFont typeface="Wingdings" panose="05000000000000000000" pitchFamily="2" charset="2"/>
              <a:buChar char="§"/>
            </a:pPr>
            <a:r>
              <a:rPr lang="en-US" dirty="0"/>
              <a:t>Developing high caliber training for their employees;</a:t>
            </a:r>
          </a:p>
          <a:p>
            <a:pPr marL="742939" lvl="1" indent="-285750">
              <a:buFont typeface="Wingdings" panose="05000000000000000000" pitchFamily="2" charset="2"/>
              <a:buChar char="§"/>
            </a:pPr>
            <a:r>
              <a:rPr lang="en-US" dirty="0"/>
              <a:t>Offering employees current, and on-going growth opportunity; and</a:t>
            </a:r>
          </a:p>
          <a:p>
            <a:pPr marL="742939" lvl="1" indent="-285750">
              <a:buFont typeface="Wingdings" panose="05000000000000000000" pitchFamily="2" charset="2"/>
              <a:buChar char="§"/>
            </a:pPr>
            <a:r>
              <a:rPr lang="en-US" dirty="0"/>
              <a:t>Build a strong workforce for the future.</a:t>
            </a:r>
          </a:p>
          <a:p>
            <a:pPr marL="742939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CB47F-8691-4674-8697-6EF270CC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68AA-CF84-194F-B1C1-A56DB4E9E3CF}" type="datetime1">
              <a:rPr lang="en-US" smtClean="0"/>
              <a:t>5/21/2024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52DA0-93BF-43C9-91C9-3FF7240A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37B35-FD17-0440-B414-5B959D6220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A253-23AE-4951-99BD-185C7359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Registered vs Non-registered Apprenticeship Programs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C2F8E0-3BEE-718F-D2DD-CEB1A18976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Registered Programs</a:t>
            </a:r>
          </a:p>
          <a:p>
            <a:pPr lvl="1"/>
            <a:r>
              <a:rPr lang="en-US" dirty="0"/>
              <a:t>Always include employment, OJT, related instruction, progressive wage increases, and a national credential</a:t>
            </a:r>
          </a:p>
          <a:p>
            <a:pPr lvl="1"/>
            <a:r>
              <a:rPr lang="en-US" dirty="0"/>
              <a:t>Standardized across occupations</a:t>
            </a:r>
          </a:p>
          <a:p>
            <a:pPr lvl="1"/>
            <a:r>
              <a:rPr lang="en-US" dirty="0"/>
              <a:t>Programs are evaluated regularly by registration entity for quality and EEO requirements</a:t>
            </a:r>
          </a:p>
          <a:p>
            <a:pPr lvl="1"/>
            <a:r>
              <a:rPr lang="en-US" dirty="0"/>
              <a:t> Registration is often necessary for benefits programs (Veteran’s, WIOA, 529, etc.)	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AD11F6B-0313-3EE4-BAAF-8CB288458E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Non-registered Programs</a:t>
            </a:r>
          </a:p>
          <a:p>
            <a:r>
              <a:rPr lang="en-US" sz="1700" dirty="0"/>
              <a:t>May not include all five components of registered apprenticeship</a:t>
            </a:r>
          </a:p>
          <a:p>
            <a:pPr marL="631508" lvl="1" indent="-242888"/>
            <a:r>
              <a:rPr lang="en-US" sz="1700" dirty="0"/>
              <a:t>E.g., only OJT and no related instruction, OJT may be less than 2000 hours, may not have progressive wage increases, may not have a portable credential</a:t>
            </a:r>
          </a:p>
          <a:p>
            <a:pPr marL="242888" indent="-242888"/>
            <a:r>
              <a:rPr lang="en-US" sz="1700" dirty="0"/>
              <a:t>Variation between programs</a:t>
            </a:r>
          </a:p>
          <a:p>
            <a:pPr marL="242888" indent="-242888"/>
            <a:r>
              <a:rPr lang="en-US" sz="1700" dirty="0"/>
              <a:t>Typically, not eligible for benefits programs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D86CC66-78A7-525C-4BBD-BEF277ACAA50}"/>
              </a:ext>
            </a:extLst>
          </p:cNvPr>
          <p:cNvSpPr txBox="1">
            <a:spLocks/>
          </p:cNvSpPr>
          <p:nvPr/>
        </p:nvSpPr>
        <p:spPr bwMode="black">
          <a:xfrm>
            <a:off x="2936391" y="6428772"/>
            <a:ext cx="4749500" cy="31035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77240">
              <a:defRPr/>
            </a:pPr>
            <a:r>
              <a:rPr lang="en-US" sz="1020" dirty="0">
                <a:solidFill>
                  <a:srgbClr val="000000"/>
                </a:solidFill>
                <a:latin typeface="Calibri"/>
              </a:rPr>
              <a:t>Apprenticeship Minnesota | apprenticeship.mn.gov</a:t>
            </a:r>
          </a:p>
        </p:txBody>
      </p:sp>
    </p:spTree>
    <p:extLst>
      <p:ext uri="{BB962C8B-B14F-4D97-AF65-F5344CB8AC3E}">
        <p14:creationId xmlns:p14="http://schemas.microsoft.com/office/powerpoint/2010/main" val="394904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E2D6-0FD1-B246-DF4B-F6DD8431F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Registered Apprenticeship vs Traditional Model</a:t>
            </a:r>
          </a:p>
        </p:txBody>
      </p:sp>
      <p:graphicFrame>
        <p:nvGraphicFramePr>
          <p:cNvPr id="6" name="Content Placeholder 5" descr="Model line chart registered apprenticeship versus traditional model">
            <a:extLst>
              <a:ext uri="{FF2B5EF4-FFF2-40B4-BE49-F238E27FC236}">
                <a16:creationId xmlns:a16="http://schemas.microsoft.com/office/drawing/2014/main" id="{D878C7A4-A0CB-9AA1-EC71-3AAF1E6DD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255806"/>
              </p:ext>
            </p:extLst>
          </p:nvPr>
        </p:nvGraphicFramePr>
        <p:xfrm>
          <a:off x="712470" y="2408635"/>
          <a:ext cx="8544657" cy="381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962B4AC-542A-EC2D-9557-35EBE0D42397}"/>
              </a:ext>
            </a:extLst>
          </p:cNvPr>
          <p:cNvSpPr txBox="1"/>
          <p:nvPr/>
        </p:nvSpPr>
        <p:spPr>
          <a:xfrm rot="16200000">
            <a:off x="-1384081" y="3942763"/>
            <a:ext cx="3805484" cy="48474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defTabSz="777240"/>
            <a:r>
              <a:rPr lang="en-US" sz="1360" b="1" dirty="0">
                <a:solidFill>
                  <a:srgbClr val="003865"/>
                </a:solidFill>
                <a:latin typeface="Calibri"/>
              </a:rPr>
              <a:t>EXPERTISE</a:t>
            </a:r>
          </a:p>
          <a:p>
            <a:pPr algn="ctr" defTabSz="777240"/>
            <a:r>
              <a:rPr lang="en-US" sz="1190" i="1" dirty="0">
                <a:solidFill>
                  <a:srgbClr val="003865"/>
                </a:solidFill>
                <a:latin typeface="Calibri"/>
              </a:rPr>
              <a:t>(Education + Experience)</a:t>
            </a:r>
          </a:p>
        </p:txBody>
      </p:sp>
      <p:pic>
        <p:nvPicPr>
          <p:cNvPr id="9" name="Graphic 8" descr="Female Profile outline">
            <a:extLst>
              <a:ext uri="{FF2B5EF4-FFF2-40B4-BE49-F238E27FC236}">
                <a16:creationId xmlns:a16="http://schemas.microsoft.com/office/drawing/2014/main" id="{B4149D60-62E0-58D6-4E50-7BEDE8553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5111" y="2543264"/>
            <a:ext cx="777240" cy="777240"/>
          </a:xfrm>
          <a:prstGeom prst="rect">
            <a:avLst/>
          </a:prstGeom>
        </p:spPr>
      </p:pic>
      <p:pic>
        <p:nvPicPr>
          <p:cNvPr id="11" name="Graphic 10" descr="Male profile outline">
            <a:extLst>
              <a:ext uri="{FF2B5EF4-FFF2-40B4-BE49-F238E27FC236}">
                <a16:creationId xmlns:a16="http://schemas.microsoft.com/office/drawing/2014/main" id="{1F171655-826F-657E-CB59-04CC9E45D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7765" y="4252605"/>
            <a:ext cx="777240" cy="777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451FBA-A0E4-0A01-B813-E07F146620C6}"/>
              </a:ext>
            </a:extLst>
          </p:cNvPr>
          <p:cNvSpPr txBox="1"/>
          <p:nvPr/>
        </p:nvSpPr>
        <p:spPr>
          <a:xfrm>
            <a:off x="4571267" y="6069127"/>
            <a:ext cx="82706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777240"/>
            <a:r>
              <a:rPr lang="en-US" sz="1360" b="1" dirty="0">
                <a:solidFill>
                  <a:srgbClr val="003865"/>
                </a:solidFill>
                <a:latin typeface="Calibri"/>
              </a:rPr>
              <a:t>Time</a:t>
            </a:r>
          </a:p>
          <a:p>
            <a:pPr algn="ctr" defTabSz="777240"/>
            <a:r>
              <a:rPr lang="en-US" sz="1190" i="1" dirty="0">
                <a:solidFill>
                  <a:srgbClr val="003865"/>
                </a:solidFill>
                <a:latin typeface="Calibri"/>
              </a:rPr>
              <a:t>(in years)</a:t>
            </a:r>
          </a:p>
        </p:txBody>
      </p:sp>
    </p:spTree>
    <p:extLst>
      <p:ext uri="{BB962C8B-B14F-4D97-AF65-F5344CB8AC3E}">
        <p14:creationId xmlns:p14="http://schemas.microsoft.com/office/powerpoint/2010/main" val="24898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3560" y="86360"/>
            <a:ext cx="6097016" cy="64239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4393" algn="ctr">
              <a:spcBef>
                <a:spcPts val="113"/>
              </a:spcBef>
            </a:pPr>
            <a:r>
              <a:rPr sz="4080" dirty="0">
                <a:solidFill>
                  <a:srgbClr val="60BB46"/>
                </a:solidFill>
              </a:rPr>
              <a:t> </a:t>
            </a:r>
            <a:r>
              <a:rPr sz="4080" spc="-6" dirty="0"/>
              <a:t>Benefits </a:t>
            </a:r>
            <a:r>
              <a:rPr sz="4080" dirty="0"/>
              <a:t>of</a:t>
            </a:r>
            <a:r>
              <a:rPr sz="4080" spc="-6" dirty="0"/>
              <a:t> </a:t>
            </a:r>
            <a:r>
              <a:rPr lang="en-US" sz="4080" spc="-11" dirty="0"/>
              <a:t>A</a:t>
            </a:r>
            <a:r>
              <a:rPr sz="4080" spc="-11" dirty="0"/>
              <a:t>pprenticeship</a:t>
            </a:r>
            <a:endParaRPr sz="4080" dirty="0"/>
          </a:p>
        </p:txBody>
      </p:sp>
      <p:sp>
        <p:nvSpPr>
          <p:cNvPr id="3" name="object 3"/>
          <p:cNvSpPr txBox="1"/>
          <p:nvPr/>
        </p:nvSpPr>
        <p:spPr>
          <a:xfrm>
            <a:off x="863600" y="947352"/>
            <a:ext cx="2785110" cy="619885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4393" defTabSz="1036290">
              <a:spcBef>
                <a:spcPts val="113"/>
              </a:spcBef>
            </a:pPr>
            <a:r>
              <a:rPr sz="2267" b="1" spc="-17" dirty="0">
                <a:solidFill>
                  <a:srgbClr val="60BB46"/>
                </a:solidFill>
                <a:latin typeface="Calibri"/>
                <a:cs typeface="Calibri"/>
              </a:rPr>
              <a:t>Employers</a:t>
            </a:r>
            <a:endParaRPr sz="2267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5757" defTabSz="1036290">
              <a:lnSpc>
                <a:spcPts val="2153"/>
              </a:lnSpc>
              <a:spcBef>
                <a:spcPts val="2040"/>
              </a:spcBef>
            </a:pP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Build </a:t>
            </a:r>
            <a:r>
              <a:rPr sz="1813" dirty="0">
                <a:solidFill>
                  <a:srgbClr val="003865"/>
                </a:solidFill>
                <a:latin typeface="Calibri"/>
                <a:cs typeface="Calibri"/>
              </a:rPr>
              <a:t>and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shape their own  </a:t>
            </a:r>
            <a:r>
              <a:rPr sz="1813" spc="-17" dirty="0">
                <a:solidFill>
                  <a:srgbClr val="003865"/>
                </a:solidFill>
                <a:latin typeface="Calibri"/>
                <a:cs typeface="Calibri"/>
              </a:rPr>
              <a:t>workforce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739796" defTabSz="1036290">
              <a:lnSpc>
                <a:spcPts val="2153"/>
              </a:lnSpc>
              <a:spcBef>
                <a:spcPts val="2153"/>
              </a:spcBef>
            </a:pP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Creates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new</a:t>
            </a:r>
            <a:r>
              <a:rPr sz="1813" spc="-74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skilled  </a:t>
            </a:r>
            <a:r>
              <a:rPr sz="1813" spc="-17" dirty="0">
                <a:solidFill>
                  <a:srgbClr val="003865"/>
                </a:solidFill>
                <a:latin typeface="Calibri"/>
                <a:cs typeface="Calibri"/>
              </a:rPr>
              <a:t>worker</a:t>
            </a:r>
            <a:r>
              <a:rPr sz="1813" spc="-74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pipeline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147527" defTabSz="1036290">
              <a:lnSpc>
                <a:spcPts val="2153"/>
              </a:lnSpc>
              <a:spcBef>
                <a:spcPts val="2153"/>
              </a:spcBef>
            </a:pPr>
            <a:r>
              <a:rPr sz="1813" spc="-34" dirty="0">
                <a:solidFill>
                  <a:srgbClr val="003865"/>
                </a:solidFill>
                <a:latin typeface="Calibri"/>
                <a:cs typeface="Calibri"/>
              </a:rPr>
              <a:t>Workers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produce as they 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train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defTabSz="1036290">
              <a:spcBef>
                <a:spcPts val="1836"/>
              </a:spcBef>
            </a:pP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Improve</a:t>
            </a:r>
            <a:r>
              <a:rPr sz="1813" spc="-108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productivity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746992" defTabSz="1036290">
              <a:lnSpc>
                <a:spcPts val="2153"/>
              </a:lnSpc>
              <a:spcBef>
                <a:spcPts val="2176"/>
              </a:spcBef>
            </a:pP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Reduced</a:t>
            </a:r>
            <a:r>
              <a:rPr sz="1813" spc="-91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employee  turnover</a:t>
            </a:r>
            <a:endParaRPr lang="en-US" sz="1813" spc="-6" dirty="0">
              <a:solidFill>
                <a:srgbClr val="003865"/>
              </a:solidFill>
              <a:latin typeface="Calibri"/>
              <a:cs typeface="Calibri"/>
            </a:endParaRPr>
          </a:p>
          <a:p>
            <a:pPr marL="14393" marR="746992" defTabSz="1036290">
              <a:lnSpc>
                <a:spcPts val="2153"/>
              </a:lnSpc>
              <a:spcBef>
                <a:spcPts val="2176"/>
              </a:spcBef>
            </a:pPr>
            <a:r>
              <a:rPr lang="en-US" sz="1813" spc="-6" dirty="0">
                <a:solidFill>
                  <a:srgbClr val="003865"/>
                </a:solidFill>
                <a:latin typeface="Calibri"/>
                <a:cs typeface="Calibri"/>
              </a:rPr>
              <a:t>Retain/Transfer  organizational knowledge</a:t>
            </a:r>
          </a:p>
          <a:p>
            <a:pPr marL="14393" marR="746992" defTabSz="1036290">
              <a:lnSpc>
                <a:spcPts val="2153"/>
              </a:lnSpc>
              <a:spcBef>
                <a:spcPts val="2176"/>
              </a:spcBef>
            </a:pPr>
            <a:r>
              <a:rPr lang="en-US" sz="1813" spc="-6" dirty="0">
                <a:solidFill>
                  <a:srgbClr val="003865"/>
                </a:solidFill>
                <a:latin typeface="Calibri"/>
                <a:cs typeface="Calibri"/>
              </a:rPr>
              <a:t>Employer Incentives to Hire Veterans 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31641" y="952803"/>
            <a:ext cx="2536825" cy="528520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4393" defTabSz="1036290">
              <a:spcBef>
                <a:spcPts val="113"/>
              </a:spcBef>
            </a:pPr>
            <a:r>
              <a:rPr sz="2267" b="1" spc="-34" dirty="0">
                <a:solidFill>
                  <a:srgbClr val="60BB46"/>
                </a:solidFill>
                <a:latin typeface="Calibri"/>
                <a:cs typeface="Calibri"/>
              </a:rPr>
              <a:t>Workers</a:t>
            </a:r>
            <a:endParaRPr sz="2267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defTabSz="1036290">
              <a:spcBef>
                <a:spcPts val="1723"/>
              </a:spcBef>
            </a:pP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Employment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477125" defTabSz="1036290">
              <a:lnSpc>
                <a:spcPts val="2153"/>
              </a:lnSpc>
              <a:spcBef>
                <a:spcPts val="2176"/>
              </a:spcBef>
            </a:pP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Comprehensive</a:t>
            </a:r>
            <a:r>
              <a:rPr sz="1813" spc="-79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job 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training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defTabSz="1036290">
              <a:lnSpc>
                <a:spcPts val="2131"/>
              </a:lnSpc>
            </a:pPr>
            <a:endParaRPr lang="en-US" sz="1813" spc="-17" dirty="0">
              <a:solidFill>
                <a:srgbClr val="003865"/>
              </a:solidFill>
              <a:latin typeface="Calibri"/>
              <a:cs typeface="Calibri"/>
            </a:endParaRPr>
          </a:p>
          <a:p>
            <a:pPr marL="14393" defTabSz="1036290">
              <a:lnSpc>
                <a:spcPts val="2131"/>
              </a:lnSpc>
            </a:pPr>
            <a:r>
              <a:rPr sz="1813" spc="-17" dirty="0">
                <a:solidFill>
                  <a:srgbClr val="003865"/>
                </a:solidFill>
                <a:latin typeface="Calibri"/>
                <a:cs typeface="Calibri"/>
              </a:rPr>
              <a:t>Safety</a:t>
            </a:r>
            <a:r>
              <a:rPr sz="1813" spc="-74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instruction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354785" defTabSz="1036290">
              <a:lnSpc>
                <a:spcPts val="2153"/>
              </a:lnSpc>
              <a:spcBef>
                <a:spcPts val="2176"/>
              </a:spcBef>
            </a:pPr>
            <a:r>
              <a:rPr sz="1813" spc="-23" dirty="0">
                <a:solidFill>
                  <a:srgbClr val="003865"/>
                </a:solidFill>
                <a:latin typeface="Calibri"/>
                <a:cs typeface="Calibri"/>
              </a:rPr>
              <a:t>Wages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increase with 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progress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defTabSz="1036290">
              <a:spcBef>
                <a:spcPts val="1836"/>
              </a:spcBef>
            </a:pP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Master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in-demand</a:t>
            </a:r>
            <a:r>
              <a:rPr sz="1813" spc="-62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skills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244679" defTabSz="1036290">
              <a:lnSpc>
                <a:spcPts val="2153"/>
              </a:lnSpc>
              <a:spcBef>
                <a:spcPts val="2176"/>
              </a:spcBef>
            </a:pP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Nationally</a:t>
            </a:r>
            <a:r>
              <a:rPr sz="1813" spc="-85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recognized 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credential</a:t>
            </a:r>
            <a:endParaRPr lang="en-US" sz="1813" spc="-6" dirty="0">
              <a:solidFill>
                <a:srgbClr val="003865"/>
              </a:solidFill>
              <a:latin typeface="Calibri"/>
              <a:cs typeface="Calibri"/>
            </a:endParaRPr>
          </a:p>
          <a:p>
            <a:pPr marL="14393" marR="244679" defTabSz="1036290">
              <a:lnSpc>
                <a:spcPts val="2153"/>
              </a:lnSpc>
              <a:spcBef>
                <a:spcPts val="2176"/>
              </a:spcBef>
            </a:pPr>
            <a:r>
              <a:rPr lang="en-US" sz="1813" spc="-6" dirty="0">
                <a:solidFill>
                  <a:srgbClr val="003865"/>
                </a:solidFill>
                <a:latin typeface="Calibri"/>
                <a:cs typeface="Calibri"/>
              </a:rPr>
              <a:t>Registered Apprentices are G.I. Benefit Eligible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67881" y="947351"/>
            <a:ext cx="2398649" cy="3108201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4393" defTabSz="1036290">
              <a:spcBef>
                <a:spcPts val="113"/>
              </a:spcBef>
            </a:pPr>
            <a:r>
              <a:rPr sz="2267" b="1" spc="-6" dirty="0">
                <a:solidFill>
                  <a:srgbClr val="60BB46"/>
                </a:solidFill>
                <a:latin typeface="Calibri"/>
                <a:cs typeface="Calibri"/>
              </a:rPr>
              <a:t>Minnesota</a:t>
            </a:r>
            <a:endParaRPr sz="2267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5757" defTabSz="1036290">
              <a:lnSpc>
                <a:spcPts val="2153"/>
              </a:lnSpc>
              <a:spcBef>
                <a:spcPts val="2040"/>
              </a:spcBef>
            </a:pPr>
            <a:r>
              <a:rPr sz="1813" spc="-23" dirty="0">
                <a:solidFill>
                  <a:srgbClr val="003865"/>
                </a:solidFill>
                <a:latin typeface="Calibri"/>
                <a:cs typeface="Calibri"/>
              </a:rPr>
              <a:t>Pathway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to </a:t>
            </a: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the middle  class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385730" defTabSz="1036290">
              <a:lnSpc>
                <a:spcPts val="2153"/>
              </a:lnSpc>
              <a:spcBef>
                <a:spcPts val="2153"/>
              </a:spcBef>
            </a:pPr>
            <a:r>
              <a:rPr sz="1813" spc="-6" dirty="0">
                <a:solidFill>
                  <a:srgbClr val="003865"/>
                </a:solidFill>
                <a:latin typeface="Calibri"/>
                <a:cs typeface="Calibri"/>
              </a:rPr>
              <a:t>Quality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training </a:t>
            </a:r>
            <a:r>
              <a:rPr sz="1813" spc="-17" dirty="0">
                <a:solidFill>
                  <a:srgbClr val="003865"/>
                </a:solidFill>
                <a:latin typeface="Calibri"/>
                <a:cs typeface="Calibri"/>
              </a:rPr>
              <a:t>for  </a:t>
            </a:r>
            <a:r>
              <a:rPr sz="1813" spc="-23" dirty="0">
                <a:solidFill>
                  <a:srgbClr val="003865"/>
                </a:solidFill>
                <a:latin typeface="Calibri"/>
                <a:cs typeface="Calibri"/>
              </a:rPr>
              <a:t>workers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4393" marR="474246" defTabSz="1036290">
              <a:lnSpc>
                <a:spcPts val="4307"/>
              </a:lnSpc>
              <a:spcBef>
                <a:spcPts val="431"/>
              </a:spcBef>
            </a:pPr>
            <a:r>
              <a:rPr sz="1813" spc="-17" dirty="0">
                <a:solidFill>
                  <a:srgbClr val="003865"/>
                </a:solidFill>
                <a:latin typeface="Calibri"/>
                <a:cs typeface="Calibri"/>
              </a:rPr>
              <a:t>Safety for </a:t>
            </a:r>
            <a:r>
              <a:rPr sz="1813" spc="-23" dirty="0">
                <a:solidFill>
                  <a:srgbClr val="003865"/>
                </a:solidFill>
                <a:latin typeface="Calibri"/>
                <a:cs typeface="Calibri"/>
              </a:rPr>
              <a:t>workers 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Vibrant</a:t>
            </a:r>
            <a:r>
              <a:rPr sz="1813" spc="-74" dirty="0">
                <a:solidFill>
                  <a:srgbClr val="003865"/>
                </a:solidFill>
                <a:latin typeface="Calibri"/>
                <a:cs typeface="Calibri"/>
              </a:rPr>
              <a:t> </a:t>
            </a:r>
            <a:r>
              <a:rPr sz="1813" spc="-11" dirty="0">
                <a:solidFill>
                  <a:srgbClr val="003865"/>
                </a:solidFill>
                <a:latin typeface="Calibri"/>
                <a:cs typeface="Calibri"/>
              </a:rPr>
              <a:t>economy</a:t>
            </a:r>
            <a:endParaRPr sz="1813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Apprenticeship Minnesota Logo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0" y="7169659"/>
            <a:ext cx="1306441" cy="1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2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8246" y="890374"/>
            <a:ext cx="8032199" cy="64239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4393" defTabSz="1036290">
              <a:spcBef>
                <a:spcPts val="113"/>
              </a:spcBef>
            </a:pPr>
            <a:r>
              <a:rPr sz="4080" b="1" spc="-11" dirty="0">
                <a:solidFill>
                  <a:srgbClr val="00355F"/>
                </a:solidFill>
                <a:latin typeface="Calibri"/>
                <a:cs typeface="Calibri"/>
              </a:rPr>
              <a:t>What </a:t>
            </a:r>
            <a:r>
              <a:rPr sz="4080" b="1" dirty="0">
                <a:solidFill>
                  <a:srgbClr val="00355F"/>
                </a:solidFill>
                <a:latin typeface="Calibri"/>
                <a:cs typeface="Calibri"/>
              </a:rPr>
              <a:t>is </a:t>
            </a:r>
            <a:r>
              <a:rPr lang="en-US" sz="4080" b="1" spc="-23" dirty="0">
                <a:solidFill>
                  <a:srgbClr val="00355F"/>
                </a:solidFill>
                <a:latin typeface="Calibri"/>
                <a:cs typeface="Calibri"/>
              </a:rPr>
              <a:t>R</a:t>
            </a:r>
            <a:r>
              <a:rPr sz="4080" b="1" spc="-23" dirty="0">
                <a:solidFill>
                  <a:srgbClr val="00355F"/>
                </a:solidFill>
                <a:latin typeface="Calibri"/>
                <a:cs typeface="Calibri"/>
              </a:rPr>
              <a:t>egistered</a:t>
            </a:r>
            <a:r>
              <a:rPr sz="4080" b="1" spc="-6" dirty="0">
                <a:solidFill>
                  <a:srgbClr val="00355F"/>
                </a:solidFill>
                <a:latin typeface="Calibri"/>
                <a:cs typeface="Calibri"/>
              </a:rPr>
              <a:t> </a:t>
            </a:r>
            <a:r>
              <a:rPr lang="en-US" sz="4080" b="1" spc="-11" dirty="0">
                <a:solidFill>
                  <a:srgbClr val="00355F"/>
                </a:solidFill>
                <a:latin typeface="Calibri"/>
                <a:cs typeface="Calibri"/>
              </a:rPr>
              <a:t>A</a:t>
            </a:r>
            <a:r>
              <a:rPr sz="4080" b="1" spc="-11" dirty="0">
                <a:solidFill>
                  <a:srgbClr val="00355F"/>
                </a:solidFill>
                <a:latin typeface="Calibri"/>
                <a:cs typeface="Calibri"/>
              </a:rPr>
              <a:t>pprenticeship?</a:t>
            </a:r>
            <a:endParaRPr sz="408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6781" y="1986772"/>
            <a:ext cx="4455130" cy="124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36290"/>
            <a:r>
              <a:rPr lang="en-US" sz="2720" b="1" spc="-6" dirty="0">
                <a:solidFill>
                  <a:srgbClr val="60BB46"/>
                </a:solidFill>
                <a:latin typeface="Calibri"/>
                <a:cs typeface="Calibri"/>
              </a:rPr>
              <a:t>Components of </a:t>
            </a:r>
            <a:r>
              <a:rPr lang="en-US" sz="2720" b="1" dirty="0">
                <a:solidFill>
                  <a:srgbClr val="60BB46"/>
                </a:solidFill>
                <a:latin typeface="Calibri"/>
                <a:cs typeface="Calibri"/>
              </a:rPr>
              <a:t>a r</a:t>
            </a:r>
            <a:r>
              <a:rPr lang="en-US" sz="2720" b="1" spc="-17" dirty="0">
                <a:solidFill>
                  <a:srgbClr val="60BB46"/>
                </a:solidFill>
                <a:latin typeface="Calibri"/>
                <a:cs typeface="Calibri"/>
              </a:rPr>
              <a:t>egistered</a:t>
            </a:r>
          </a:p>
          <a:p>
            <a:pPr algn="ctr" defTabSz="1036290"/>
            <a:r>
              <a:rPr lang="en-US" sz="2720" b="1" spc="-11" dirty="0">
                <a:solidFill>
                  <a:srgbClr val="60BB46"/>
                </a:solidFill>
                <a:latin typeface="Calibri"/>
                <a:cs typeface="Calibri"/>
              </a:rPr>
              <a:t>apprenticeship</a:t>
            </a:r>
            <a:r>
              <a:rPr lang="en-US" sz="2720" b="1" spc="-28" dirty="0">
                <a:solidFill>
                  <a:srgbClr val="60BB46"/>
                </a:solidFill>
                <a:latin typeface="Calibri"/>
                <a:cs typeface="Calibri"/>
              </a:rPr>
              <a:t> </a:t>
            </a:r>
            <a:r>
              <a:rPr lang="en-US" sz="2720" b="1" spc="-17" dirty="0">
                <a:solidFill>
                  <a:srgbClr val="60BB46"/>
                </a:solidFill>
                <a:latin typeface="Calibri"/>
                <a:cs typeface="Calibri"/>
              </a:rPr>
              <a:t>program</a:t>
            </a:r>
            <a:endParaRPr lang="en-US" sz="2720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1036290"/>
            <a:endParaRPr lang="en-US" sz="204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3600" y="3583940"/>
            <a:ext cx="5886873" cy="1612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36290"/>
            <a:endParaRPr sz="204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48967" y="3583940"/>
            <a:ext cx="1281007" cy="1612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36290"/>
            <a:endParaRPr sz="204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2585" r="2884" b="2431"/>
          <a:stretch/>
        </p:blipFill>
        <p:spPr>
          <a:xfrm>
            <a:off x="983999" y="3583940"/>
            <a:ext cx="8376920" cy="1856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9C50A-CDEC-B96C-3D2C-0591A7601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90800" y="3755395"/>
            <a:ext cx="5181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83999" y="5781373"/>
            <a:ext cx="8636000" cy="79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36290"/>
            <a:r>
              <a:rPr lang="en-US" sz="2267" dirty="0">
                <a:solidFill>
                  <a:srgbClr val="1F497D"/>
                </a:solidFill>
                <a:latin typeface="Calibri"/>
              </a:rPr>
              <a:t>A time-tested model to:</a:t>
            </a:r>
          </a:p>
          <a:p>
            <a:pPr defTabSz="1036290"/>
            <a:r>
              <a:rPr lang="en-US" sz="2267" b="1" i="1" dirty="0">
                <a:solidFill>
                  <a:srgbClr val="5EBA48"/>
                </a:solidFill>
                <a:latin typeface="Calibri"/>
              </a:rPr>
              <a:t>recruit</a:t>
            </a:r>
            <a:r>
              <a:rPr lang="en-US" sz="2267" dirty="0">
                <a:solidFill>
                  <a:srgbClr val="1F497D"/>
                </a:solidFill>
                <a:latin typeface="Calibri"/>
              </a:rPr>
              <a:t>, </a:t>
            </a:r>
            <a:r>
              <a:rPr lang="en-US" sz="2267" b="1" i="1" dirty="0">
                <a:solidFill>
                  <a:srgbClr val="5EBA48"/>
                </a:solidFill>
                <a:latin typeface="Calibri"/>
              </a:rPr>
              <a:t>train</a:t>
            </a:r>
            <a:r>
              <a:rPr lang="en-US" sz="2267" dirty="0">
                <a:solidFill>
                  <a:srgbClr val="5EBA48"/>
                </a:solidFill>
                <a:latin typeface="Calibri"/>
              </a:rPr>
              <a:t> </a:t>
            </a:r>
            <a:r>
              <a:rPr lang="en-US" sz="2267" dirty="0">
                <a:solidFill>
                  <a:srgbClr val="1F497D"/>
                </a:solidFill>
                <a:latin typeface="Calibri"/>
              </a:rPr>
              <a:t>and </a:t>
            </a:r>
            <a:r>
              <a:rPr lang="en-US" sz="2267" b="1" i="1" dirty="0">
                <a:solidFill>
                  <a:srgbClr val="5EBA48"/>
                </a:solidFill>
                <a:latin typeface="Calibri"/>
              </a:rPr>
              <a:t>retain</a:t>
            </a:r>
            <a:r>
              <a:rPr lang="en-US" sz="2267" dirty="0">
                <a:solidFill>
                  <a:srgbClr val="1F497D"/>
                </a:solidFill>
                <a:latin typeface="Calibri"/>
              </a:rPr>
              <a:t> a highly skilled and diverse workforce.</a:t>
            </a:r>
          </a:p>
        </p:txBody>
      </p:sp>
      <p:pic>
        <p:nvPicPr>
          <p:cNvPr id="8" name="Picture 7" descr="Apprenticeship Minnesota logo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0" y="7169659"/>
            <a:ext cx="1306441" cy="1547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918" y="1375183"/>
            <a:ext cx="6024149" cy="48179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0795" defTabSz="777240">
              <a:spcBef>
                <a:spcPts val="85"/>
              </a:spcBef>
            </a:pPr>
            <a:r>
              <a:rPr sz="3060" b="1" dirty="0">
                <a:solidFill>
                  <a:srgbClr val="60BB46"/>
                </a:solidFill>
                <a:latin typeface="Calibri"/>
                <a:cs typeface="Calibri"/>
              </a:rPr>
              <a:t>| </a:t>
            </a:r>
            <a:r>
              <a:rPr lang="en-US" sz="3060" b="1" spc="-9" dirty="0">
                <a:solidFill>
                  <a:srgbClr val="00355F"/>
                </a:solidFill>
                <a:latin typeface="Calibri"/>
                <a:cs typeface="Calibri"/>
              </a:rPr>
              <a:t>How it Works</a:t>
            </a:r>
            <a:endParaRPr sz="306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4781" y="2461629"/>
            <a:ext cx="3307765" cy="955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77240"/>
            <a:r>
              <a:rPr lang="en-US" sz="2040" b="1" spc="-4" dirty="0">
                <a:solidFill>
                  <a:srgbClr val="60BB46"/>
                </a:solidFill>
                <a:latin typeface="Calibri" panose="020F0502020204030204"/>
                <a:cs typeface="Calibri"/>
              </a:rPr>
              <a:t>Development of a </a:t>
            </a:r>
            <a:r>
              <a:rPr lang="en-US" sz="2040" b="1" dirty="0">
                <a:solidFill>
                  <a:srgbClr val="60BB46"/>
                </a:solidFill>
                <a:latin typeface="Calibri" panose="020F0502020204030204"/>
                <a:cs typeface="Calibri"/>
              </a:rPr>
              <a:t>R</a:t>
            </a:r>
            <a:r>
              <a:rPr lang="en-US" sz="2040" b="1" spc="-13" dirty="0">
                <a:solidFill>
                  <a:srgbClr val="60BB46"/>
                </a:solidFill>
                <a:latin typeface="Calibri" panose="020F0502020204030204"/>
                <a:cs typeface="Calibri"/>
              </a:rPr>
              <a:t>egistered</a:t>
            </a:r>
          </a:p>
          <a:p>
            <a:pPr algn="ctr" defTabSz="777240"/>
            <a:r>
              <a:rPr lang="en-US" sz="2040" b="1" spc="-9" dirty="0">
                <a:solidFill>
                  <a:srgbClr val="60BB46"/>
                </a:solidFill>
                <a:latin typeface="Calibri" panose="020F0502020204030204"/>
                <a:cs typeface="Calibri"/>
              </a:rPr>
              <a:t>Apprenticeship Program</a:t>
            </a:r>
            <a:endParaRPr lang="en-US" sz="204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defTabSz="777240"/>
            <a:endParaRPr lang="en-US" sz="153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Apprenticeship MN logo">
            <a:extLst>
              <a:ext uri="{FF2B5EF4-FFF2-40B4-BE49-F238E27FC236}">
                <a16:creationId xmlns:a16="http://schemas.microsoft.com/office/drawing/2014/main" id="{AD64703C-4F24-4304-817C-CD3BFC93F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7" y="1548429"/>
            <a:ext cx="1663210" cy="197034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C5B37160-8C7F-4FF9-96F2-EE756DB0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674" y="3825481"/>
            <a:ext cx="8428196" cy="1930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77240"/>
            <a:endParaRPr sz="153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9788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5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4A1627D-2A7C-4B8C-BFDB-0E853E7593B5}" vid="{FE01EC3C-1723-49D0-9684-543395778E1E}"/>
    </a:ext>
  </a:extLst>
</a:theme>
</file>

<file path=ppt/theme/theme5.xml><?xml version="1.0" encoding="utf-8"?>
<a:theme xmlns:a="http://schemas.openxmlformats.org/drawingml/2006/main" name="2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4A1627D-2A7C-4B8C-BFDB-0E853E7593B5}" vid="{FE01EC3C-1723-49D0-9684-543395778E1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83169</TotalTime>
  <Words>800</Words>
  <Application>Microsoft Office PowerPoint</Application>
  <PresentationFormat>Custom</PresentationFormat>
  <Paragraphs>178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NeueHaasGroteskText Std</vt:lpstr>
      <vt:lpstr>Wingdings</vt:lpstr>
      <vt:lpstr>Office Theme</vt:lpstr>
      <vt:lpstr>1_Office Theme</vt:lpstr>
      <vt:lpstr>2_Office Theme</vt:lpstr>
      <vt:lpstr>1_MN.IT</vt:lpstr>
      <vt:lpstr>2_MN.IT</vt:lpstr>
      <vt:lpstr>PowerPoint Presentation</vt:lpstr>
      <vt:lpstr>PowerPoint Presentation</vt:lpstr>
      <vt:lpstr>PowerPoint Presentation</vt:lpstr>
      <vt:lpstr>PowerPoint Presentation</vt:lpstr>
      <vt:lpstr>Registered vs Non-registered Apprenticeship Programs</vt:lpstr>
      <vt:lpstr>Registered Apprenticeship vs Traditional Model</vt:lpstr>
      <vt:lpstr> Benefits of Apprenticeship</vt:lpstr>
      <vt:lpstr>PowerPoint Presentation</vt:lpstr>
      <vt:lpstr>PowerPoint Presentation</vt:lpstr>
      <vt:lpstr>PowerPoint Presentation</vt:lpstr>
      <vt:lpstr>PowerPoint Presentation</vt:lpstr>
      <vt:lpstr>Registered apprenticeship programs in Minnesota by industry</vt:lpstr>
      <vt:lpstr>Percentage of total active apprentices by industry</vt:lpstr>
      <vt:lpstr>Drive for Five Initiative</vt:lpstr>
      <vt:lpstr>Additional Career Pathways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Herder</dc:creator>
  <cp:lastModifiedBy>Liedke, Angela (DEED)</cp:lastModifiedBy>
  <cp:revision>963</cp:revision>
  <cp:lastPrinted>2018-03-06T18:58:22Z</cp:lastPrinted>
  <dcterms:created xsi:type="dcterms:W3CDTF">2017-04-05T15:20:02Z</dcterms:created>
  <dcterms:modified xsi:type="dcterms:W3CDTF">2024-05-21T17:06:19Z</dcterms:modified>
</cp:coreProperties>
</file>