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rimo" panose="020B0604020202020204" charset="0"/>
      <p:regular r:id="rId22"/>
    </p:embeddedFont>
    <p:embeddedFont>
      <p:font typeface="Arimo Bold" panose="020B0604020202020204" charset="0"/>
      <p:regular r:id="rId23"/>
    </p:embeddedFont>
    <p:embeddedFont>
      <p:font typeface="Arimo Italics" panose="020B0604020202020204" charset="0"/>
      <p:regular r:id="rId24"/>
    </p:embeddedFont>
    <p:embeddedFont>
      <p:font typeface="Calibri" panose="020F0502020204030204" pitchFamily="34" charset="0"/>
      <p:regular r:id="rId25"/>
      <p:bold r:id="rId26"/>
      <p:italic r:id="rId27"/>
      <p:boldItalic r:id="rId28"/>
    </p:embeddedFont>
    <p:embeddedFont>
      <p:font typeface="Montserrat Extra-Bold" panose="020B0604020202020204" charset="0"/>
      <p:regular r:id="rId29"/>
    </p:embeddedFont>
    <p:embeddedFont>
      <p:font typeface="Montserrat Extra-Bold Bold" panose="020B0604020202020204" charset="0"/>
      <p:regular r:id="rId30"/>
    </p:embeddedFont>
    <p:embeddedFont>
      <p:font typeface="Poppins" panose="00000500000000000000" pitchFamily="2" charset="0"/>
      <p:regular r:id="rId31"/>
      <p:bold r:id="rId32"/>
      <p:italic r:id="rId33"/>
      <p:boldItalic r:id="rId34"/>
    </p:embeddedFont>
    <p:embeddedFont>
      <p:font typeface="Poppins Bold" panose="00000800000000000000" charset="0"/>
      <p:regular r:id="rId35"/>
    </p:embeddedFont>
    <p:embeddedFont>
      <p:font typeface="Poppins ExtraBold" panose="00000900000000000000" pitchFamily="2" charset="0"/>
      <p:regular r:id="rId36"/>
      <p:bold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p:cViewPr varScale="1">
        <p:scale>
          <a:sx n="33" d="100"/>
          <a:sy n="33" d="100"/>
        </p:scale>
        <p:origin x="32" y="428"/>
      </p:cViewPr>
      <p:guideLst>
        <p:guide orient="horz" pos="2160"/>
        <p:guide pos="2880"/>
      </p:guideLst>
    </p:cSldViewPr>
  </p:slideViewPr>
  <p:outlineViewPr>
    <p:cViewPr>
      <p:scale>
        <a:sx n="33" d="100"/>
        <a:sy n="33" d="100"/>
      </p:scale>
      <p:origin x="0" y="-66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5.sv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png"/><Relationship Id="rId7" Type="http://schemas.openxmlformats.org/officeDocument/2006/relationships/image" Target="../media/image6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7.jpeg"/><Relationship Id="rId10" Type="http://schemas.openxmlformats.org/officeDocument/2006/relationships/image" Target="../media/image70.png"/><Relationship Id="rId4" Type="http://schemas.openxmlformats.org/officeDocument/2006/relationships/image" Target="../media/image9.sv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6.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0" y="0"/>
            <a:ext cx="8929017" cy="10306752"/>
            <a:chOff x="0" y="0"/>
            <a:chExt cx="7188200" cy="8297329"/>
          </a:xfrm>
        </p:grpSpPr>
        <p:sp>
          <p:nvSpPr>
            <p:cNvPr id="3" name="Freeform 3"/>
            <p:cNvSpPr/>
            <p:nvPr/>
          </p:nvSpPr>
          <p:spPr>
            <a:xfrm>
              <a:off x="0" y="0"/>
              <a:ext cx="7188200" cy="8297292"/>
            </a:xfrm>
            <a:custGeom>
              <a:avLst/>
              <a:gdLst/>
              <a:ahLst/>
              <a:cxnLst/>
              <a:rect l="l" t="t" r="r" b="b"/>
              <a:pathLst>
                <a:path w="7188200" h="8297292">
                  <a:moveTo>
                    <a:pt x="0" y="0"/>
                  </a:moveTo>
                  <a:lnTo>
                    <a:pt x="0" y="8297291"/>
                  </a:lnTo>
                  <a:lnTo>
                    <a:pt x="7188200" y="8297291"/>
                  </a:lnTo>
                  <a:lnTo>
                    <a:pt x="7188200" y="8297291"/>
                  </a:lnTo>
                  <a:lnTo>
                    <a:pt x="7052691" y="7840091"/>
                  </a:lnTo>
                  <a:lnTo>
                    <a:pt x="6731000" y="6578600"/>
                  </a:lnTo>
                  <a:lnTo>
                    <a:pt x="6578600" y="5672709"/>
                  </a:lnTo>
                  <a:lnTo>
                    <a:pt x="6341491" y="4131818"/>
                  </a:lnTo>
                  <a:lnTo>
                    <a:pt x="5706491" y="2370709"/>
                  </a:lnTo>
                  <a:lnTo>
                    <a:pt x="5325491" y="1549400"/>
                  </a:lnTo>
                  <a:lnTo>
                    <a:pt x="4935982" y="1066800"/>
                  </a:lnTo>
                  <a:lnTo>
                    <a:pt x="3970782" y="0"/>
                  </a:lnTo>
                  <a:close/>
                </a:path>
              </a:pathLst>
            </a:custGeom>
            <a:blipFill>
              <a:blip r:embed="rId2"/>
              <a:stretch>
                <a:fillRect l="-28719" r="-54259"/>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1207836">
            <a:off x="6157484" y="-4054785"/>
            <a:ext cx="6138825" cy="17485376"/>
          </a:xfrm>
          <a:custGeom>
            <a:avLst/>
            <a:gdLst/>
            <a:ahLst/>
            <a:cxnLst/>
            <a:rect l="l" t="t" r="r" b="b"/>
            <a:pathLst>
              <a:path w="6138825" h="17485376">
                <a:moveTo>
                  <a:pt x="0" y="0"/>
                </a:moveTo>
                <a:lnTo>
                  <a:pt x="6138824" y="0"/>
                </a:lnTo>
                <a:lnTo>
                  <a:pt x="6138824" y="17485376"/>
                </a:lnTo>
                <a:lnTo>
                  <a:pt x="0" y="17485376"/>
                </a:lnTo>
                <a:lnTo>
                  <a:pt x="0" y="0"/>
                </a:lnTo>
                <a:close/>
              </a:path>
            </a:pathLst>
          </a:custGeom>
          <a:blipFill>
            <a:blip r:embed="rId3">
              <a:extLst>
                <a:ext uri="{96DAC541-7B7A-43D3-8B79-37D633B846F1}">
                  <asvg:svgBlip xmlns:asvg="http://schemas.microsoft.com/office/drawing/2016/SVG/main" r:embed="rId4"/>
                </a:ext>
              </a:extLst>
            </a:blip>
            <a:stretch>
              <a:fillRect l="-43128"/>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207836">
            <a:off x="3648992" y="-2658076"/>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5">
              <a:alphaModFix amt="80000"/>
              <a:extLst>
                <a:ext uri="{96DAC541-7B7A-43D3-8B79-37D633B846F1}">
                  <asvg:svgBlip xmlns:asvg="http://schemas.microsoft.com/office/drawing/2016/SVG/main" r:embed="rId6"/>
                </a:ext>
              </a:extLst>
            </a:blip>
            <a:stretch>
              <a:fillRect r="-147775" b="-4376"/>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16583293" y="8804940"/>
            <a:ext cx="676007" cy="677701"/>
          </a:xfrm>
          <a:custGeom>
            <a:avLst/>
            <a:gdLst/>
            <a:ahLst/>
            <a:cxnLst/>
            <a:rect l="l" t="t" r="r" b="b"/>
            <a:pathLst>
              <a:path w="676007" h="677701">
                <a:moveTo>
                  <a:pt x="0" y="0"/>
                </a:moveTo>
                <a:lnTo>
                  <a:pt x="676007" y="0"/>
                </a:lnTo>
                <a:lnTo>
                  <a:pt x="676007" y="677701"/>
                </a:lnTo>
                <a:lnTo>
                  <a:pt x="0" y="677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descr="Rural Minnesota CEP Logo"/>
          <p:cNvSpPr/>
          <p:nvPr/>
        </p:nvSpPr>
        <p:spPr>
          <a:xfrm>
            <a:off x="9864189" y="603870"/>
            <a:ext cx="3268070" cy="1434049"/>
          </a:xfrm>
          <a:custGeom>
            <a:avLst/>
            <a:gdLst/>
            <a:ahLst/>
            <a:cxnLst/>
            <a:rect l="l" t="t" r="r" b="b"/>
            <a:pathLst>
              <a:path w="3268070" h="1434049">
                <a:moveTo>
                  <a:pt x="0" y="0"/>
                </a:moveTo>
                <a:lnTo>
                  <a:pt x="3268070" y="0"/>
                </a:lnTo>
                <a:lnTo>
                  <a:pt x="3268070" y="1434048"/>
                </a:lnTo>
                <a:lnTo>
                  <a:pt x="0" y="1434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descr="Career Solutions logo">
            <a:extLst>
              <a:ext uri="{C183D7F6-B498-43B3-948B-1728B52AA6E4}">
                <adec:decorative xmlns:adec="http://schemas.microsoft.com/office/drawing/2017/decorative" val="0"/>
              </a:ext>
            </a:extLst>
          </p:cNvPr>
          <p:cNvSpPr/>
          <p:nvPr/>
        </p:nvSpPr>
        <p:spPr>
          <a:xfrm>
            <a:off x="14183214" y="603870"/>
            <a:ext cx="2942438" cy="1102188"/>
          </a:xfrm>
          <a:custGeom>
            <a:avLst/>
            <a:gdLst/>
            <a:ahLst/>
            <a:cxnLst/>
            <a:rect l="l" t="t" r="r" b="b"/>
            <a:pathLst>
              <a:path w="2942438" h="1102188">
                <a:moveTo>
                  <a:pt x="0" y="0"/>
                </a:moveTo>
                <a:lnTo>
                  <a:pt x="2942438" y="0"/>
                </a:lnTo>
                <a:lnTo>
                  <a:pt x="2942438" y="1102188"/>
                </a:lnTo>
                <a:lnTo>
                  <a:pt x="0" y="1102188"/>
                </a:lnTo>
                <a:lnTo>
                  <a:pt x="0" y="0"/>
                </a:lnTo>
                <a:close/>
              </a:path>
            </a:pathLst>
          </a:custGeom>
          <a:blipFill>
            <a:blip r:embed="rId11"/>
            <a:stretch>
              <a:fillRect/>
            </a:stretch>
          </a:blipFill>
        </p:spPr>
        <p:txBody>
          <a:bodyPr/>
          <a:lstStyle/>
          <a:p>
            <a:endParaRPr lang="en-US"/>
          </a:p>
        </p:txBody>
      </p:sp>
      <p:sp>
        <p:nvSpPr>
          <p:cNvPr id="13" name="TextBox 13"/>
          <p:cNvSpPr txBox="1"/>
          <p:nvPr/>
        </p:nvSpPr>
        <p:spPr>
          <a:xfrm>
            <a:off x="9005217" y="3588927"/>
            <a:ext cx="8254083" cy="747306"/>
          </a:xfrm>
          <a:prstGeom prst="rect">
            <a:avLst/>
          </a:prstGeom>
        </p:spPr>
        <p:txBody>
          <a:bodyPr lIns="0" tIns="0" rIns="0" bIns="0" rtlCol="0" anchor="t">
            <a:spAutoFit/>
          </a:bodyPr>
          <a:lstStyle/>
          <a:p>
            <a:pPr algn="r">
              <a:lnSpc>
                <a:spcPts val="5978"/>
              </a:lnSpc>
            </a:pPr>
            <a:r>
              <a:rPr lang="en-US" sz="5198" spc="-155">
                <a:solidFill>
                  <a:srgbClr val="000000"/>
                </a:solidFill>
                <a:latin typeface="Montserrat Extra-Bold"/>
              </a:rPr>
              <a:t>INCUMBENT WORKER </a:t>
            </a:r>
          </a:p>
        </p:txBody>
      </p:sp>
      <p:sp>
        <p:nvSpPr>
          <p:cNvPr id="11" name="TextBox 11"/>
          <p:cNvSpPr txBox="1">
            <a:spLocks noGrp="1"/>
          </p:cNvSpPr>
          <p:nvPr>
            <p:ph type="title" idx="4294967295"/>
          </p:nvPr>
        </p:nvSpPr>
        <p:spPr>
          <a:xfrm>
            <a:off x="9553432" y="4219912"/>
            <a:ext cx="7705868" cy="17619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13775"/>
              </a:lnSpc>
              <a:spcBef>
                <a:spcPts val="0"/>
              </a:spcBef>
              <a:spcAft>
                <a:spcPts val="0"/>
              </a:spcAft>
              <a:buClrTx/>
              <a:buSzTx/>
              <a:buFontTx/>
              <a:buNone/>
              <a:tabLst/>
              <a:defRPr/>
            </a:pPr>
            <a:r>
              <a:rPr kumimoji="0" lang="en-US" sz="11979" b="0" i="0" u="none" strike="noStrike" kern="1200" cap="none" spc="-359" normalizeH="0" baseline="0" noProof="0" dirty="0">
                <a:ln>
                  <a:noFill/>
                </a:ln>
                <a:solidFill>
                  <a:srgbClr val="AA9F4E"/>
                </a:solidFill>
                <a:effectLst/>
                <a:uLnTx/>
                <a:uFillTx/>
                <a:latin typeface="Montserrat Extra-Bold"/>
                <a:ea typeface="+mn-ea"/>
                <a:cs typeface="+mn-cs"/>
              </a:rPr>
              <a:t>TRAINING</a:t>
            </a:r>
          </a:p>
        </p:txBody>
      </p:sp>
      <p:sp>
        <p:nvSpPr>
          <p:cNvPr id="12" name="TextBox 12"/>
          <p:cNvSpPr txBox="1"/>
          <p:nvPr/>
        </p:nvSpPr>
        <p:spPr>
          <a:xfrm>
            <a:off x="10097138" y="5773091"/>
            <a:ext cx="7077906" cy="457146"/>
          </a:xfrm>
          <a:prstGeom prst="rect">
            <a:avLst/>
          </a:prstGeom>
        </p:spPr>
        <p:txBody>
          <a:bodyPr lIns="0" tIns="0" rIns="0" bIns="0" rtlCol="0" anchor="t">
            <a:spAutoFit/>
          </a:bodyPr>
          <a:lstStyle/>
          <a:p>
            <a:pPr algn="r">
              <a:lnSpc>
                <a:spcPts val="3450"/>
              </a:lnSpc>
            </a:pPr>
            <a:r>
              <a:rPr lang="en-US" sz="3000" spc="900">
                <a:solidFill>
                  <a:srgbClr val="000000"/>
                </a:solidFill>
                <a:latin typeface="Arimo"/>
              </a:rPr>
              <a:t>Presentation - 2024</a:t>
            </a:r>
          </a:p>
        </p:txBody>
      </p:sp>
      <p:sp>
        <p:nvSpPr>
          <p:cNvPr id="10" name="TextBox 10"/>
          <p:cNvSpPr txBox="1"/>
          <p:nvPr/>
        </p:nvSpPr>
        <p:spPr>
          <a:xfrm>
            <a:off x="14183214" y="8532974"/>
            <a:ext cx="2220635" cy="276198"/>
          </a:xfrm>
          <a:prstGeom prst="rect">
            <a:avLst/>
          </a:prstGeom>
        </p:spPr>
        <p:txBody>
          <a:bodyPr lIns="0" tIns="0" rIns="0" bIns="0" rtlCol="0" anchor="t">
            <a:spAutoFit/>
          </a:bodyPr>
          <a:lstStyle/>
          <a:p>
            <a:pPr algn="r">
              <a:lnSpc>
                <a:spcPts val="2100"/>
              </a:lnSpc>
            </a:pPr>
            <a:r>
              <a:rPr lang="en-US" sz="1500">
                <a:solidFill>
                  <a:srgbClr val="000000"/>
                </a:solidFill>
                <a:latin typeface="Arimo"/>
              </a:rPr>
              <a:t>Visit Our Websites</a:t>
            </a:r>
          </a:p>
        </p:txBody>
      </p:sp>
      <p:sp>
        <p:nvSpPr>
          <p:cNvPr id="9" name="TextBox 9"/>
          <p:cNvSpPr txBox="1"/>
          <p:nvPr/>
        </p:nvSpPr>
        <p:spPr>
          <a:xfrm>
            <a:off x="12307541" y="8752049"/>
            <a:ext cx="4096308" cy="391741"/>
          </a:xfrm>
          <a:prstGeom prst="rect">
            <a:avLst/>
          </a:prstGeom>
        </p:spPr>
        <p:txBody>
          <a:bodyPr lIns="0" tIns="0" rIns="0" bIns="0" rtlCol="0" anchor="t">
            <a:spAutoFit/>
          </a:bodyPr>
          <a:lstStyle/>
          <a:p>
            <a:pPr algn="r">
              <a:lnSpc>
                <a:spcPts val="3079"/>
              </a:lnSpc>
            </a:pPr>
            <a:r>
              <a:rPr lang="en-US" sz="2199">
                <a:solidFill>
                  <a:srgbClr val="000000"/>
                </a:solidFill>
                <a:latin typeface="Arimo Bold"/>
              </a:rPr>
              <a:t>CareerSolutionsJobs.org</a:t>
            </a:r>
          </a:p>
        </p:txBody>
      </p:sp>
      <p:sp>
        <p:nvSpPr>
          <p:cNvPr id="14" name="TextBox 14">
            <a:extLst>
              <a:ext uri="{C183D7F6-B498-43B3-948B-1728B52AA6E4}">
                <adec:decorative xmlns:adec="http://schemas.microsoft.com/office/drawing/2017/decorative" val="0"/>
              </a:ext>
            </a:extLst>
          </p:cNvPr>
          <p:cNvSpPr txBox="1"/>
          <p:nvPr/>
        </p:nvSpPr>
        <p:spPr>
          <a:xfrm>
            <a:off x="12307541" y="9090900"/>
            <a:ext cx="4096308" cy="391741"/>
          </a:xfrm>
          <a:prstGeom prst="rect">
            <a:avLst/>
          </a:prstGeom>
        </p:spPr>
        <p:txBody>
          <a:bodyPr lIns="0" tIns="0" rIns="0" bIns="0" rtlCol="0" anchor="t">
            <a:spAutoFit/>
          </a:bodyPr>
          <a:lstStyle/>
          <a:p>
            <a:pPr algn="r">
              <a:lnSpc>
                <a:spcPts val="3079"/>
              </a:lnSpc>
            </a:pPr>
            <a:r>
              <a:rPr lang="en-US" sz="2199">
                <a:solidFill>
                  <a:srgbClr val="000000"/>
                </a:solidFill>
                <a:latin typeface="Arimo Bold"/>
              </a:rPr>
              <a:t>RMCEP.com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5010308" y="199462"/>
            <a:ext cx="8809139" cy="10087538"/>
          </a:xfrm>
          <a:custGeom>
            <a:avLst/>
            <a:gdLst/>
            <a:ahLst/>
            <a:cxnLst/>
            <a:rect l="l" t="t" r="r" b="b"/>
            <a:pathLst>
              <a:path w="8809139" h="10087538">
                <a:moveTo>
                  <a:pt x="0" y="0"/>
                </a:moveTo>
                <a:lnTo>
                  <a:pt x="8809138" y="0"/>
                </a:lnTo>
                <a:lnTo>
                  <a:pt x="8809138" y="10087538"/>
                </a:lnTo>
                <a:lnTo>
                  <a:pt x="0" y="10087538"/>
                </a:lnTo>
                <a:lnTo>
                  <a:pt x="0" y="0"/>
                </a:lnTo>
                <a:close/>
              </a:path>
            </a:pathLst>
          </a:custGeom>
          <a:blipFill>
            <a:blip r:embed="rId4"/>
            <a:stretch>
              <a:fillRect/>
            </a:stretch>
          </a:blipFill>
        </p:spPr>
        <p:txBody>
          <a:bodyPr/>
          <a:lstStyle/>
          <a:p>
            <a:endParaRPr lang="en-US"/>
          </a:p>
        </p:txBody>
      </p:sp>
      <p:sp>
        <p:nvSpPr>
          <p:cNvPr id="4" name="TextBox 4"/>
          <p:cNvSpPr txBox="1">
            <a:spLocks noGrp="1"/>
          </p:cNvSpPr>
          <p:nvPr>
            <p:ph type="title" idx="4294967295"/>
          </p:nvPr>
        </p:nvSpPr>
        <p:spPr>
          <a:xfrm>
            <a:off x="657312" y="747922"/>
            <a:ext cx="4198889" cy="35019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Approval Process: Award Letter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690830" y="463023"/>
            <a:ext cx="8843841"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Application</a:t>
            </a:r>
          </a:p>
        </p:txBody>
      </p:sp>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Career Solutions Application photo"/>
          <p:cNvSpPr/>
          <p:nvPr/>
        </p:nvSpPr>
        <p:spPr>
          <a:xfrm>
            <a:off x="0" y="1408099"/>
            <a:ext cx="6592468" cy="8446934"/>
          </a:xfrm>
          <a:custGeom>
            <a:avLst/>
            <a:gdLst/>
            <a:ahLst/>
            <a:cxnLst/>
            <a:rect l="l" t="t" r="r" b="b"/>
            <a:pathLst>
              <a:path w="6592468" h="8446934">
                <a:moveTo>
                  <a:pt x="0" y="0"/>
                </a:moveTo>
                <a:lnTo>
                  <a:pt x="6592468" y="0"/>
                </a:lnTo>
                <a:lnTo>
                  <a:pt x="6592468" y="8446934"/>
                </a:lnTo>
                <a:lnTo>
                  <a:pt x="0" y="8446934"/>
                </a:lnTo>
                <a:lnTo>
                  <a:pt x="0" y="0"/>
                </a:lnTo>
                <a:close/>
              </a:path>
            </a:pathLst>
          </a:custGeom>
          <a:blipFill>
            <a:blip r:embed="rId4"/>
            <a:stretch>
              <a:fillRect/>
            </a:stretch>
          </a:blipFill>
        </p:spPr>
        <p:txBody>
          <a:bodyPr/>
          <a:lstStyle/>
          <a:p>
            <a:endParaRPr lang="en-US"/>
          </a:p>
        </p:txBody>
      </p:sp>
      <p:sp>
        <p:nvSpPr>
          <p:cNvPr id="4" name="Freeform 4" descr="Career Solutions Application photo"/>
          <p:cNvSpPr/>
          <p:nvPr/>
        </p:nvSpPr>
        <p:spPr>
          <a:xfrm>
            <a:off x="5821548" y="548748"/>
            <a:ext cx="6343026" cy="5253782"/>
          </a:xfrm>
          <a:custGeom>
            <a:avLst/>
            <a:gdLst/>
            <a:ahLst/>
            <a:cxnLst/>
            <a:rect l="l" t="t" r="r" b="b"/>
            <a:pathLst>
              <a:path w="6343026" h="5253782">
                <a:moveTo>
                  <a:pt x="0" y="0"/>
                </a:moveTo>
                <a:lnTo>
                  <a:pt x="6343026" y="0"/>
                </a:lnTo>
                <a:lnTo>
                  <a:pt x="6343026" y="5253782"/>
                </a:lnTo>
                <a:lnTo>
                  <a:pt x="0" y="5253782"/>
                </a:lnTo>
                <a:lnTo>
                  <a:pt x="0" y="0"/>
                </a:lnTo>
                <a:close/>
              </a:path>
            </a:pathLst>
          </a:custGeom>
          <a:blipFill>
            <a:blip r:embed="rId5"/>
            <a:stretch>
              <a:fillRect b="-54865"/>
            </a:stretch>
          </a:blipFill>
        </p:spPr>
        <p:txBody>
          <a:bodyPr/>
          <a:lstStyle/>
          <a:p>
            <a:endParaRPr lang="en-US"/>
          </a:p>
        </p:txBody>
      </p:sp>
      <p:sp>
        <p:nvSpPr>
          <p:cNvPr id="5" name="Freeform 5" descr="Career Solutions Application photo"/>
          <p:cNvSpPr/>
          <p:nvPr/>
        </p:nvSpPr>
        <p:spPr>
          <a:xfrm>
            <a:off x="6726528" y="6050931"/>
            <a:ext cx="5616285" cy="3641391"/>
          </a:xfrm>
          <a:custGeom>
            <a:avLst/>
            <a:gdLst/>
            <a:ahLst/>
            <a:cxnLst/>
            <a:rect l="l" t="t" r="r" b="b"/>
            <a:pathLst>
              <a:path w="5616285" h="3641391">
                <a:moveTo>
                  <a:pt x="0" y="0"/>
                </a:moveTo>
                <a:lnTo>
                  <a:pt x="5616285" y="0"/>
                </a:lnTo>
                <a:lnTo>
                  <a:pt x="5616285" y="3641391"/>
                </a:lnTo>
                <a:lnTo>
                  <a:pt x="0" y="3641391"/>
                </a:lnTo>
                <a:lnTo>
                  <a:pt x="0" y="0"/>
                </a:lnTo>
                <a:close/>
              </a:path>
            </a:pathLst>
          </a:custGeom>
          <a:blipFill>
            <a:blip r:embed="rId6"/>
            <a:stretch>
              <a:fillRect b="-89481"/>
            </a:stretch>
          </a:blipFill>
        </p:spPr>
        <p:txBody>
          <a:bodyPr/>
          <a:lstStyle/>
          <a:p>
            <a:endParaRPr lang="en-US"/>
          </a:p>
        </p:txBody>
      </p:sp>
      <p:sp>
        <p:nvSpPr>
          <p:cNvPr id="6" name="Freeform 6" descr="Career Solutions Application photo"/>
          <p:cNvSpPr/>
          <p:nvPr/>
        </p:nvSpPr>
        <p:spPr>
          <a:xfrm>
            <a:off x="11457244" y="1408099"/>
            <a:ext cx="6622847" cy="4926752"/>
          </a:xfrm>
          <a:custGeom>
            <a:avLst/>
            <a:gdLst/>
            <a:ahLst/>
            <a:cxnLst/>
            <a:rect l="l" t="t" r="r" b="b"/>
            <a:pathLst>
              <a:path w="6622847" h="4926752">
                <a:moveTo>
                  <a:pt x="0" y="0"/>
                </a:moveTo>
                <a:lnTo>
                  <a:pt x="6622847" y="0"/>
                </a:lnTo>
                <a:lnTo>
                  <a:pt x="6622847" y="4926752"/>
                </a:lnTo>
                <a:lnTo>
                  <a:pt x="0" y="4926752"/>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2686100" y="6589278"/>
            <a:ext cx="5393991" cy="2059923"/>
          </a:xfrm>
          <a:prstGeom prst="rect">
            <a:avLst/>
          </a:prstGeom>
        </p:spPr>
        <p:txBody>
          <a:bodyPr wrap="square" lIns="0" tIns="0" rIns="0" bIns="0" rtlCol="0" anchor="t">
            <a:spAutoFit/>
          </a:bodyPr>
          <a:lstStyle/>
          <a:p>
            <a:pPr marL="605499" lvl="1" indent="-302750" algn="l">
              <a:lnSpc>
                <a:spcPts val="3365"/>
              </a:lnSpc>
              <a:buFont typeface="Arial"/>
              <a:buChar char="•"/>
            </a:pPr>
            <a:r>
              <a:rPr lang="en-US" sz="2400" dirty="0">
                <a:solidFill>
                  <a:srgbClr val="000000"/>
                </a:solidFill>
                <a:latin typeface="Arimo"/>
              </a:rPr>
              <a:t>Fillable application on website</a:t>
            </a:r>
          </a:p>
          <a:p>
            <a:pPr marL="605499" lvl="1" indent="-302750" algn="l">
              <a:lnSpc>
                <a:spcPts val="3365"/>
              </a:lnSpc>
              <a:buFont typeface="Arial"/>
              <a:buChar char="•"/>
            </a:pPr>
            <a:r>
              <a:rPr lang="en-US" sz="2400" dirty="0">
                <a:solidFill>
                  <a:srgbClr val="000000"/>
                </a:solidFill>
                <a:latin typeface="Arimo"/>
              </a:rPr>
              <a:t>Adopted this format from CMJTS</a:t>
            </a:r>
          </a:p>
          <a:p>
            <a:pPr algn="l">
              <a:lnSpc>
                <a:spcPts val="2285"/>
              </a:lnSpc>
            </a:pPr>
            <a:endParaRPr lang="en-US" sz="2804" dirty="0">
              <a:solidFill>
                <a:srgbClr val="000000"/>
              </a:solidFill>
              <a:latin typeface="Arimo"/>
            </a:endParaRPr>
          </a:p>
          <a:p>
            <a:pPr algn="l">
              <a:lnSpc>
                <a:spcPts val="2285"/>
              </a:lnSpc>
            </a:pPr>
            <a:endParaRPr lang="en-US" sz="2804" dirty="0">
              <a:solidFill>
                <a:srgbClr val="000000"/>
              </a:solidFill>
              <a:latin typeface="Arimo"/>
            </a:endParaRPr>
          </a:p>
          <a:p>
            <a:pPr algn="l">
              <a:lnSpc>
                <a:spcPts val="2285"/>
              </a:lnSpc>
            </a:pPr>
            <a:endParaRPr lang="en-US" sz="2804" dirty="0">
              <a:solidFill>
                <a:srgbClr val="000000"/>
              </a:solidFill>
              <a:latin typeface="Arimo"/>
            </a:endParaRPr>
          </a:p>
          <a:p>
            <a:pPr algn="l">
              <a:lnSpc>
                <a:spcPts val="2285"/>
              </a:lnSpc>
            </a:pPr>
            <a:endParaRPr lang="en-US" sz="2804" dirty="0">
              <a:solidFill>
                <a:srgbClr val="000000"/>
              </a:solidFill>
              <a:latin typeface="Arim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1145982" y="-151261"/>
            <a:ext cx="7142018" cy="10589522"/>
            <a:chOff x="0" y="0"/>
            <a:chExt cx="5630329" cy="8348129"/>
          </a:xfrm>
        </p:grpSpPr>
        <p:sp>
          <p:nvSpPr>
            <p:cNvPr id="3" name="Freeform 3"/>
            <p:cNvSpPr/>
            <p:nvPr/>
          </p:nvSpPr>
          <p:spPr>
            <a:xfrm flipH="1">
              <a:off x="0" y="0"/>
              <a:ext cx="5630291" cy="8348091"/>
            </a:xfrm>
            <a:custGeom>
              <a:avLst/>
              <a:gdLst/>
              <a:ahLst/>
              <a:cxnLst/>
              <a:rect l="l" t="t" r="r" b="b"/>
              <a:pathLst>
                <a:path w="5630291" h="8348091">
                  <a:moveTo>
                    <a:pt x="0" y="0"/>
                  </a:moveTo>
                  <a:lnTo>
                    <a:pt x="5393182" y="76200"/>
                  </a:lnTo>
                  <a:lnTo>
                    <a:pt x="4732782" y="1591691"/>
                  </a:lnTo>
                  <a:lnTo>
                    <a:pt x="5350891" y="2937891"/>
                  </a:lnTo>
                  <a:lnTo>
                    <a:pt x="5528691" y="3149600"/>
                  </a:lnTo>
                  <a:lnTo>
                    <a:pt x="5630291" y="4038600"/>
                  </a:lnTo>
                  <a:lnTo>
                    <a:pt x="5350891" y="5096891"/>
                  </a:lnTo>
                  <a:lnTo>
                    <a:pt x="4953000" y="7027291"/>
                  </a:lnTo>
                  <a:lnTo>
                    <a:pt x="5037709" y="7509891"/>
                  </a:lnTo>
                  <a:lnTo>
                    <a:pt x="4885309" y="8348091"/>
                  </a:lnTo>
                  <a:lnTo>
                    <a:pt x="0" y="8348091"/>
                  </a:lnTo>
                  <a:lnTo>
                    <a:pt x="0" y="0"/>
                  </a:lnTo>
                  <a:close/>
                </a:path>
              </a:pathLst>
            </a:custGeom>
            <a:blipFill>
              <a:blip r:embed="rId2"/>
              <a:stretch>
                <a:fillRect l="-61203" r="-61203"/>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189549">
            <a:off x="9789357" y="-412417"/>
            <a:ext cx="5568606" cy="11785410"/>
          </a:xfrm>
          <a:custGeom>
            <a:avLst/>
            <a:gdLst/>
            <a:ahLst/>
            <a:cxnLst/>
            <a:rect l="l" t="t" r="r" b="b"/>
            <a:pathLst>
              <a:path w="5568606" h="11785410">
                <a:moveTo>
                  <a:pt x="0" y="0"/>
                </a:moveTo>
                <a:lnTo>
                  <a:pt x="5568607" y="0"/>
                </a:lnTo>
                <a:lnTo>
                  <a:pt x="5568607" y="11785410"/>
                </a:lnTo>
                <a:lnTo>
                  <a:pt x="0" y="11785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952500"/>
            <a:ext cx="8260624" cy="7619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99"/>
              </a:lnSpc>
              <a:spcBef>
                <a:spcPct val="0"/>
              </a:spcBef>
              <a:spcAft>
                <a:spcPts val="0"/>
              </a:spcAft>
              <a:buClrTx/>
              <a:buSzTx/>
              <a:buFontTx/>
              <a:buNone/>
              <a:tabLst/>
              <a:defRPr/>
            </a:pPr>
            <a:r>
              <a:rPr kumimoji="0" lang="en-US" sz="4500" b="0" i="0" u="none" strike="noStrike" kern="1200" cap="none" spc="0" normalizeH="0" baseline="0" noProof="0" dirty="0">
                <a:ln>
                  <a:noFill/>
                </a:ln>
                <a:solidFill>
                  <a:srgbClr val="AA9F4E"/>
                </a:solidFill>
                <a:effectLst/>
                <a:uLnTx/>
                <a:uFillTx/>
                <a:latin typeface="Montserrat Extra-Bold Bold"/>
                <a:ea typeface="+mn-ea"/>
                <a:cs typeface="+mn-cs"/>
              </a:rPr>
              <a:t>Case Management</a:t>
            </a:r>
          </a:p>
        </p:txBody>
      </p:sp>
      <p:sp>
        <p:nvSpPr>
          <p:cNvPr id="6" name="TextBox 6"/>
          <p:cNvSpPr txBox="1"/>
          <p:nvPr/>
        </p:nvSpPr>
        <p:spPr>
          <a:xfrm>
            <a:off x="1028700" y="2025559"/>
            <a:ext cx="8260624" cy="6565900"/>
          </a:xfrm>
          <a:prstGeom prst="rect">
            <a:avLst/>
          </a:prstGeom>
        </p:spPr>
        <p:txBody>
          <a:bodyPr lIns="0" tIns="0" rIns="0" bIns="0" rtlCol="0" anchor="t">
            <a:spAutoFit/>
          </a:bodyPr>
          <a:lstStyle/>
          <a:p>
            <a:pPr marL="582928" lvl="1" indent="-291464" algn="l">
              <a:lnSpc>
                <a:spcPts val="3239"/>
              </a:lnSpc>
              <a:buFont typeface="Arial"/>
              <a:buChar char="•"/>
            </a:pPr>
            <a:r>
              <a:rPr lang="en-US" sz="2699" dirty="0">
                <a:solidFill>
                  <a:srgbClr val="000000"/>
                </a:solidFill>
                <a:latin typeface="Arimo"/>
              </a:rPr>
              <a:t>Trainees’ complete required Enrollment Paperwork (BEFORE training starts): includes demographic info: family, wage, employment info, veteran status, I-9 form, Data Privacy Notice</a:t>
            </a:r>
            <a:r>
              <a:rPr lang="en-US" sz="2699">
                <a:solidFill>
                  <a:srgbClr val="000000"/>
                </a:solidFill>
                <a:latin typeface="Arimo"/>
              </a:rPr>
              <a:t>, etc. </a:t>
            </a:r>
          </a:p>
          <a:p>
            <a:pPr marL="582928" lvl="1" indent="-291464" algn="l">
              <a:lnSpc>
                <a:spcPts val="3239"/>
              </a:lnSpc>
              <a:buFont typeface="Arial"/>
              <a:buChar char="•"/>
            </a:pPr>
            <a:endParaRPr lang="en-US" sz="2699" dirty="0">
              <a:solidFill>
                <a:srgbClr val="000000"/>
              </a:solidFill>
              <a:latin typeface="Arimo"/>
            </a:endParaRPr>
          </a:p>
          <a:p>
            <a:pPr marL="582928" lvl="1" indent="-291464" algn="l">
              <a:lnSpc>
                <a:spcPts val="3239"/>
              </a:lnSpc>
              <a:buFont typeface="Arial"/>
              <a:buChar char="•"/>
            </a:pPr>
            <a:r>
              <a:rPr lang="en-US" sz="2699" dirty="0">
                <a:solidFill>
                  <a:srgbClr val="000000"/>
                </a:solidFill>
                <a:latin typeface="Arimo"/>
              </a:rPr>
              <a:t>WF1 data Entry: IWT activities, case notes &amp; tracking</a:t>
            </a:r>
          </a:p>
          <a:p>
            <a:pPr algn="l">
              <a:lnSpc>
                <a:spcPts val="3239"/>
              </a:lnSpc>
            </a:pPr>
            <a:endParaRPr lang="en-US" sz="2699" dirty="0">
              <a:solidFill>
                <a:srgbClr val="000000"/>
              </a:solidFill>
              <a:latin typeface="Arimo"/>
            </a:endParaRPr>
          </a:p>
          <a:p>
            <a:pPr marL="582928" lvl="1" indent="-291464" algn="l">
              <a:lnSpc>
                <a:spcPts val="3239"/>
              </a:lnSpc>
              <a:buFont typeface="Arial"/>
              <a:buChar char="•"/>
            </a:pPr>
            <a:r>
              <a:rPr lang="en-US" sz="2699" dirty="0">
                <a:solidFill>
                  <a:srgbClr val="000000"/>
                </a:solidFill>
                <a:latin typeface="Arimo"/>
              </a:rPr>
              <a:t>Employer Submits Attendance Records &amp; Certificates</a:t>
            </a:r>
          </a:p>
          <a:p>
            <a:pPr algn="l">
              <a:lnSpc>
                <a:spcPts val="3239"/>
              </a:lnSpc>
            </a:pPr>
            <a:endParaRPr lang="en-US" sz="2699" dirty="0">
              <a:solidFill>
                <a:srgbClr val="000000"/>
              </a:solidFill>
              <a:latin typeface="Arimo"/>
            </a:endParaRPr>
          </a:p>
          <a:p>
            <a:pPr marL="582928" lvl="1" indent="-291464" algn="l">
              <a:lnSpc>
                <a:spcPts val="3239"/>
              </a:lnSpc>
              <a:buFont typeface="Arial"/>
              <a:buChar char="•"/>
            </a:pPr>
            <a:r>
              <a:rPr lang="en-US" sz="2699" dirty="0">
                <a:solidFill>
                  <a:srgbClr val="000000"/>
                </a:solidFill>
                <a:latin typeface="Arimo"/>
              </a:rPr>
              <a:t>Employer is reimbursed for training costs and provides wage follow-up 2nd &amp; 4th quarters after training is completed</a:t>
            </a:r>
          </a:p>
          <a:p>
            <a:pPr algn="l">
              <a:lnSpc>
                <a:spcPts val="3239"/>
              </a:lnSpc>
            </a:pPr>
            <a:endParaRPr lang="en-US" sz="2699" dirty="0">
              <a:solidFill>
                <a:srgbClr val="000000"/>
              </a:solidFill>
              <a:latin typeface="Arimo"/>
            </a:endParaRPr>
          </a:p>
          <a:p>
            <a:pPr algn="l">
              <a:lnSpc>
                <a:spcPts val="3239"/>
              </a:lnSpc>
            </a:pPr>
            <a:endParaRPr lang="en-US" sz="2699" dirty="0">
              <a:solidFill>
                <a:srgbClr val="000000"/>
              </a:solidFill>
              <a:latin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1145982" y="-151261"/>
            <a:ext cx="7142018" cy="10589522"/>
            <a:chOff x="0" y="0"/>
            <a:chExt cx="5630329" cy="8348129"/>
          </a:xfrm>
        </p:grpSpPr>
        <p:sp>
          <p:nvSpPr>
            <p:cNvPr id="3" name="Freeform 3"/>
            <p:cNvSpPr/>
            <p:nvPr/>
          </p:nvSpPr>
          <p:spPr>
            <a:xfrm flipH="1">
              <a:off x="0" y="0"/>
              <a:ext cx="5630291" cy="8348091"/>
            </a:xfrm>
            <a:custGeom>
              <a:avLst/>
              <a:gdLst/>
              <a:ahLst/>
              <a:cxnLst/>
              <a:rect l="l" t="t" r="r" b="b"/>
              <a:pathLst>
                <a:path w="5630291" h="8348091">
                  <a:moveTo>
                    <a:pt x="0" y="0"/>
                  </a:moveTo>
                  <a:lnTo>
                    <a:pt x="5393182" y="76200"/>
                  </a:lnTo>
                  <a:lnTo>
                    <a:pt x="4732782" y="1591691"/>
                  </a:lnTo>
                  <a:lnTo>
                    <a:pt x="5350891" y="2937891"/>
                  </a:lnTo>
                  <a:lnTo>
                    <a:pt x="5528691" y="3149600"/>
                  </a:lnTo>
                  <a:lnTo>
                    <a:pt x="5630291" y="4038600"/>
                  </a:lnTo>
                  <a:lnTo>
                    <a:pt x="5350891" y="5096891"/>
                  </a:lnTo>
                  <a:lnTo>
                    <a:pt x="4953000" y="7027291"/>
                  </a:lnTo>
                  <a:lnTo>
                    <a:pt x="5037709" y="7509891"/>
                  </a:lnTo>
                  <a:lnTo>
                    <a:pt x="4885309" y="8348091"/>
                  </a:lnTo>
                  <a:lnTo>
                    <a:pt x="0" y="8348091"/>
                  </a:lnTo>
                  <a:lnTo>
                    <a:pt x="0" y="0"/>
                  </a:lnTo>
                  <a:close/>
                </a:path>
              </a:pathLst>
            </a:custGeom>
            <a:blipFill>
              <a:blip r:embed="rId2"/>
              <a:stretch>
                <a:fillRect l="-61203" r="-61203"/>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189549">
            <a:off x="9789357" y="-412417"/>
            <a:ext cx="5568606" cy="11785410"/>
          </a:xfrm>
          <a:custGeom>
            <a:avLst/>
            <a:gdLst/>
            <a:ahLst/>
            <a:cxnLst/>
            <a:rect l="l" t="t" r="r" b="b"/>
            <a:pathLst>
              <a:path w="5568606" h="11785410">
                <a:moveTo>
                  <a:pt x="0" y="0"/>
                </a:moveTo>
                <a:lnTo>
                  <a:pt x="5568607" y="0"/>
                </a:lnTo>
                <a:lnTo>
                  <a:pt x="5568607" y="11785410"/>
                </a:lnTo>
                <a:lnTo>
                  <a:pt x="0" y="11785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3559284" y="252464"/>
            <a:ext cx="1771493" cy="776236"/>
          </a:xfrm>
          <a:custGeom>
            <a:avLst/>
            <a:gdLst/>
            <a:ahLst/>
            <a:cxnLst/>
            <a:rect l="l" t="t" r="r" b="b"/>
            <a:pathLst>
              <a:path w="1771493" h="776236">
                <a:moveTo>
                  <a:pt x="0" y="0"/>
                </a:moveTo>
                <a:lnTo>
                  <a:pt x="1771493" y="0"/>
                </a:lnTo>
                <a:lnTo>
                  <a:pt x="1771493" y="776236"/>
                </a:lnTo>
                <a:lnTo>
                  <a:pt x="0" y="776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a:spLocks noGrp="1"/>
          </p:cNvSpPr>
          <p:nvPr>
            <p:ph type="title" idx="4294967295"/>
          </p:nvPr>
        </p:nvSpPr>
        <p:spPr>
          <a:xfrm>
            <a:off x="388712" y="176264"/>
            <a:ext cx="2330674" cy="15619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AA9F4E"/>
                </a:solidFill>
                <a:effectLst/>
                <a:uLnTx/>
                <a:uFillTx/>
                <a:latin typeface="Montserrat Extra-Bold Bold"/>
                <a:ea typeface="+mn-ea"/>
                <a:cs typeface="+mn-cs"/>
              </a:rPr>
              <a:t>ISS/</a:t>
            </a:r>
          </a:p>
          <a:p>
            <a:pPr marL="0" marR="0" lvl="0" indent="0" algn="l" defTabSz="914400" rtl="0" eaLnBrk="1" fontAlgn="auto" latinLnBrk="0" hangingPunct="1">
              <a:lnSpc>
                <a:spcPts val="6299"/>
              </a:lnSpc>
              <a:spcBef>
                <a:spcPct val="0"/>
              </a:spcBef>
              <a:spcAft>
                <a:spcPts val="0"/>
              </a:spcAft>
              <a:buClrTx/>
              <a:buSzTx/>
              <a:buFontTx/>
              <a:buNone/>
              <a:tabLst/>
              <a:defRPr/>
            </a:pPr>
            <a:r>
              <a:rPr kumimoji="0" lang="en-US" sz="4500" b="0" i="0" u="none" strike="noStrike" kern="1200" cap="none" spc="0" normalizeH="0" baseline="0" noProof="0" dirty="0">
                <a:ln>
                  <a:noFill/>
                </a:ln>
                <a:solidFill>
                  <a:srgbClr val="AA9F4E"/>
                </a:solidFill>
                <a:effectLst/>
                <a:uLnTx/>
                <a:uFillTx/>
                <a:latin typeface="Montserrat Extra-Bold Bold"/>
                <a:ea typeface="+mn-ea"/>
                <a:cs typeface="+mn-cs"/>
              </a:rPr>
              <a:t>Plan</a:t>
            </a:r>
          </a:p>
        </p:txBody>
      </p:sp>
      <p:sp>
        <p:nvSpPr>
          <p:cNvPr id="5" name="Freeform 5" descr="Rural Minnesota CEP ISS Plan"/>
          <p:cNvSpPr/>
          <p:nvPr/>
        </p:nvSpPr>
        <p:spPr>
          <a:xfrm>
            <a:off x="2908312" y="0"/>
            <a:ext cx="7816954" cy="10108336"/>
          </a:xfrm>
          <a:custGeom>
            <a:avLst/>
            <a:gdLst/>
            <a:ahLst/>
            <a:cxnLst/>
            <a:rect l="l" t="t" r="r" b="b"/>
            <a:pathLst>
              <a:path w="7816954" h="10108336">
                <a:moveTo>
                  <a:pt x="0" y="0"/>
                </a:moveTo>
                <a:lnTo>
                  <a:pt x="7816954" y="0"/>
                </a:lnTo>
                <a:lnTo>
                  <a:pt x="7816954" y="10108336"/>
                </a:lnTo>
                <a:lnTo>
                  <a:pt x="0" y="1010833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4907433" y="382270"/>
            <a:ext cx="2185350" cy="6464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532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AA9F4E"/>
                </a:solidFill>
                <a:effectLst/>
                <a:uLnTx/>
                <a:uFillTx/>
                <a:latin typeface="Montserrat Extra-Bold Bold"/>
                <a:ea typeface="+mn-ea"/>
                <a:cs typeface="+mn-cs"/>
              </a:rPr>
              <a:t>Survey</a:t>
            </a:r>
          </a:p>
        </p:txBody>
      </p:sp>
      <p:grpSp>
        <p:nvGrpSpPr>
          <p:cNvPr id="3" name="Group 3">
            <a:extLst>
              <a:ext uri="{C183D7F6-B498-43B3-948B-1728B52AA6E4}">
                <adec:decorative xmlns:adec="http://schemas.microsoft.com/office/drawing/2017/decorative" val="1"/>
              </a:ext>
            </a:extLst>
          </p:cNvPr>
          <p:cNvGrpSpPr>
            <a:grpSpLocks noChangeAspect="1"/>
          </p:cNvGrpSpPr>
          <p:nvPr/>
        </p:nvGrpSpPr>
        <p:grpSpPr>
          <a:xfrm>
            <a:off x="-1411409" y="0"/>
            <a:ext cx="8929017" cy="10306752"/>
            <a:chOff x="0" y="0"/>
            <a:chExt cx="7188200" cy="8297329"/>
          </a:xfrm>
        </p:grpSpPr>
        <p:sp>
          <p:nvSpPr>
            <p:cNvPr id="4" name="Freeform 4"/>
            <p:cNvSpPr/>
            <p:nvPr/>
          </p:nvSpPr>
          <p:spPr>
            <a:xfrm>
              <a:off x="0" y="0"/>
              <a:ext cx="7188200" cy="8297292"/>
            </a:xfrm>
            <a:custGeom>
              <a:avLst/>
              <a:gdLst/>
              <a:ahLst/>
              <a:cxnLst/>
              <a:rect l="l" t="t" r="r" b="b"/>
              <a:pathLst>
                <a:path w="7188200" h="8297292">
                  <a:moveTo>
                    <a:pt x="0" y="0"/>
                  </a:moveTo>
                  <a:lnTo>
                    <a:pt x="0" y="8297291"/>
                  </a:lnTo>
                  <a:lnTo>
                    <a:pt x="7188200" y="8297291"/>
                  </a:lnTo>
                  <a:lnTo>
                    <a:pt x="7188200" y="8297291"/>
                  </a:lnTo>
                  <a:lnTo>
                    <a:pt x="7052691" y="7840091"/>
                  </a:lnTo>
                  <a:lnTo>
                    <a:pt x="6731000" y="6578600"/>
                  </a:lnTo>
                  <a:lnTo>
                    <a:pt x="6578600" y="5672709"/>
                  </a:lnTo>
                  <a:lnTo>
                    <a:pt x="6341491" y="4131818"/>
                  </a:lnTo>
                  <a:lnTo>
                    <a:pt x="5706491" y="2370709"/>
                  </a:lnTo>
                  <a:lnTo>
                    <a:pt x="5325491" y="1549400"/>
                  </a:lnTo>
                  <a:lnTo>
                    <a:pt x="4935982" y="1066800"/>
                  </a:lnTo>
                  <a:lnTo>
                    <a:pt x="3970782" y="0"/>
                  </a:lnTo>
                  <a:close/>
                </a:path>
              </a:pathLst>
            </a:custGeom>
            <a:blipFill>
              <a:blip r:embed="rId2"/>
              <a:stretch>
                <a:fillRect l="-36571" r="-36571"/>
              </a:stretch>
            </a:blipFill>
          </p:spPr>
          <p:txBody>
            <a:bodyPr/>
            <a:lstStyle/>
            <a:p>
              <a:endParaRPr lang="en-US"/>
            </a:p>
          </p:txBody>
        </p:sp>
      </p:grpSp>
      <p:sp>
        <p:nvSpPr>
          <p:cNvPr id="5" name="Freeform 5">
            <a:extLst>
              <a:ext uri="{C183D7F6-B498-43B3-948B-1728B52AA6E4}">
                <adec:decorative xmlns:adec="http://schemas.microsoft.com/office/drawing/2017/decorative" val="1"/>
              </a:ext>
            </a:extLst>
          </p:cNvPr>
          <p:cNvSpPr/>
          <p:nvPr/>
        </p:nvSpPr>
        <p:spPr>
          <a:xfrm rot="-1207836">
            <a:off x="4746075" y="-4054785"/>
            <a:ext cx="6138825" cy="17485376"/>
          </a:xfrm>
          <a:custGeom>
            <a:avLst/>
            <a:gdLst/>
            <a:ahLst/>
            <a:cxnLst/>
            <a:rect l="l" t="t" r="r" b="b"/>
            <a:pathLst>
              <a:path w="6138825" h="17485376">
                <a:moveTo>
                  <a:pt x="0" y="0"/>
                </a:moveTo>
                <a:lnTo>
                  <a:pt x="6138824" y="0"/>
                </a:lnTo>
                <a:lnTo>
                  <a:pt x="6138824" y="17485376"/>
                </a:lnTo>
                <a:lnTo>
                  <a:pt x="0" y="17485376"/>
                </a:lnTo>
                <a:lnTo>
                  <a:pt x="0" y="0"/>
                </a:lnTo>
                <a:close/>
              </a:path>
            </a:pathLst>
          </a:custGeom>
          <a:blipFill>
            <a:blip r:embed="rId3">
              <a:extLst>
                <a:ext uri="{96DAC541-7B7A-43D3-8B79-37D633B846F1}">
                  <asvg:svgBlip xmlns:asvg="http://schemas.microsoft.com/office/drawing/2016/SVG/main" r:embed="rId4"/>
                </a:ext>
              </a:extLst>
            </a:blip>
            <a:stretch>
              <a:fillRect l="-43128"/>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1207836">
            <a:off x="2237584" y="-2658076"/>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5">
              <a:alphaModFix amt="80000"/>
              <a:extLst>
                <a:ext uri="{96DAC541-7B7A-43D3-8B79-37D633B846F1}">
                  <asvg:svgBlip xmlns:asvg="http://schemas.microsoft.com/office/drawing/2016/SVG/main" r:embed="rId6"/>
                </a:ext>
              </a:extLst>
            </a:blip>
            <a:stretch>
              <a:fillRect r="-147775" b="-4376"/>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rot="-1207836">
            <a:off x="2352980" y="-2524178"/>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3">
              <a:alphaModFix amt="80000"/>
              <a:extLst>
                <a:ext uri="{96DAC541-7B7A-43D3-8B79-37D633B846F1}">
                  <asvg:svgBlip xmlns:asvg="http://schemas.microsoft.com/office/drawing/2016/SVG/main" r:embed="rId4"/>
                </a:ext>
              </a:extLst>
            </a:blip>
            <a:stretch>
              <a:fillRect r="-147775" b="-4376"/>
            </a:stretch>
          </a:blipFill>
        </p:spPr>
        <p:txBody>
          <a:bodyPr/>
          <a:lstStyle/>
          <a:p>
            <a:endParaRPr lang="en-US"/>
          </a:p>
        </p:txBody>
      </p:sp>
      <p:sp>
        <p:nvSpPr>
          <p:cNvPr id="8" name="Freeform 8" descr="Rural Minnesota CEP Survey"/>
          <p:cNvSpPr/>
          <p:nvPr/>
        </p:nvSpPr>
        <p:spPr>
          <a:xfrm>
            <a:off x="6759029" y="182567"/>
            <a:ext cx="7927445" cy="9941619"/>
          </a:xfrm>
          <a:custGeom>
            <a:avLst/>
            <a:gdLst/>
            <a:ahLst/>
            <a:cxnLst/>
            <a:rect l="l" t="t" r="r" b="b"/>
            <a:pathLst>
              <a:path w="7927445" h="9941619">
                <a:moveTo>
                  <a:pt x="0" y="0"/>
                </a:moveTo>
                <a:lnTo>
                  <a:pt x="7927445" y="0"/>
                </a:lnTo>
                <a:lnTo>
                  <a:pt x="7927445" y="9941618"/>
                </a:lnTo>
                <a:lnTo>
                  <a:pt x="0" y="9941618"/>
                </a:lnTo>
                <a:lnTo>
                  <a:pt x="0" y="0"/>
                </a:lnTo>
                <a:close/>
              </a:path>
            </a:pathLst>
          </a:custGeom>
          <a:blipFill>
            <a:blip r:embed="rId7"/>
            <a:stretch>
              <a:fillRect/>
            </a:stretch>
          </a:blipFill>
        </p:spPr>
        <p:txBody>
          <a:bodyPr/>
          <a:lstStyle/>
          <a:p>
            <a:endParaRPr lang="en-US"/>
          </a:p>
        </p:txBody>
      </p:sp>
      <p:sp>
        <p:nvSpPr>
          <p:cNvPr id="9" name="Freeform 9" descr="Rural Minnesota CEP logo"/>
          <p:cNvSpPr/>
          <p:nvPr/>
        </p:nvSpPr>
        <p:spPr>
          <a:xfrm>
            <a:off x="7521254" y="790905"/>
            <a:ext cx="1771493" cy="776236"/>
          </a:xfrm>
          <a:custGeom>
            <a:avLst/>
            <a:gdLst/>
            <a:ahLst/>
            <a:cxnLst/>
            <a:rect l="l" t="t" r="r" b="b"/>
            <a:pathLst>
              <a:path w="1771493" h="776236">
                <a:moveTo>
                  <a:pt x="0" y="0"/>
                </a:moveTo>
                <a:lnTo>
                  <a:pt x="1771493" y="0"/>
                </a:lnTo>
                <a:lnTo>
                  <a:pt x="1771493" y="776236"/>
                </a:lnTo>
                <a:lnTo>
                  <a:pt x="0" y="776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535248" y="0"/>
            <a:ext cx="7752752" cy="10287000"/>
            <a:chOff x="0" y="0"/>
            <a:chExt cx="4377271" cy="5808129"/>
          </a:xfrm>
        </p:grpSpPr>
        <p:sp>
          <p:nvSpPr>
            <p:cNvPr id="3" name="Freeform 3"/>
            <p:cNvSpPr/>
            <p:nvPr/>
          </p:nvSpPr>
          <p:spPr>
            <a:xfrm>
              <a:off x="0" y="0"/>
              <a:ext cx="4377309" cy="5808091"/>
            </a:xfrm>
            <a:custGeom>
              <a:avLst/>
              <a:gdLst/>
              <a:ahLst/>
              <a:cxnLst/>
              <a:rect l="l" t="t" r="r" b="b"/>
              <a:pathLst>
                <a:path w="4377309" h="5808091">
                  <a:moveTo>
                    <a:pt x="118491" y="0"/>
                  </a:moveTo>
                  <a:lnTo>
                    <a:pt x="0" y="237109"/>
                  </a:lnTo>
                  <a:lnTo>
                    <a:pt x="1151509" y="1718691"/>
                  </a:lnTo>
                  <a:lnTo>
                    <a:pt x="1456309" y="2895600"/>
                  </a:lnTo>
                  <a:lnTo>
                    <a:pt x="1845818" y="3742309"/>
                  </a:lnTo>
                  <a:lnTo>
                    <a:pt x="1845818" y="4656709"/>
                  </a:lnTo>
                  <a:lnTo>
                    <a:pt x="1845818" y="5181600"/>
                  </a:lnTo>
                  <a:lnTo>
                    <a:pt x="2074418" y="5808091"/>
                  </a:lnTo>
                  <a:lnTo>
                    <a:pt x="4377309" y="5808091"/>
                  </a:lnTo>
                  <a:lnTo>
                    <a:pt x="4377309" y="0"/>
                  </a:lnTo>
                  <a:close/>
                </a:path>
              </a:pathLst>
            </a:custGeom>
            <a:blipFill>
              <a:blip r:embed="rId2"/>
              <a:stretch>
                <a:fillRect l="-49483" r="-49483"/>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720999" flipH="1">
            <a:off x="9899514" y="-1169309"/>
            <a:ext cx="6512785" cy="12960766"/>
          </a:xfrm>
          <a:custGeom>
            <a:avLst/>
            <a:gdLst/>
            <a:ahLst/>
            <a:cxnLst/>
            <a:rect l="l" t="t" r="r" b="b"/>
            <a:pathLst>
              <a:path w="6512785" h="12960766">
                <a:moveTo>
                  <a:pt x="6512785" y="0"/>
                </a:moveTo>
                <a:lnTo>
                  <a:pt x="0" y="0"/>
                </a:lnTo>
                <a:lnTo>
                  <a:pt x="0" y="12960766"/>
                </a:lnTo>
                <a:lnTo>
                  <a:pt x="6512785" y="12960766"/>
                </a:lnTo>
                <a:lnTo>
                  <a:pt x="651278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a:spLocks noGrp="1"/>
          </p:cNvSpPr>
          <p:nvPr>
            <p:ph type="title" idx="4294967295"/>
          </p:nvPr>
        </p:nvSpPr>
        <p:spPr>
          <a:xfrm>
            <a:off x="1045497" y="1351780"/>
            <a:ext cx="7106027"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Approved Trainings</a:t>
            </a:r>
          </a:p>
        </p:txBody>
      </p:sp>
      <p:sp>
        <p:nvSpPr>
          <p:cNvPr id="10" name="TextBox 10">
            <a:extLst>
              <a:ext uri="{C183D7F6-B498-43B3-948B-1728B52AA6E4}">
                <adec:decorative xmlns:adec="http://schemas.microsoft.com/office/drawing/2017/decorative" val="0"/>
              </a:ext>
            </a:extLst>
          </p:cNvPr>
          <p:cNvSpPr txBox="1"/>
          <p:nvPr/>
        </p:nvSpPr>
        <p:spPr>
          <a:xfrm>
            <a:off x="3483360" y="2562296"/>
            <a:ext cx="2481791" cy="1070571"/>
          </a:xfrm>
          <a:prstGeom prst="rect">
            <a:avLst/>
          </a:prstGeom>
        </p:spPr>
        <p:txBody>
          <a:bodyPr lIns="0" tIns="0" rIns="0" bIns="0" rtlCol="0" anchor="t">
            <a:spAutoFit/>
          </a:bodyPr>
          <a:lstStyle/>
          <a:p>
            <a:pPr algn="ctr">
              <a:lnSpc>
                <a:spcPts val="2829"/>
              </a:lnSpc>
            </a:pPr>
            <a:r>
              <a:rPr lang="en-US" sz="2572">
                <a:solidFill>
                  <a:srgbClr val="FFFFFF"/>
                </a:solidFill>
                <a:latin typeface="Montserrat Extra-Bold Bold"/>
              </a:rPr>
              <a:t>Examples of Approved  Training</a:t>
            </a:r>
          </a:p>
        </p:txBody>
      </p:sp>
      <p:grpSp>
        <p:nvGrpSpPr>
          <p:cNvPr id="5" name="Group 5">
            <a:extLst>
              <a:ext uri="{C183D7F6-B498-43B3-948B-1728B52AA6E4}">
                <adec:decorative xmlns:adec="http://schemas.microsoft.com/office/drawing/2017/decorative" val="1"/>
              </a:ext>
            </a:extLst>
          </p:cNvPr>
          <p:cNvGrpSpPr/>
          <p:nvPr/>
        </p:nvGrpSpPr>
        <p:grpSpPr>
          <a:xfrm>
            <a:off x="826831" y="2285321"/>
            <a:ext cx="7794849" cy="77948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2082"/>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39"/>
                </a:lnSpc>
              </a:pPr>
              <a:endParaRPr/>
            </a:p>
          </p:txBody>
        </p:sp>
      </p:grpSp>
      <p:sp>
        <p:nvSpPr>
          <p:cNvPr id="8" name="TextBox 8"/>
          <p:cNvSpPr txBox="1"/>
          <p:nvPr/>
        </p:nvSpPr>
        <p:spPr>
          <a:xfrm>
            <a:off x="1741107" y="3642392"/>
            <a:ext cx="6410416" cy="5825136"/>
          </a:xfrm>
          <a:prstGeom prst="rect">
            <a:avLst/>
          </a:prstGeom>
        </p:spPr>
        <p:txBody>
          <a:bodyPr lIns="0" tIns="0" rIns="0" bIns="0" rtlCol="0" anchor="t">
            <a:spAutoFit/>
          </a:bodyPr>
          <a:lstStyle/>
          <a:p>
            <a:pPr marL="431801" lvl="1" indent="-215900" algn="l">
              <a:lnSpc>
                <a:spcPts val="2200"/>
              </a:lnSpc>
              <a:buFont typeface="Arial"/>
              <a:buChar char="•"/>
            </a:pPr>
            <a:r>
              <a:rPr lang="en-US" sz="2000">
                <a:solidFill>
                  <a:srgbClr val="FFFFFF"/>
                </a:solidFill>
                <a:latin typeface="Arimo"/>
              </a:rPr>
              <a:t>Leadership and Management Training</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Supervisory Training</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HR certification (e.g., PHR, SPHR, GPHR, or SHRM)</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Training for improved process efficiency (e.g., “Lean” Training)</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Training provided in conjunction with the purchase of new equipment </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Training to upgrade computer skills (e.g., Microsoft Excel)</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Other training that will make a trainee a better candidate for promotion</a:t>
            </a:r>
          </a:p>
          <a:p>
            <a:pPr algn="l">
              <a:lnSpc>
                <a:spcPts val="2200"/>
              </a:lnSpc>
            </a:pPr>
            <a:endParaRPr lang="en-US" sz="2000">
              <a:solidFill>
                <a:srgbClr val="FFFFFF"/>
              </a:solidFill>
              <a:latin typeface="Arimo"/>
            </a:endParaRPr>
          </a:p>
          <a:p>
            <a:pPr marL="431801" lvl="1" indent="-215900" algn="l">
              <a:lnSpc>
                <a:spcPts val="2200"/>
              </a:lnSpc>
              <a:buFont typeface="Arial"/>
              <a:buChar char="•"/>
            </a:pPr>
            <a:r>
              <a:rPr lang="en-US" sz="2000">
                <a:solidFill>
                  <a:srgbClr val="FFFFFF"/>
                </a:solidFill>
                <a:latin typeface="Arimo"/>
              </a:rPr>
              <a:t>Welding, Maintenance, Crane Operator</a:t>
            </a:r>
          </a:p>
          <a:p>
            <a:pPr algn="l">
              <a:lnSpc>
                <a:spcPts val="2200"/>
              </a:lnSpc>
            </a:pPr>
            <a:r>
              <a:rPr lang="en-US" sz="2000">
                <a:solidFill>
                  <a:srgbClr val="FFFFFF"/>
                </a:solidFill>
                <a:latin typeface="Arimo"/>
              </a:rPr>
              <a:t>W</a:t>
            </a:r>
          </a:p>
          <a:p>
            <a:pPr algn="l">
              <a:lnSpc>
                <a:spcPts val="2310"/>
              </a:lnSpc>
            </a:pPr>
            <a:endParaRPr lang="en-US" sz="2000">
              <a:solidFill>
                <a:srgbClr val="FFFFFF"/>
              </a:solidFill>
              <a:latin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a:spLocks noGrp="1"/>
          </p:cNvSpPr>
          <p:nvPr>
            <p:ph type="title" idx="4294967295"/>
          </p:nvPr>
        </p:nvSpPr>
        <p:spPr>
          <a:xfrm>
            <a:off x="164948" y="942975"/>
            <a:ext cx="11659313"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Challenges</a:t>
            </a:r>
          </a:p>
        </p:txBody>
      </p:sp>
      <p:sp>
        <p:nvSpPr>
          <p:cNvPr id="7" name="TextBox 7"/>
          <p:cNvSpPr txBox="1"/>
          <p:nvPr/>
        </p:nvSpPr>
        <p:spPr>
          <a:xfrm>
            <a:off x="164948" y="2658820"/>
            <a:ext cx="5045501" cy="6343650"/>
          </a:xfrm>
          <a:prstGeom prst="rect">
            <a:avLst/>
          </a:prstGeom>
        </p:spPr>
        <p:txBody>
          <a:bodyPr lIns="0" tIns="0" rIns="0" bIns="0" rtlCol="0" anchor="t">
            <a:spAutoFit/>
          </a:bodyPr>
          <a:lstStyle/>
          <a:p>
            <a:pPr marL="485584" lvl="1" indent="-242792" algn="l">
              <a:lnSpc>
                <a:spcPts val="2698"/>
              </a:lnSpc>
              <a:buFont typeface="Arial"/>
              <a:buChar char="•"/>
            </a:pPr>
            <a:r>
              <a:rPr lang="en-US" sz="2249">
                <a:solidFill>
                  <a:srgbClr val="000000"/>
                </a:solidFill>
                <a:latin typeface="Arimo"/>
              </a:rPr>
              <a:t>Trainees’ not wanting to complete enrollment paperwork</a:t>
            </a:r>
          </a:p>
          <a:p>
            <a:pPr marL="971168" lvl="2" indent="-323723" algn="l">
              <a:lnSpc>
                <a:spcPts val="2698"/>
              </a:lnSpc>
              <a:buFont typeface="Arial"/>
              <a:buChar char="⚬"/>
            </a:pPr>
            <a:r>
              <a:rPr lang="en-US" sz="2249">
                <a:solidFill>
                  <a:srgbClr val="000000"/>
                </a:solidFill>
                <a:latin typeface="Arimo"/>
              </a:rPr>
              <a:t>Created a memo for employers to share with trainees</a:t>
            </a:r>
          </a:p>
          <a:p>
            <a:pPr marL="485584" lvl="1" indent="-242792" algn="l">
              <a:lnSpc>
                <a:spcPts val="2698"/>
              </a:lnSpc>
              <a:buFont typeface="Arial"/>
              <a:buChar char="•"/>
            </a:pPr>
            <a:r>
              <a:rPr lang="en-US" sz="2249">
                <a:solidFill>
                  <a:srgbClr val="000000"/>
                </a:solidFill>
                <a:latin typeface="Arimo"/>
              </a:rPr>
              <a:t>Not receiving attendance rosters or certificates in a timely manner</a:t>
            </a:r>
          </a:p>
          <a:p>
            <a:pPr marL="971168" lvl="2" indent="-323723" algn="l">
              <a:lnSpc>
                <a:spcPts val="2698"/>
              </a:lnSpc>
              <a:buFont typeface="Arial"/>
              <a:buChar char="⚬"/>
            </a:pPr>
            <a:r>
              <a:rPr lang="en-US" sz="2249">
                <a:solidFill>
                  <a:srgbClr val="000000"/>
                </a:solidFill>
                <a:latin typeface="Arimo"/>
              </a:rPr>
              <a:t>Reimburse the employer after certificates are submitted</a:t>
            </a:r>
          </a:p>
          <a:p>
            <a:pPr marL="485584" lvl="1" indent="-242792" algn="l">
              <a:lnSpc>
                <a:spcPts val="2698"/>
              </a:lnSpc>
              <a:buFont typeface="Arial"/>
              <a:buChar char="•"/>
            </a:pPr>
            <a:r>
              <a:rPr lang="en-US" sz="2249">
                <a:solidFill>
                  <a:srgbClr val="000000"/>
                </a:solidFill>
                <a:latin typeface="Arimo"/>
              </a:rPr>
              <a:t>Employers not giving applying in time to get enrollment paperwork completed in time.</a:t>
            </a:r>
          </a:p>
          <a:p>
            <a:pPr marL="971168" lvl="2" indent="-323723" algn="l">
              <a:lnSpc>
                <a:spcPts val="2698"/>
              </a:lnSpc>
              <a:buFont typeface="Arial"/>
              <a:buChar char="⚬"/>
            </a:pPr>
            <a:r>
              <a:rPr lang="en-US" sz="2249">
                <a:solidFill>
                  <a:srgbClr val="000000"/>
                </a:solidFill>
                <a:latin typeface="Arimo"/>
              </a:rPr>
              <a:t>Increased communication before application submittal</a:t>
            </a:r>
          </a:p>
          <a:p>
            <a:pPr marL="485584" lvl="1" indent="-242792" algn="l">
              <a:lnSpc>
                <a:spcPts val="2698"/>
              </a:lnSpc>
              <a:buFont typeface="Arial"/>
              <a:buChar char="•"/>
            </a:pPr>
            <a:r>
              <a:rPr lang="en-US" sz="2249">
                <a:solidFill>
                  <a:srgbClr val="000000"/>
                </a:solidFill>
                <a:latin typeface="Arimo"/>
              </a:rPr>
              <a:t>Trainees dropping out of training.</a:t>
            </a:r>
          </a:p>
          <a:p>
            <a:pPr marL="971168" lvl="2" indent="-323723" algn="l">
              <a:lnSpc>
                <a:spcPts val="2698"/>
              </a:lnSpc>
              <a:buFont typeface="Arial"/>
              <a:buChar char="⚬"/>
            </a:pPr>
            <a:r>
              <a:rPr lang="en-US" sz="2249">
                <a:solidFill>
                  <a:srgbClr val="000000"/>
                </a:solidFill>
                <a:latin typeface="Arimo"/>
              </a:rPr>
              <a:t>Increased clarification and communication up front.</a:t>
            </a:r>
          </a:p>
          <a:p>
            <a:pPr algn="l">
              <a:lnSpc>
                <a:spcPts val="2698"/>
              </a:lnSpc>
            </a:pPr>
            <a:endParaRPr lang="en-US" sz="2249">
              <a:solidFill>
                <a:srgbClr val="000000"/>
              </a:solidFill>
              <a:latin typeface="Arimo"/>
            </a:endParaRPr>
          </a:p>
          <a:p>
            <a:pPr algn="l">
              <a:lnSpc>
                <a:spcPts val="2698"/>
              </a:lnSpc>
            </a:pPr>
            <a:endParaRPr lang="en-US" sz="2249">
              <a:solidFill>
                <a:srgbClr val="000000"/>
              </a:solidFill>
              <a:latin typeface="Arimo"/>
            </a:endParaRPr>
          </a:p>
          <a:p>
            <a:pPr algn="l">
              <a:lnSpc>
                <a:spcPts val="2698"/>
              </a:lnSpc>
            </a:pPr>
            <a:endParaRPr lang="en-US" sz="2249">
              <a:solidFill>
                <a:srgbClr val="000000"/>
              </a:solidFill>
              <a:latin typeface="Arimo"/>
            </a:endParaRPr>
          </a:p>
        </p:txBody>
      </p:sp>
      <p:sp>
        <p:nvSpPr>
          <p:cNvPr id="3" name="Freeform 3">
            <a:extLst>
              <a:ext uri="{C183D7F6-B498-43B3-948B-1728B52AA6E4}">
                <adec:decorative xmlns:adec="http://schemas.microsoft.com/office/drawing/2017/decorative" val="1"/>
              </a:ext>
            </a:extLst>
          </p:cNvPr>
          <p:cNvSpPr/>
          <p:nvPr/>
        </p:nvSpPr>
        <p:spPr>
          <a:xfrm>
            <a:off x="3191194" y="9363131"/>
            <a:ext cx="1614288" cy="605358"/>
          </a:xfrm>
          <a:custGeom>
            <a:avLst/>
            <a:gdLst/>
            <a:ahLst/>
            <a:cxnLst/>
            <a:rect l="l" t="t" r="r" b="b"/>
            <a:pathLst>
              <a:path w="1614288" h="605358">
                <a:moveTo>
                  <a:pt x="0" y="0"/>
                </a:moveTo>
                <a:lnTo>
                  <a:pt x="1614289" y="0"/>
                </a:lnTo>
                <a:lnTo>
                  <a:pt x="1614289" y="605359"/>
                </a:lnTo>
                <a:lnTo>
                  <a:pt x="0" y="605359"/>
                </a:lnTo>
                <a:lnTo>
                  <a:pt x="0" y="0"/>
                </a:lnTo>
                <a:close/>
              </a:path>
            </a:pathLst>
          </a:custGeom>
          <a:blipFill>
            <a:blip r:embed="rId4"/>
            <a:stretch>
              <a:fillRect/>
            </a:stretch>
          </a:blipFill>
        </p:spPr>
        <p:txBody>
          <a:bodyPr/>
          <a:lstStyle/>
          <a:p>
            <a:endParaRPr lang="en-US"/>
          </a:p>
        </p:txBody>
      </p:sp>
      <p:sp>
        <p:nvSpPr>
          <p:cNvPr id="4" name="Freeform 4" descr="Graphic of Incumbent Worker Training grant award memo"/>
          <p:cNvSpPr/>
          <p:nvPr/>
        </p:nvSpPr>
        <p:spPr>
          <a:xfrm>
            <a:off x="5251797" y="196841"/>
            <a:ext cx="8727466" cy="9963590"/>
          </a:xfrm>
          <a:custGeom>
            <a:avLst/>
            <a:gdLst/>
            <a:ahLst/>
            <a:cxnLst/>
            <a:rect l="l" t="t" r="r" b="b"/>
            <a:pathLst>
              <a:path w="8727466" h="9963590">
                <a:moveTo>
                  <a:pt x="0" y="0"/>
                </a:moveTo>
                <a:lnTo>
                  <a:pt x="8727466" y="0"/>
                </a:lnTo>
                <a:lnTo>
                  <a:pt x="8727466" y="9963591"/>
                </a:lnTo>
                <a:lnTo>
                  <a:pt x="0" y="9963591"/>
                </a:lnTo>
                <a:lnTo>
                  <a:pt x="0" y="0"/>
                </a:lnTo>
                <a:close/>
              </a:path>
            </a:pathLst>
          </a:custGeom>
          <a:blipFill>
            <a:blip r:embed="rId5"/>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973387" y="9277692"/>
            <a:ext cx="1771493" cy="776236"/>
          </a:xfrm>
          <a:custGeom>
            <a:avLst/>
            <a:gdLst/>
            <a:ahLst/>
            <a:cxnLst/>
            <a:rect l="l" t="t" r="r" b="b"/>
            <a:pathLst>
              <a:path w="1771493" h="776236">
                <a:moveTo>
                  <a:pt x="0" y="0"/>
                </a:moveTo>
                <a:lnTo>
                  <a:pt x="1771493" y="0"/>
                </a:lnTo>
                <a:lnTo>
                  <a:pt x="1771493" y="776237"/>
                </a:lnTo>
                <a:lnTo>
                  <a:pt x="0" y="776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a:spLocks noGrp="1"/>
          </p:cNvSpPr>
          <p:nvPr>
            <p:ph type="title" idx="4294967295"/>
          </p:nvPr>
        </p:nvSpPr>
        <p:spPr>
          <a:xfrm>
            <a:off x="300159" y="942975"/>
            <a:ext cx="14396637"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Employer Success Testimonials </a:t>
            </a:r>
          </a:p>
        </p:txBody>
      </p:sp>
      <p:sp>
        <p:nvSpPr>
          <p:cNvPr id="3" name="TextBox 3"/>
          <p:cNvSpPr txBox="1"/>
          <p:nvPr/>
        </p:nvSpPr>
        <p:spPr>
          <a:xfrm>
            <a:off x="287395" y="2120982"/>
            <a:ext cx="17713210" cy="9977265"/>
          </a:xfrm>
          <a:prstGeom prst="rect">
            <a:avLst/>
          </a:prstGeom>
        </p:spPr>
        <p:txBody>
          <a:bodyPr lIns="0" tIns="0" rIns="0" bIns="0" rtlCol="0" anchor="t">
            <a:spAutoFit/>
          </a:bodyPr>
          <a:lstStyle/>
          <a:p>
            <a:pPr algn="l">
              <a:lnSpc>
                <a:spcPts val="2625"/>
              </a:lnSpc>
            </a:pPr>
            <a:r>
              <a:rPr lang="en-US" sz="2187" dirty="0">
                <a:solidFill>
                  <a:srgbClr val="000000"/>
                </a:solidFill>
                <a:latin typeface="Arimo"/>
              </a:rPr>
              <a:t>“</a:t>
            </a:r>
            <a:r>
              <a:rPr lang="en-US" sz="2187" dirty="0">
                <a:solidFill>
                  <a:srgbClr val="000000"/>
                </a:solidFill>
                <a:latin typeface="Arimo Italics"/>
              </a:rPr>
              <a:t>The Incumbent Worker Training Grant was a real plus for us at KLN. It allowed us to bring more participants into a specialized training (welding) easily and seamlessly. The staff at RMCEP came onsite to fill out the registration process which was greatly appreciated. The follow up was efficient and smooth. I would highly recommend this grant and I definitely plan on using this grant again in the future.”</a:t>
            </a:r>
          </a:p>
          <a:p>
            <a:pPr algn="l">
              <a:lnSpc>
                <a:spcPts val="2625"/>
              </a:lnSpc>
            </a:pPr>
            <a:r>
              <a:rPr lang="en-US" sz="2187" dirty="0">
                <a:solidFill>
                  <a:srgbClr val="000000"/>
                </a:solidFill>
                <a:latin typeface="Arimo"/>
              </a:rPr>
              <a:t>-Team at KLN</a:t>
            </a:r>
          </a:p>
          <a:p>
            <a:pPr algn="l">
              <a:lnSpc>
                <a:spcPts val="2625"/>
              </a:lnSpc>
            </a:pPr>
            <a:endParaRPr lang="en-US" sz="2187" dirty="0">
              <a:solidFill>
                <a:srgbClr val="000000"/>
              </a:solidFill>
              <a:latin typeface="Arimo"/>
            </a:endParaRPr>
          </a:p>
          <a:p>
            <a:pPr algn="l">
              <a:lnSpc>
                <a:spcPts val="2625"/>
              </a:lnSpc>
            </a:pPr>
            <a:r>
              <a:rPr lang="en-US" sz="2187" dirty="0">
                <a:solidFill>
                  <a:srgbClr val="000000"/>
                </a:solidFill>
                <a:latin typeface="Arimo Italics"/>
              </a:rPr>
              <a:t>“The Incumbent Worker Training program was a wonderful resource for our business to explore. With a changing workforce we understand we need to develop our training materials. RMCEP   provided us with the opportunity to hire a lean six sigma engineer to introduce our teams to      organizing concepts as well as training documents and visuals. This individual helped us to work smarter not harder.”</a:t>
            </a:r>
          </a:p>
          <a:p>
            <a:pPr algn="l">
              <a:lnSpc>
                <a:spcPts val="2625"/>
              </a:lnSpc>
            </a:pPr>
            <a:r>
              <a:rPr lang="en-US" sz="2187" dirty="0">
                <a:solidFill>
                  <a:srgbClr val="000000"/>
                </a:solidFill>
                <a:latin typeface="Arimo Italics"/>
              </a:rPr>
              <a:t>-</a:t>
            </a:r>
            <a:r>
              <a:rPr lang="en-US" sz="2187" dirty="0">
                <a:solidFill>
                  <a:srgbClr val="000000"/>
                </a:solidFill>
                <a:latin typeface="Arimo"/>
              </a:rPr>
              <a:t>Team at Dynamic Homes</a:t>
            </a:r>
          </a:p>
          <a:p>
            <a:pPr algn="l">
              <a:lnSpc>
                <a:spcPts val="2625"/>
              </a:lnSpc>
            </a:pPr>
            <a:r>
              <a:rPr lang="en-US" sz="2187" dirty="0">
                <a:solidFill>
                  <a:srgbClr val="000000"/>
                </a:solidFill>
                <a:latin typeface="Arimo Italics"/>
              </a:rPr>
              <a:t> </a:t>
            </a:r>
          </a:p>
          <a:p>
            <a:pPr algn="l">
              <a:lnSpc>
                <a:spcPts val="2625"/>
              </a:lnSpc>
            </a:pPr>
            <a:r>
              <a:rPr lang="en-US" sz="2187" dirty="0">
                <a:solidFill>
                  <a:srgbClr val="000000"/>
                </a:solidFill>
                <a:latin typeface="Arimo Italics"/>
              </a:rPr>
              <a:t>“Participating in the Incumbent Worker Training program has allowed our employees to receive the needed training to expand their job skills beyond typical on the job training. This also aligns our employees to be more promotable, which is one of our company core values.”</a:t>
            </a:r>
          </a:p>
          <a:p>
            <a:pPr algn="l">
              <a:lnSpc>
                <a:spcPts val="2625"/>
              </a:lnSpc>
            </a:pPr>
            <a:r>
              <a:rPr lang="en-US" sz="2187" dirty="0">
                <a:solidFill>
                  <a:srgbClr val="000000"/>
                </a:solidFill>
                <a:latin typeface="Arimo"/>
              </a:rPr>
              <a:t>-Julia C., HR &amp; Safety Manager at Louis Industries, Inc. </a:t>
            </a:r>
          </a:p>
          <a:p>
            <a:pPr algn="l">
              <a:lnSpc>
                <a:spcPts val="2625"/>
              </a:lnSpc>
            </a:pPr>
            <a:endParaRPr lang="en-US" sz="2187" dirty="0">
              <a:solidFill>
                <a:srgbClr val="000000"/>
              </a:solidFill>
              <a:latin typeface="Arimo"/>
            </a:endParaRPr>
          </a:p>
          <a:p>
            <a:pPr algn="l">
              <a:lnSpc>
                <a:spcPts val="2625"/>
              </a:lnSpc>
            </a:pPr>
            <a:r>
              <a:rPr lang="en-US" sz="2187" dirty="0">
                <a:solidFill>
                  <a:srgbClr val="000000"/>
                </a:solidFill>
                <a:latin typeface="Arimo Italics"/>
              </a:rPr>
              <a:t>“As a small company, funding for training can be difficult to set aside, so the Incumbent Worker Training has provided us a way to train and grow our employees. It’s gratifying to watch employees grow, develop, and promote into new roles because of the training they have received.”</a:t>
            </a:r>
          </a:p>
          <a:p>
            <a:pPr algn="l">
              <a:lnSpc>
                <a:spcPts val="2625"/>
              </a:lnSpc>
            </a:pPr>
            <a:r>
              <a:rPr lang="en-US" sz="2187" dirty="0">
                <a:solidFill>
                  <a:srgbClr val="000000"/>
                </a:solidFill>
                <a:latin typeface="Arimo"/>
              </a:rPr>
              <a:t>-Lisa P., HR Generalist, Pinnacle Climate Technologies</a:t>
            </a:r>
          </a:p>
          <a:p>
            <a:pPr algn="l">
              <a:lnSpc>
                <a:spcPts val="2625"/>
              </a:lnSpc>
            </a:pPr>
            <a:endParaRPr lang="en-US" sz="2187" dirty="0">
              <a:solidFill>
                <a:srgbClr val="000000"/>
              </a:solidFill>
              <a:latin typeface="Arimo"/>
            </a:endParaRPr>
          </a:p>
          <a:p>
            <a:pPr algn="l">
              <a:lnSpc>
                <a:spcPts val="2625"/>
              </a:lnSpc>
            </a:pPr>
            <a:r>
              <a:rPr lang="en-US" sz="2187" dirty="0">
                <a:solidFill>
                  <a:srgbClr val="000000"/>
                </a:solidFill>
                <a:latin typeface="Arimo Italics"/>
              </a:rPr>
              <a:t>“Central McGowan has utilized Career Solutions Incumbent Worker Training program to advance the skillset of our office staff in both the accounting and HR functions. This has led to internal growth and promotional opportunities for our staff. The additional support of the Incumbent Worker Training provided us with an opportunity to fit the training into our annual plan sooner than we would have been able to given our budget.”</a:t>
            </a:r>
            <a:r>
              <a:rPr lang="en-US" sz="2187" dirty="0">
                <a:solidFill>
                  <a:srgbClr val="000000"/>
                </a:solidFill>
                <a:latin typeface="Arimo"/>
              </a:rPr>
              <a:t> -Brittany H., HR Director, Central McGowan</a:t>
            </a:r>
          </a:p>
          <a:p>
            <a:pPr algn="l">
              <a:lnSpc>
                <a:spcPts val="2625"/>
              </a:lnSpc>
            </a:pPr>
            <a:r>
              <a:rPr lang="en-US" sz="2187" dirty="0">
                <a:solidFill>
                  <a:srgbClr val="000000"/>
                </a:solidFill>
                <a:latin typeface="Arimo"/>
              </a:rPr>
              <a:t> </a:t>
            </a:r>
          </a:p>
          <a:p>
            <a:pPr algn="l">
              <a:lnSpc>
                <a:spcPts val="2625"/>
              </a:lnSpc>
            </a:pPr>
            <a:endParaRPr lang="en-US" sz="2187" dirty="0">
              <a:solidFill>
                <a:srgbClr val="000000"/>
              </a:solidFill>
              <a:latin typeface="Arimo"/>
            </a:endParaRPr>
          </a:p>
          <a:p>
            <a:pPr algn="l">
              <a:lnSpc>
                <a:spcPts val="2625"/>
              </a:lnSpc>
            </a:pPr>
            <a:endParaRPr lang="en-US" sz="2187" dirty="0">
              <a:solidFill>
                <a:srgbClr val="000000"/>
              </a:solidFill>
              <a:latin typeface="Arimo"/>
            </a:endParaRPr>
          </a:p>
          <a:p>
            <a:pPr algn="l">
              <a:lnSpc>
                <a:spcPts val="3221"/>
              </a:lnSpc>
            </a:pPr>
            <a:endParaRPr lang="en-US" sz="2187" dirty="0">
              <a:solidFill>
                <a:srgbClr val="000000"/>
              </a:solidFill>
              <a:latin typeface="Arimo"/>
            </a:endParaRPr>
          </a:p>
          <a:p>
            <a:pPr algn="l">
              <a:lnSpc>
                <a:spcPts val="3221"/>
              </a:lnSpc>
            </a:pPr>
            <a:endParaRPr lang="en-US" sz="2187" dirty="0">
              <a:solidFill>
                <a:srgbClr val="000000"/>
              </a:solidFill>
              <a:latin typeface="Arimo"/>
            </a:endParaRPr>
          </a:p>
          <a:p>
            <a:pPr algn="l">
              <a:lnSpc>
                <a:spcPts val="3221"/>
              </a:lnSpc>
            </a:pPr>
            <a:endParaRPr lang="en-US" sz="2187" dirty="0">
              <a:solidFill>
                <a:srgbClr val="000000"/>
              </a:solidFill>
              <a:latin typeface="Arimo"/>
            </a:endParaRPr>
          </a:p>
          <a:p>
            <a:pPr algn="l">
              <a:lnSpc>
                <a:spcPts val="3221"/>
              </a:lnSpc>
            </a:pPr>
            <a:endParaRPr lang="en-US" sz="2187" dirty="0">
              <a:solidFill>
                <a:srgbClr val="000000"/>
              </a:solidFill>
              <a:latin typeface="Arimo"/>
            </a:endParaRPr>
          </a:p>
        </p:txBody>
      </p:sp>
      <p:sp>
        <p:nvSpPr>
          <p:cNvPr id="4" name="Freeform 4">
            <a:extLst>
              <a:ext uri="{C183D7F6-B498-43B3-948B-1728B52AA6E4}">
                <adec:decorative xmlns:adec="http://schemas.microsoft.com/office/drawing/2017/decorative" val="1"/>
              </a:ext>
            </a:extLst>
          </p:cNvPr>
          <p:cNvSpPr/>
          <p:nvPr/>
        </p:nvSpPr>
        <p:spPr>
          <a:xfrm>
            <a:off x="7019043" y="9258300"/>
            <a:ext cx="1771493" cy="776236"/>
          </a:xfrm>
          <a:custGeom>
            <a:avLst/>
            <a:gdLst/>
            <a:ahLst/>
            <a:cxnLst/>
            <a:rect l="l" t="t" r="r" b="b"/>
            <a:pathLst>
              <a:path w="1771493" h="776236">
                <a:moveTo>
                  <a:pt x="0" y="0"/>
                </a:moveTo>
                <a:lnTo>
                  <a:pt x="1771493" y="0"/>
                </a:lnTo>
                <a:lnTo>
                  <a:pt x="1771493" y="776236"/>
                </a:lnTo>
                <a:lnTo>
                  <a:pt x="0" y="77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9144000" y="9382700"/>
            <a:ext cx="1738229" cy="651836"/>
          </a:xfrm>
          <a:custGeom>
            <a:avLst/>
            <a:gdLst/>
            <a:ahLst/>
            <a:cxnLst/>
            <a:rect l="l" t="t" r="r" b="b"/>
            <a:pathLst>
              <a:path w="1738229" h="651836">
                <a:moveTo>
                  <a:pt x="0" y="0"/>
                </a:moveTo>
                <a:lnTo>
                  <a:pt x="1738229" y="0"/>
                </a:lnTo>
                <a:lnTo>
                  <a:pt x="1738229" y="651836"/>
                </a:lnTo>
                <a:lnTo>
                  <a:pt x="0" y="65183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50421" y="2403990"/>
            <a:ext cx="17972373" cy="6400796"/>
          </a:xfrm>
          <a:custGeom>
            <a:avLst/>
            <a:gdLst/>
            <a:ahLst/>
            <a:cxnLst/>
            <a:rect l="l" t="t" r="r" b="b"/>
            <a:pathLst>
              <a:path w="17972373" h="6400796">
                <a:moveTo>
                  <a:pt x="0" y="0"/>
                </a:moveTo>
                <a:lnTo>
                  <a:pt x="17972374" y="0"/>
                </a:lnTo>
                <a:lnTo>
                  <a:pt x="17972374" y="6400796"/>
                </a:lnTo>
                <a:lnTo>
                  <a:pt x="0" y="6400796"/>
                </a:lnTo>
                <a:lnTo>
                  <a:pt x="0" y="0"/>
                </a:lnTo>
                <a:close/>
              </a:path>
            </a:pathLst>
          </a:custGeom>
          <a:blipFill>
            <a:blip r:embed="rId2"/>
            <a:stretch>
              <a:fillRect l="-922" r="-922"/>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64948" y="8326824"/>
            <a:ext cx="8108685" cy="1466050"/>
          </a:xfrm>
          <a:custGeom>
            <a:avLst/>
            <a:gdLst/>
            <a:ahLst/>
            <a:cxnLst/>
            <a:rect l="l" t="t" r="r" b="b"/>
            <a:pathLst>
              <a:path w="8108685" h="1466050">
                <a:moveTo>
                  <a:pt x="0" y="0"/>
                </a:moveTo>
                <a:lnTo>
                  <a:pt x="8108685" y="0"/>
                </a:lnTo>
                <a:lnTo>
                  <a:pt x="8108685" y="1466051"/>
                </a:lnTo>
                <a:lnTo>
                  <a:pt x="0" y="1466051"/>
                </a:lnTo>
                <a:lnTo>
                  <a:pt x="0" y="0"/>
                </a:lnTo>
                <a:close/>
              </a:path>
            </a:pathLst>
          </a:custGeom>
          <a:blipFill>
            <a:blip r:embed="rId3"/>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10912109" y="8483408"/>
            <a:ext cx="7225213" cy="1493674"/>
          </a:xfrm>
          <a:custGeom>
            <a:avLst/>
            <a:gdLst/>
            <a:ahLst/>
            <a:cxnLst/>
            <a:rect l="l" t="t" r="r" b="b"/>
            <a:pathLst>
              <a:path w="7225213" h="1493674">
                <a:moveTo>
                  <a:pt x="0" y="0"/>
                </a:moveTo>
                <a:lnTo>
                  <a:pt x="7225213" y="0"/>
                </a:lnTo>
                <a:lnTo>
                  <a:pt x="7225213" y="1493674"/>
                </a:lnTo>
                <a:lnTo>
                  <a:pt x="0" y="1493674"/>
                </a:lnTo>
                <a:lnTo>
                  <a:pt x="0" y="0"/>
                </a:lnTo>
                <a:close/>
              </a:path>
            </a:pathLst>
          </a:custGeom>
          <a:blipFill>
            <a:blip r:embed="rId4"/>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50421" y="1779528"/>
            <a:ext cx="3328495" cy="762251"/>
          </a:xfrm>
          <a:custGeom>
            <a:avLst/>
            <a:gdLst/>
            <a:ahLst/>
            <a:cxnLst/>
            <a:rect l="l" t="t" r="r" b="b"/>
            <a:pathLst>
              <a:path w="3328495" h="762251">
                <a:moveTo>
                  <a:pt x="0" y="0"/>
                </a:moveTo>
                <a:lnTo>
                  <a:pt x="3328495" y="0"/>
                </a:lnTo>
                <a:lnTo>
                  <a:pt x="3328495" y="762250"/>
                </a:lnTo>
                <a:lnTo>
                  <a:pt x="0" y="762250"/>
                </a:lnTo>
                <a:lnTo>
                  <a:pt x="0" y="0"/>
                </a:lnTo>
                <a:close/>
              </a:path>
            </a:pathLst>
          </a:custGeom>
          <a:blipFill>
            <a:blip r:embed="rId5"/>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3536213" y="1424839"/>
            <a:ext cx="2212400" cy="1116940"/>
          </a:xfrm>
          <a:custGeom>
            <a:avLst/>
            <a:gdLst/>
            <a:ahLst/>
            <a:cxnLst/>
            <a:rect l="l" t="t" r="r" b="b"/>
            <a:pathLst>
              <a:path w="2212400" h="1116940">
                <a:moveTo>
                  <a:pt x="0" y="0"/>
                </a:moveTo>
                <a:lnTo>
                  <a:pt x="2212400" y="0"/>
                </a:lnTo>
                <a:lnTo>
                  <a:pt x="2212400" y="1116939"/>
                </a:lnTo>
                <a:lnTo>
                  <a:pt x="0" y="1116939"/>
                </a:lnTo>
                <a:lnTo>
                  <a:pt x="0" y="0"/>
                </a:lnTo>
                <a:close/>
              </a:path>
            </a:pathLst>
          </a:custGeom>
          <a:blipFill>
            <a:blip r:embed="rId6"/>
            <a:stretch>
              <a:fillRect/>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6094245" y="1661067"/>
            <a:ext cx="3049755" cy="835549"/>
          </a:xfrm>
          <a:custGeom>
            <a:avLst/>
            <a:gdLst/>
            <a:ahLst/>
            <a:cxnLst/>
            <a:rect l="l" t="t" r="r" b="b"/>
            <a:pathLst>
              <a:path w="3049755" h="835549">
                <a:moveTo>
                  <a:pt x="0" y="0"/>
                </a:moveTo>
                <a:lnTo>
                  <a:pt x="3049755" y="0"/>
                </a:lnTo>
                <a:lnTo>
                  <a:pt x="3049755" y="835549"/>
                </a:lnTo>
                <a:lnTo>
                  <a:pt x="0" y="835549"/>
                </a:lnTo>
                <a:lnTo>
                  <a:pt x="0" y="0"/>
                </a:lnTo>
                <a:close/>
              </a:path>
            </a:pathLst>
          </a:custGeom>
          <a:blipFill>
            <a:blip r:embed="rId7"/>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9362158" y="1295089"/>
            <a:ext cx="2478150" cy="1201527"/>
          </a:xfrm>
          <a:custGeom>
            <a:avLst/>
            <a:gdLst/>
            <a:ahLst/>
            <a:cxnLst/>
            <a:rect l="l" t="t" r="r" b="b"/>
            <a:pathLst>
              <a:path w="2478150" h="1201527">
                <a:moveTo>
                  <a:pt x="0" y="0"/>
                </a:moveTo>
                <a:lnTo>
                  <a:pt x="2478150" y="0"/>
                </a:lnTo>
                <a:lnTo>
                  <a:pt x="2478150" y="1201527"/>
                </a:lnTo>
                <a:lnTo>
                  <a:pt x="0" y="1201527"/>
                </a:lnTo>
                <a:lnTo>
                  <a:pt x="0" y="0"/>
                </a:lnTo>
                <a:close/>
              </a:path>
            </a:pathLst>
          </a:custGeom>
          <a:blipFill>
            <a:blip r:embed="rId8"/>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2319495" y="1064942"/>
            <a:ext cx="3046865" cy="1192251"/>
          </a:xfrm>
          <a:custGeom>
            <a:avLst/>
            <a:gdLst/>
            <a:ahLst/>
            <a:cxnLst/>
            <a:rect l="l" t="t" r="r" b="b"/>
            <a:pathLst>
              <a:path w="3046865" h="1192251">
                <a:moveTo>
                  <a:pt x="0" y="0"/>
                </a:moveTo>
                <a:lnTo>
                  <a:pt x="3046865" y="0"/>
                </a:lnTo>
                <a:lnTo>
                  <a:pt x="3046865" y="1192251"/>
                </a:lnTo>
                <a:lnTo>
                  <a:pt x="0" y="1192251"/>
                </a:lnTo>
                <a:lnTo>
                  <a:pt x="0" y="0"/>
                </a:lnTo>
                <a:close/>
              </a:path>
            </a:pathLst>
          </a:custGeom>
          <a:blipFill>
            <a:blip r:embed="rId9"/>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5343348" y="1411414"/>
            <a:ext cx="2659841" cy="968877"/>
          </a:xfrm>
          <a:custGeom>
            <a:avLst/>
            <a:gdLst/>
            <a:ahLst/>
            <a:cxnLst/>
            <a:rect l="l" t="t" r="r" b="b"/>
            <a:pathLst>
              <a:path w="2659841" h="968877">
                <a:moveTo>
                  <a:pt x="0" y="0"/>
                </a:moveTo>
                <a:lnTo>
                  <a:pt x="2659842" y="0"/>
                </a:lnTo>
                <a:lnTo>
                  <a:pt x="2659842" y="968877"/>
                </a:lnTo>
                <a:lnTo>
                  <a:pt x="0" y="968877"/>
                </a:lnTo>
                <a:lnTo>
                  <a:pt x="0" y="0"/>
                </a:lnTo>
                <a:close/>
              </a:path>
            </a:pathLst>
          </a:custGeom>
          <a:blipFill>
            <a:blip r:embed="rId10"/>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16419118" y="2078842"/>
            <a:ext cx="1584072" cy="1596072"/>
          </a:xfrm>
          <a:custGeom>
            <a:avLst/>
            <a:gdLst/>
            <a:ahLst/>
            <a:cxnLst/>
            <a:rect l="l" t="t" r="r" b="b"/>
            <a:pathLst>
              <a:path w="1584072" h="1596072">
                <a:moveTo>
                  <a:pt x="0" y="0"/>
                </a:moveTo>
                <a:lnTo>
                  <a:pt x="1584072" y="0"/>
                </a:lnTo>
                <a:lnTo>
                  <a:pt x="1584072" y="1596072"/>
                </a:lnTo>
                <a:lnTo>
                  <a:pt x="0" y="1596072"/>
                </a:lnTo>
                <a:lnTo>
                  <a:pt x="0" y="0"/>
                </a:lnTo>
                <a:close/>
              </a:path>
            </a:pathLst>
          </a:custGeom>
          <a:blipFill>
            <a:blip r:embed="rId11"/>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5536614" y="340828"/>
            <a:ext cx="2105841" cy="842337"/>
          </a:xfrm>
          <a:custGeom>
            <a:avLst/>
            <a:gdLst/>
            <a:ahLst/>
            <a:cxnLst/>
            <a:rect l="l" t="t" r="r" b="b"/>
            <a:pathLst>
              <a:path w="2105841" h="842337">
                <a:moveTo>
                  <a:pt x="0" y="0"/>
                </a:moveTo>
                <a:lnTo>
                  <a:pt x="2105841" y="0"/>
                </a:lnTo>
                <a:lnTo>
                  <a:pt x="2105841" y="842337"/>
                </a:lnTo>
                <a:lnTo>
                  <a:pt x="0" y="842337"/>
                </a:lnTo>
                <a:lnTo>
                  <a:pt x="0" y="0"/>
                </a:lnTo>
                <a:close/>
              </a:path>
            </a:pathLst>
          </a:custGeom>
          <a:blipFill>
            <a:blip r:embed="rId12"/>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16722166" y="0"/>
            <a:ext cx="1565834" cy="1483422"/>
          </a:xfrm>
          <a:custGeom>
            <a:avLst/>
            <a:gdLst/>
            <a:ahLst/>
            <a:cxnLst/>
            <a:rect l="l" t="t" r="r" b="b"/>
            <a:pathLst>
              <a:path w="1565834" h="1483422">
                <a:moveTo>
                  <a:pt x="0" y="0"/>
                </a:moveTo>
                <a:lnTo>
                  <a:pt x="1565834" y="0"/>
                </a:lnTo>
                <a:lnTo>
                  <a:pt x="1565834" y="1483422"/>
                </a:lnTo>
                <a:lnTo>
                  <a:pt x="0" y="1483422"/>
                </a:lnTo>
                <a:lnTo>
                  <a:pt x="0" y="0"/>
                </a:lnTo>
                <a:close/>
              </a:path>
            </a:pathLst>
          </a:custGeom>
          <a:blipFill>
            <a:blip r:embed="rId13"/>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7796679" y="312241"/>
            <a:ext cx="2302378" cy="752700"/>
          </a:xfrm>
          <a:custGeom>
            <a:avLst/>
            <a:gdLst/>
            <a:ahLst/>
            <a:cxnLst/>
            <a:rect l="l" t="t" r="r" b="b"/>
            <a:pathLst>
              <a:path w="2302378" h="752700">
                <a:moveTo>
                  <a:pt x="0" y="0"/>
                </a:moveTo>
                <a:lnTo>
                  <a:pt x="2302378" y="0"/>
                </a:lnTo>
                <a:lnTo>
                  <a:pt x="2302378" y="752701"/>
                </a:lnTo>
                <a:lnTo>
                  <a:pt x="0" y="752701"/>
                </a:lnTo>
                <a:lnTo>
                  <a:pt x="0" y="0"/>
                </a:lnTo>
                <a:close/>
              </a:path>
            </a:pathLst>
          </a:custGeom>
          <a:blipFill>
            <a:blip r:embed="rId14"/>
            <a:stretch>
              <a:fillRect/>
            </a:stretch>
          </a:blip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a:off x="10251457" y="74486"/>
            <a:ext cx="1906113" cy="1157846"/>
          </a:xfrm>
          <a:custGeom>
            <a:avLst/>
            <a:gdLst/>
            <a:ahLst/>
            <a:cxnLst/>
            <a:rect l="l" t="t" r="r" b="b"/>
            <a:pathLst>
              <a:path w="1906113" h="1157846">
                <a:moveTo>
                  <a:pt x="0" y="0"/>
                </a:moveTo>
                <a:lnTo>
                  <a:pt x="1906113" y="0"/>
                </a:lnTo>
                <a:lnTo>
                  <a:pt x="1906113" y="1157846"/>
                </a:lnTo>
                <a:lnTo>
                  <a:pt x="0" y="1157846"/>
                </a:lnTo>
                <a:lnTo>
                  <a:pt x="0" y="0"/>
                </a:lnTo>
                <a:close/>
              </a:path>
            </a:pathLst>
          </a:custGeom>
          <a:blipFill>
            <a:blip r:embed="rId15"/>
            <a:stretch>
              <a:fillRect/>
            </a:stretch>
          </a:blipFill>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2157570" y="115437"/>
            <a:ext cx="2099465" cy="1067728"/>
          </a:xfrm>
          <a:custGeom>
            <a:avLst/>
            <a:gdLst/>
            <a:ahLst/>
            <a:cxnLst/>
            <a:rect l="l" t="t" r="r" b="b"/>
            <a:pathLst>
              <a:path w="2099465" h="1067728">
                <a:moveTo>
                  <a:pt x="0" y="0"/>
                </a:moveTo>
                <a:lnTo>
                  <a:pt x="2099465" y="0"/>
                </a:lnTo>
                <a:lnTo>
                  <a:pt x="2099465" y="1067728"/>
                </a:lnTo>
                <a:lnTo>
                  <a:pt x="0" y="1067728"/>
                </a:lnTo>
                <a:lnTo>
                  <a:pt x="0" y="0"/>
                </a:lnTo>
                <a:close/>
              </a:path>
            </a:pathLst>
          </a:custGeom>
          <a:blipFill>
            <a:blip r:embed="rId16"/>
            <a:stretch>
              <a:fillRect/>
            </a:stretch>
          </a:blipFill>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14117573" y="115437"/>
            <a:ext cx="2747210" cy="1010338"/>
          </a:xfrm>
          <a:custGeom>
            <a:avLst/>
            <a:gdLst/>
            <a:ahLst/>
            <a:cxnLst/>
            <a:rect l="l" t="t" r="r" b="b"/>
            <a:pathLst>
              <a:path w="2747210" h="1010338">
                <a:moveTo>
                  <a:pt x="0" y="0"/>
                </a:moveTo>
                <a:lnTo>
                  <a:pt x="2747211" y="0"/>
                </a:lnTo>
                <a:lnTo>
                  <a:pt x="2747211" y="1010338"/>
                </a:lnTo>
                <a:lnTo>
                  <a:pt x="0" y="1010338"/>
                </a:lnTo>
                <a:lnTo>
                  <a:pt x="0" y="0"/>
                </a:lnTo>
                <a:close/>
              </a:path>
            </a:pathLst>
          </a:custGeom>
          <a:blipFill>
            <a:blip r:embed="rId17"/>
            <a:stretch>
              <a:fillRect/>
            </a:stretch>
          </a:blipFill>
        </p:spPr>
        <p:txBody>
          <a:bodyPr/>
          <a:lstStyle/>
          <a:p>
            <a:endParaRPr lang="en-US"/>
          </a:p>
        </p:txBody>
      </p:sp>
      <p:sp>
        <p:nvSpPr>
          <p:cNvPr id="18" name="Freeform 18">
            <a:extLst>
              <a:ext uri="{C183D7F6-B498-43B3-948B-1728B52AA6E4}">
                <adec:decorative xmlns:adec="http://schemas.microsoft.com/office/drawing/2017/decorative" val="1"/>
              </a:ext>
            </a:extLst>
          </p:cNvPr>
          <p:cNvSpPr/>
          <p:nvPr/>
        </p:nvSpPr>
        <p:spPr>
          <a:xfrm>
            <a:off x="8273633" y="8661250"/>
            <a:ext cx="2608065" cy="745161"/>
          </a:xfrm>
          <a:custGeom>
            <a:avLst/>
            <a:gdLst/>
            <a:ahLst/>
            <a:cxnLst/>
            <a:rect l="l" t="t" r="r" b="b"/>
            <a:pathLst>
              <a:path w="2608065" h="745161">
                <a:moveTo>
                  <a:pt x="0" y="0"/>
                </a:moveTo>
                <a:lnTo>
                  <a:pt x="2608065" y="0"/>
                </a:lnTo>
                <a:lnTo>
                  <a:pt x="2608065" y="745161"/>
                </a:lnTo>
                <a:lnTo>
                  <a:pt x="0" y="745161"/>
                </a:lnTo>
                <a:lnTo>
                  <a:pt x="0" y="0"/>
                </a:lnTo>
                <a:close/>
              </a:path>
            </a:pathLst>
          </a:custGeom>
          <a:blipFill>
            <a:blip r:embed="rId18"/>
            <a:stretch>
              <a:fillRect/>
            </a:stretch>
          </a:blipFill>
        </p:spPr>
        <p:txBody>
          <a:bodyPr/>
          <a:lstStyle/>
          <a:p>
            <a:endParaRPr lang="en-US"/>
          </a:p>
        </p:txBody>
      </p:sp>
      <p:sp>
        <p:nvSpPr>
          <p:cNvPr id="19" name="TextBox 19"/>
          <p:cNvSpPr txBox="1">
            <a:spLocks noGrp="1"/>
          </p:cNvSpPr>
          <p:nvPr>
            <p:ph type="title" idx="4294967295"/>
          </p:nvPr>
        </p:nvSpPr>
        <p:spPr>
          <a:xfrm>
            <a:off x="164948" y="184177"/>
            <a:ext cx="5371665"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IWT Employers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descr="Career Solutions logo"/>
          <p:cNvSpPr/>
          <p:nvPr/>
        </p:nvSpPr>
        <p:spPr>
          <a:xfrm>
            <a:off x="1028700" y="386285"/>
            <a:ext cx="2942438" cy="1102188"/>
          </a:xfrm>
          <a:custGeom>
            <a:avLst/>
            <a:gdLst/>
            <a:ahLst/>
            <a:cxnLst/>
            <a:rect l="l" t="t" r="r" b="b"/>
            <a:pathLst>
              <a:path w="2942438" h="1102188">
                <a:moveTo>
                  <a:pt x="0" y="0"/>
                </a:moveTo>
                <a:lnTo>
                  <a:pt x="2942438" y="0"/>
                </a:lnTo>
                <a:lnTo>
                  <a:pt x="2942438" y="1102188"/>
                </a:lnTo>
                <a:lnTo>
                  <a:pt x="0" y="1102188"/>
                </a:lnTo>
                <a:lnTo>
                  <a:pt x="0" y="0"/>
                </a:lnTo>
                <a:close/>
              </a:path>
            </a:pathLst>
          </a:custGeom>
          <a:blipFill>
            <a:blip r:embed="rId2"/>
            <a:stretch>
              <a:fillRect/>
            </a:stretch>
          </a:blipFill>
        </p:spPr>
        <p:txBody>
          <a:bodyPr/>
          <a:lstStyle/>
          <a:p>
            <a:endParaRPr lang="en-US"/>
          </a:p>
        </p:txBody>
      </p:sp>
      <p:sp>
        <p:nvSpPr>
          <p:cNvPr id="28" name="Freeform 28" descr="Rural Minnesota CEP logo"/>
          <p:cNvSpPr/>
          <p:nvPr/>
        </p:nvSpPr>
        <p:spPr>
          <a:xfrm>
            <a:off x="4808530" y="306398"/>
            <a:ext cx="2625051" cy="1150250"/>
          </a:xfrm>
          <a:custGeom>
            <a:avLst/>
            <a:gdLst/>
            <a:ahLst/>
            <a:cxnLst/>
            <a:rect l="l" t="t" r="r" b="b"/>
            <a:pathLst>
              <a:path w="2625051" h="1150250">
                <a:moveTo>
                  <a:pt x="0" y="0"/>
                </a:moveTo>
                <a:lnTo>
                  <a:pt x="2625051" y="0"/>
                </a:lnTo>
                <a:lnTo>
                  <a:pt x="2625051" y="1150249"/>
                </a:lnTo>
                <a:lnTo>
                  <a:pt x="0" y="1150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descr="photo of computer hands holding cell phones"/>
          <p:cNvGrpSpPr>
            <a:grpSpLocks noChangeAspect="1"/>
          </p:cNvGrpSpPr>
          <p:nvPr/>
        </p:nvGrpSpPr>
        <p:grpSpPr>
          <a:xfrm>
            <a:off x="13252571" y="-19752"/>
            <a:ext cx="8929017" cy="10306752"/>
            <a:chOff x="0" y="0"/>
            <a:chExt cx="7188200" cy="8297329"/>
          </a:xfrm>
        </p:grpSpPr>
        <p:sp>
          <p:nvSpPr>
            <p:cNvPr id="12" name="Freeform 12"/>
            <p:cNvSpPr/>
            <p:nvPr/>
          </p:nvSpPr>
          <p:spPr>
            <a:xfrm>
              <a:off x="0" y="0"/>
              <a:ext cx="7188200" cy="8297292"/>
            </a:xfrm>
            <a:custGeom>
              <a:avLst/>
              <a:gdLst/>
              <a:ahLst/>
              <a:cxnLst/>
              <a:rect l="l" t="t" r="r" b="b"/>
              <a:pathLst>
                <a:path w="7188200" h="8297292">
                  <a:moveTo>
                    <a:pt x="0" y="0"/>
                  </a:moveTo>
                  <a:lnTo>
                    <a:pt x="0" y="8297291"/>
                  </a:lnTo>
                  <a:lnTo>
                    <a:pt x="7188200" y="8297291"/>
                  </a:lnTo>
                  <a:lnTo>
                    <a:pt x="7188200" y="8297291"/>
                  </a:lnTo>
                  <a:lnTo>
                    <a:pt x="7052691" y="7840091"/>
                  </a:lnTo>
                  <a:lnTo>
                    <a:pt x="6731000" y="6578600"/>
                  </a:lnTo>
                  <a:lnTo>
                    <a:pt x="6578600" y="5672709"/>
                  </a:lnTo>
                  <a:lnTo>
                    <a:pt x="6341491" y="4131818"/>
                  </a:lnTo>
                  <a:lnTo>
                    <a:pt x="5706491" y="2370709"/>
                  </a:lnTo>
                  <a:lnTo>
                    <a:pt x="5325491" y="1549400"/>
                  </a:lnTo>
                  <a:lnTo>
                    <a:pt x="4935982" y="1066800"/>
                  </a:lnTo>
                  <a:lnTo>
                    <a:pt x="3970782" y="0"/>
                  </a:lnTo>
                  <a:close/>
                </a:path>
              </a:pathLst>
            </a:custGeom>
            <a:blipFill>
              <a:blip r:embed="rId5"/>
              <a:stretch>
                <a:fillRect l="-36571" r="-36571"/>
              </a:stretch>
            </a:blipFill>
          </p:spPr>
          <p:txBody>
            <a:bodyPr/>
            <a:lstStyle/>
            <a:p>
              <a:endParaRPr lang="en-US"/>
            </a:p>
          </p:txBody>
        </p:sp>
      </p:grpSp>
      <p:sp>
        <p:nvSpPr>
          <p:cNvPr id="29" name="TextBox 29"/>
          <p:cNvSpPr txBox="1">
            <a:spLocks noGrp="1"/>
          </p:cNvSpPr>
          <p:nvPr>
            <p:ph type="title" idx="4294967295"/>
          </p:nvPr>
        </p:nvSpPr>
        <p:spPr>
          <a:xfrm>
            <a:off x="1007305" y="2499089"/>
            <a:ext cx="7106027" cy="8921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Poppins Bold"/>
                <a:ea typeface="+mn-ea"/>
                <a:cs typeface="+mn-cs"/>
              </a:rPr>
              <a:t>Contact Us</a:t>
            </a:r>
          </a:p>
        </p:txBody>
      </p:sp>
      <p:sp>
        <p:nvSpPr>
          <p:cNvPr id="32" name="TextBox 32"/>
          <p:cNvSpPr txBox="1"/>
          <p:nvPr/>
        </p:nvSpPr>
        <p:spPr>
          <a:xfrm>
            <a:off x="1007305" y="1511690"/>
            <a:ext cx="7106027" cy="892148"/>
          </a:xfrm>
          <a:prstGeom prst="rect">
            <a:avLst/>
          </a:prstGeom>
        </p:spPr>
        <p:txBody>
          <a:bodyPr lIns="0" tIns="0" rIns="0" bIns="0" rtlCol="0" anchor="t">
            <a:spAutoFit/>
          </a:bodyPr>
          <a:lstStyle/>
          <a:p>
            <a:pPr algn="l">
              <a:lnSpc>
                <a:spcPts val="6999"/>
              </a:lnSpc>
              <a:spcBef>
                <a:spcPct val="0"/>
              </a:spcBef>
            </a:pPr>
            <a:r>
              <a:rPr lang="en-US" sz="4999">
                <a:solidFill>
                  <a:srgbClr val="AA9F4E"/>
                </a:solidFill>
                <a:latin typeface="Poppins Bold"/>
              </a:rPr>
              <a:t>Questions?</a:t>
            </a:r>
          </a:p>
        </p:txBody>
      </p:sp>
      <p:grpSp>
        <p:nvGrpSpPr>
          <p:cNvPr id="17" name="Group 17" descr="Kelley N email"/>
          <p:cNvGrpSpPr/>
          <p:nvPr/>
        </p:nvGrpSpPr>
        <p:grpSpPr>
          <a:xfrm>
            <a:off x="1459564" y="4153595"/>
            <a:ext cx="5903996" cy="585064"/>
            <a:chOff x="0" y="0"/>
            <a:chExt cx="812800" cy="80545"/>
          </a:xfrm>
        </p:grpSpPr>
        <p:sp>
          <p:nvSpPr>
            <p:cNvPr id="18" name="Freeform 18"/>
            <p:cNvSpPr/>
            <p:nvPr/>
          </p:nvSpPr>
          <p:spPr>
            <a:xfrm>
              <a:off x="0" y="0"/>
              <a:ext cx="812800" cy="80545"/>
            </a:xfrm>
            <a:custGeom>
              <a:avLst/>
              <a:gdLst/>
              <a:ahLst/>
              <a:cxnLst/>
              <a:rect l="l" t="t" r="r" b="b"/>
              <a:pathLst>
                <a:path w="812800" h="80545">
                  <a:moveTo>
                    <a:pt x="32783" y="0"/>
                  </a:moveTo>
                  <a:lnTo>
                    <a:pt x="780017" y="0"/>
                  </a:lnTo>
                  <a:cubicBezTo>
                    <a:pt x="798123" y="0"/>
                    <a:pt x="812800" y="14677"/>
                    <a:pt x="812800" y="32783"/>
                  </a:cubicBezTo>
                  <a:lnTo>
                    <a:pt x="812800" y="47763"/>
                  </a:lnTo>
                  <a:cubicBezTo>
                    <a:pt x="812800" y="65868"/>
                    <a:pt x="798123" y="80545"/>
                    <a:pt x="780017" y="80545"/>
                  </a:cubicBezTo>
                  <a:lnTo>
                    <a:pt x="32783" y="80545"/>
                  </a:lnTo>
                  <a:cubicBezTo>
                    <a:pt x="14677" y="80545"/>
                    <a:pt x="0" y="65868"/>
                    <a:pt x="0" y="47763"/>
                  </a:cubicBezTo>
                  <a:lnTo>
                    <a:pt x="0" y="32783"/>
                  </a:lnTo>
                  <a:cubicBezTo>
                    <a:pt x="0" y="14677"/>
                    <a:pt x="14677" y="0"/>
                    <a:pt x="32783" y="0"/>
                  </a:cubicBezTo>
                  <a:close/>
                </a:path>
              </a:pathLst>
            </a:custGeom>
            <a:solidFill>
              <a:srgbClr val="702082"/>
            </a:solidFill>
          </p:spPr>
          <p:txBody>
            <a:bodyPr/>
            <a:lstStyle/>
            <a:p>
              <a:endParaRPr lang="en-US"/>
            </a:p>
          </p:txBody>
        </p:sp>
        <p:sp>
          <p:nvSpPr>
            <p:cNvPr id="19" name="TextBox 19"/>
            <p:cNvSpPr txBox="1"/>
            <p:nvPr/>
          </p:nvSpPr>
          <p:spPr>
            <a:xfrm>
              <a:off x="0" y="-38100"/>
              <a:ext cx="812800" cy="118645"/>
            </a:xfrm>
            <a:prstGeom prst="rect">
              <a:avLst/>
            </a:prstGeom>
          </p:spPr>
          <p:txBody>
            <a:bodyPr lIns="50800" tIns="50800" rIns="50800" bIns="50800" rtlCol="0" anchor="ctr"/>
            <a:lstStyle/>
            <a:p>
              <a:pPr algn="ctr">
                <a:lnSpc>
                  <a:spcPts val="2659"/>
                </a:lnSpc>
              </a:pPr>
              <a:endParaRPr/>
            </a:p>
          </p:txBody>
        </p:sp>
      </p:grpSp>
      <p:grpSp>
        <p:nvGrpSpPr>
          <p:cNvPr id="14" name="Group 14" descr="Stacy B email"/>
          <p:cNvGrpSpPr/>
          <p:nvPr/>
        </p:nvGrpSpPr>
        <p:grpSpPr>
          <a:xfrm>
            <a:off x="1529585" y="4953151"/>
            <a:ext cx="5903996" cy="585064"/>
            <a:chOff x="0" y="0"/>
            <a:chExt cx="812800" cy="80545"/>
          </a:xfrm>
        </p:grpSpPr>
        <p:sp>
          <p:nvSpPr>
            <p:cNvPr id="15" name="Freeform 15"/>
            <p:cNvSpPr/>
            <p:nvPr/>
          </p:nvSpPr>
          <p:spPr>
            <a:xfrm>
              <a:off x="0" y="0"/>
              <a:ext cx="812800" cy="80545"/>
            </a:xfrm>
            <a:custGeom>
              <a:avLst/>
              <a:gdLst/>
              <a:ahLst/>
              <a:cxnLst/>
              <a:rect l="l" t="t" r="r" b="b"/>
              <a:pathLst>
                <a:path w="812800" h="80545">
                  <a:moveTo>
                    <a:pt x="32783" y="0"/>
                  </a:moveTo>
                  <a:lnTo>
                    <a:pt x="780017" y="0"/>
                  </a:lnTo>
                  <a:cubicBezTo>
                    <a:pt x="798123" y="0"/>
                    <a:pt x="812800" y="14677"/>
                    <a:pt x="812800" y="32783"/>
                  </a:cubicBezTo>
                  <a:lnTo>
                    <a:pt x="812800" y="47763"/>
                  </a:lnTo>
                  <a:cubicBezTo>
                    <a:pt x="812800" y="65868"/>
                    <a:pt x="798123" y="80545"/>
                    <a:pt x="780017" y="80545"/>
                  </a:cubicBezTo>
                  <a:lnTo>
                    <a:pt x="32783" y="80545"/>
                  </a:lnTo>
                  <a:cubicBezTo>
                    <a:pt x="14677" y="80545"/>
                    <a:pt x="0" y="65868"/>
                    <a:pt x="0" y="47763"/>
                  </a:cubicBezTo>
                  <a:lnTo>
                    <a:pt x="0" y="32783"/>
                  </a:lnTo>
                  <a:cubicBezTo>
                    <a:pt x="0" y="14677"/>
                    <a:pt x="14677" y="0"/>
                    <a:pt x="32783" y="0"/>
                  </a:cubicBezTo>
                  <a:close/>
                </a:path>
              </a:pathLst>
            </a:custGeom>
            <a:solidFill>
              <a:srgbClr val="702082"/>
            </a:solidFill>
          </p:spPr>
          <p:txBody>
            <a:bodyPr/>
            <a:lstStyle/>
            <a:p>
              <a:endParaRPr lang="en-US"/>
            </a:p>
          </p:txBody>
        </p:sp>
        <p:sp>
          <p:nvSpPr>
            <p:cNvPr id="16" name="TextBox 16"/>
            <p:cNvSpPr txBox="1"/>
            <p:nvPr/>
          </p:nvSpPr>
          <p:spPr>
            <a:xfrm>
              <a:off x="0" y="-38100"/>
              <a:ext cx="812800" cy="118645"/>
            </a:xfrm>
            <a:prstGeom prst="rect">
              <a:avLst/>
            </a:prstGeom>
          </p:spPr>
          <p:txBody>
            <a:bodyPr lIns="50800" tIns="50800" rIns="50800" bIns="50800" rtlCol="0" anchor="ctr"/>
            <a:lstStyle/>
            <a:p>
              <a:pPr algn="ctr">
                <a:lnSpc>
                  <a:spcPts val="2659"/>
                </a:lnSpc>
              </a:pPr>
              <a:endParaRPr/>
            </a:p>
          </p:txBody>
        </p:sp>
      </p:grpSp>
      <p:grpSp>
        <p:nvGrpSpPr>
          <p:cNvPr id="2" name="Group 2" descr="Angie Dahle email"/>
          <p:cNvGrpSpPr/>
          <p:nvPr/>
        </p:nvGrpSpPr>
        <p:grpSpPr>
          <a:xfrm>
            <a:off x="1529585" y="5755474"/>
            <a:ext cx="5903996" cy="585064"/>
            <a:chOff x="0" y="0"/>
            <a:chExt cx="812800" cy="80545"/>
          </a:xfrm>
        </p:grpSpPr>
        <p:sp>
          <p:nvSpPr>
            <p:cNvPr id="3" name="Freeform 3"/>
            <p:cNvSpPr/>
            <p:nvPr/>
          </p:nvSpPr>
          <p:spPr>
            <a:xfrm>
              <a:off x="0" y="0"/>
              <a:ext cx="812800" cy="80545"/>
            </a:xfrm>
            <a:custGeom>
              <a:avLst/>
              <a:gdLst/>
              <a:ahLst/>
              <a:cxnLst/>
              <a:rect l="l" t="t" r="r" b="b"/>
              <a:pathLst>
                <a:path w="812800" h="80545">
                  <a:moveTo>
                    <a:pt x="32783" y="0"/>
                  </a:moveTo>
                  <a:lnTo>
                    <a:pt x="780017" y="0"/>
                  </a:lnTo>
                  <a:cubicBezTo>
                    <a:pt x="798123" y="0"/>
                    <a:pt x="812800" y="14677"/>
                    <a:pt x="812800" y="32783"/>
                  </a:cubicBezTo>
                  <a:lnTo>
                    <a:pt x="812800" y="47763"/>
                  </a:lnTo>
                  <a:cubicBezTo>
                    <a:pt x="812800" y="65868"/>
                    <a:pt x="798123" y="80545"/>
                    <a:pt x="780017" y="80545"/>
                  </a:cubicBezTo>
                  <a:lnTo>
                    <a:pt x="32783" y="80545"/>
                  </a:lnTo>
                  <a:cubicBezTo>
                    <a:pt x="14677" y="80545"/>
                    <a:pt x="0" y="65868"/>
                    <a:pt x="0" y="47763"/>
                  </a:cubicBezTo>
                  <a:lnTo>
                    <a:pt x="0" y="32783"/>
                  </a:lnTo>
                  <a:cubicBezTo>
                    <a:pt x="0" y="14677"/>
                    <a:pt x="14677" y="0"/>
                    <a:pt x="32783" y="0"/>
                  </a:cubicBezTo>
                  <a:close/>
                </a:path>
              </a:pathLst>
            </a:custGeom>
            <a:solidFill>
              <a:srgbClr val="702082"/>
            </a:solidFill>
          </p:spPr>
          <p:txBody>
            <a:bodyPr/>
            <a:lstStyle/>
            <a:p>
              <a:endParaRPr lang="en-US"/>
            </a:p>
          </p:txBody>
        </p:sp>
        <p:sp>
          <p:nvSpPr>
            <p:cNvPr id="4" name="TextBox 4"/>
            <p:cNvSpPr txBox="1"/>
            <p:nvPr/>
          </p:nvSpPr>
          <p:spPr>
            <a:xfrm>
              <a:off x="0" y="-38100"/>
              <a:ext cx="812800" cy="118645"/>
            </a:xfrm>
            <a:prstGeom prst="rect">
              <a:avLst/>
            </a:prstGeom>
          </p:spPr>
          <p:txBody>
            <a:bodyPr lIns="50800" tIns="50800" rIns="50800" bIns="50800" rtlCol="0" anchor="ctr"/>
            <a:lstStyle/>
            <a:p>
              <a:pPr algn="ctr">
                <a:lnSpc>
                  <a:spcPts val="2659"/>
                </a:lnSpc>
              </a:pPr>
              <a:endParaRPr/>
            </a:p>
          </p:txBody>
        </p:sp>
      </p:grpSp>
      <p:sp>
        <p:nvSpPr>
          <p:cNvPr id="5" name="Freeform 5">
            <a:extLst>
              <a:ext uri="{C183D7F6-B498-43B3-948B-1728B52AA6E4}">
                <adec:decorative xmlns:adec="http://schemas.microsoft.com/office/drawing/2017/decorative" val="1"/>
              </a:ext>
            </a:extLst>
          </p:cNvPr>
          <p:cNvSpPr/>
          <p:nvPr/>
        </p:nvSpPr>
        <p:spPr>
          <a:xfrm>
            <a:off x="1265042" y="4970514"/>
            <a:ext cx="312764" cy="381419"/>
          </a:xfrm>
          <a:custGeom>
            <a:avLst/>
            <a:gdLst/>
            <a:ahLst/>
            <a:cxnLst/>
            <a:rect l="l" t="t" r="r" b="b"/>
            <a:pathLst>
              <a:path w="312764" h="381419">
                <a:moveTo>
                  <a:pt x="0" y="0"/>
                </a:moveTo>
                <a:lnTo>
                  <a:pt x="312763" y="0"/>
                </a:lnTo>
                <a:lnTo>
                  <a:pt x="312763" y="381419"/>
                </a:lnTo>
                <a:lnTo>
                  <a:pt x="0" y="381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1028700" y="5655282"/>
            <a:ext cx="785447" cy="78544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2082"/>
            </a:solidFill>
            <a:ln w="66675" cap="sq">
              <a:solidFill>
                <a:srgbClr val="0078C8"/>
              </a:solidFill>
              <a:prstDash val="solid"/>
              <a:miter/>
            </a:ln>
          </p:spPr>
          <p:txBody>
            <a:bodyPr/>
            <a:lstStyle/>
            <a:p>
              <a:endParaRPr lang="en-US"/>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666"/>
                </a:lnSpc>
              </a:pPr>
              <a:endParaRPr/>
            </a:p>
          </p:txBody>
        </p:sp>
      </p:grpSp>
      <p:sp>
        <p:nvSpPr>
          <p:cNvPr id="9" name="Freeform 9">
            <a:extLst>
              <a:ext uri="{C183D7F6-B498-43B3-948B-1728B52AA6E4}">
                <adec:decorative xmlns:adec="http://schemas.microsoft.com/office/drawing/2017/decorative" val="1"/>
              </a:ext>
            </a:extLst>
          </p:cNvPr>
          <p:cNvSpPr/>
          <p:nvPr/>
        </p:nvSpPr>
        <p:spPr>
          <a:xfrm>
            <a:off x="1243647" y="5930451"/>
            <a:ext cx="355553" cy="235109"/>
          </a:xfrm>
          <a:custGeom>
            <a:avLst/>
            <a:gdLst/>
            <a:ahLst/>
            <a:cxnLst/>
            <a:rect l="l" t="t" r="r" b="b"/>
            <a:pathLst>
              <a:path w="355553" h="235109">
                <a:moveTo>
                  <a:pt x="0" y="0"/>
                </a:moveTo>
                <a:lnTo>
                  <a:pt x="355553" y="0"/>
                </a:lnTo>
                <a:lnTo>
                  <a:pt x="355553" y="235109"/>
                </a:lnTo>
                <a:lnTo>
                  <a:pt x="0" y="23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243647" y="6763234"/>
            <a:ext cx="355553" cy="355553"/>
          </a:xfrm>
          <a:custGeom>
            <a:avLst/>
            <a:gdLst/>
            <a:ahLst/>
            <a:cxnLst/>
            <a:rect l="l" t="t" r="r" b="b"/>
            <a:pathLst>
              <a:path w="355553" h="355553">
                <a:moveTo>
                  <a:pt x="0" y="0"/>
                </a:moveTo>
                <a:lnTo>
                  <a:pt x="355553" y="0"/>
                </a:lnTo>
                <a:lnTo>
                  <a:pt x="355553" y="355553"/>
                </a:lnTo>
                <a:lnTo>
                  <a:pt x="0" y="3555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0" name="Group 20">
            <a:extLst>
              <a:ext uri="{C183D7F6-B498-43B3-948B-1728B52AA6E4}">
                <adec:decorative xmlns:adec="http://schemas.microsoft.com/office/drawing/2017/decorative" val="1"/>
              </a:ext>
            </a:extLst>
          </p:cNvPr>
          <p:cNvGrpSpPr/>
          <p:nvPr/>
        </p:nvGrpSpPr>
        <p:grpSpPr>
          <a:xfrm>
            <a:off x="1028700" y="4804247"/>
            <a:ext cx="785447" cy="78544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2082"/>
            </a:solidFill>
            <a:ln w="66675" cap="sq">
              <a:solidFill>
                <a:srgbClr val="0078C8"/>
              </a:solidFill>
              <a:prstDash val="solid"/>
              <a:miter/>
            </a:ln>
          </p:spPr>
          <p:txBody>
            <a:bodyPr/>
            <a:lstStyle/>
            <a:p>
              <a:endParaRPr lang="en-US"/>
            </a:p>
          </p:txBody>
        </p:sp>
        <p:sp>
          <p:nvSpPr>
            <p:cNvPr id="22" name="TextBox 22"/>
            <p:cNvSpPr txBox="1"/>
            <p:nvPr/>
          </p:nvSpPr>
          <p:spPr>
            <a:xfrm>
              <a:off x="76200" y="76200"/>
              <a:ext cx="660400" cy="660400"/>
            </a:xfrm>
            <a:prstGeom prst="rect">
              <a:avLst/>
            </a:prstGeom>
          </p:spPr>
          <p:txBody>
            <a:bodyPr lIns="50800" tIns="50800" rIns="50800" bIns="50800" rtlCol="0" anchor="ctr"/>
            <a:lstStyle/>
            <a:p>
              <a:pPr algn="ctr">
                <a:lnSpc>
                  <a:spcPts val="2666"/>
                </a:lnSpc>
              </a:pPr>
              <a:endParaRPr/>
            </a:p>
          </p:txBody>
        </p:sp>
      </p:grpSp>
      <p:sp>
        <p:nvSpPr>
          <p:cNvPr id="23" name="Freeform 23">
            <a:extLst>
              <a:ext uri="{C183D7F6-B498-43B3-948B-1728B52AA6E4}">
                <adec:decorative xmlns:adec="http://schemas.microsoft.com/office/drawing/2017/decorative" val="1"/>
              </a:ext>
            </a:extLst>
          </p:cNvPr>
          <p:cNvSpPr/>
          <p:nvPr/>
        </p:nvSpPr>
        <p:spPr>
          <a:xfrm>
            <a:off x="1265042" y="5096322"/>
            <a:ext cx="355553" cy="235109"/>
          </a:xfrm>
          <a:custGeom>
            <a:avLst/>
            <a:gdLst/>
            <a:ahLst/>
            <a:cxnLst/>
            <a:rect l="l" t="t" r="r" b="b"/>
            <a:pathLst>
              <a:path w="355553" h="235109">
                <a:moveTo>
                  <a:pt x="0" y="0"/>
                </a:moveTo>
                <a:lnTo>
                  <a:pt x="355553" y="0"/>
                </a:lnTo>
                <a:lnTo>
                  <a:pt x="355553" y="235110"/>
                </a:lnTo>
                <a:lnTo>
                  <a:pt x="0" y="235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4" name="Group 24">
            <a:extLst>
              <a:ext uri="{C183D7F6-B498-43B3-948B-1728B52AA6E4}">
                <adec:decorative xmlns:adec="http://schemas.microsoft.com/office/drawing/2017/decorative" val="1"/>
              </a:ext>
            </a:extLst>
          </p:cNvPr>
          <p:cNvGrpSpPr/>
          <p:nvPr/>
        </p:nvGrpSpPr>
        <p:grpSpPr>
          <a:xfrm>
            <a:off x="1007305" y="3953212"/>
            <a:ext cx="785447" cy="78544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2082"/>
            </a:solidFill>
            <a:ln w="66675" cap="sq">
              <a:solidFill>
                <a:srgbClr val="0078C8"/>
              </a:solidFill>
              <a:prstDash val="solid"/>
              <a:miter/>
            </a:ln>
          </p:spPr>
          <p:txBody>
            <a:bodyPr/>
            <a:lstStyle/>
            <a:p>
              <a:endParaRPr lang="en-US"/>
            </a:p>
          </p:txBody>
        </p:sp>
        <p:sp>
          <p:nvSpPr>
            <p:cNvPr id="26" name="TextBox 26"/>
            <p:cNvSpPr txBox="1"/>
            <p:nvPr/>
          </p:nvSpPr>
          <p:spPr>
            <a:xfrm>
              <a:off x="76200" y="76200"/>
              <a:ext cx="660400" cy="660400"/>
            </a:xfrm>
            <a:prstGeom prst="rect">
              <a:avLst/>
            </a:prstGeom>
          </p:spPr>
          <p:txBody>
            <a:bodyPr lIns="50800" tIns="50800" rIns="50800" bIns="50800" rtlCol="0" anchor="ctr"/>
            <a:lstStyle/>
            <a:p>
              <a:pPr algn="ctr">
                <a:lnSpc>
                  <a:spcPts val="2666"/>
                </a:lnSpc>
              </a:pPr>
              <a:endParaRPr/>
            </a:p>
          </p:txBody>
        </p:sp>
      </p:grpSp>
      <p:sp>
        <p:nvSpPr>
          <p:cNvPr id="27" name="Freeform 27">
            <a:extLst>
              <a:ext uri="{C183D7F6-B498-43B3-948B-1728B52AA6E4}">
                <adec:decorative xmlns:adec="http://schemas.microsoft.com/office/drawing/2017/decorative" val="1"/>
              </a:ext>
            </a:extLst>
          </p:cNvPr>
          <p:cNvSpPr/>
          <p:nvPr/>
        </p:nvSpPr>
        <p:spPr>
          <a:xfrm>
            <a:off x="1222252" y="4228381"/>
            <a:ext cx="355553" cy="235109"/>
          </a:xfrm>
          <a:custGeom>
            <a:avLst/>
            <a:gdLst/>
            <a:ahLst/>
            <a:cxnLst/>
            <a:rect l="l" t="t" r="r" b="b"/>
            <a:pathLst>
              <a:path w="355553" h="235109">
                <a:moveTo>
                  <a:pt x="0" y="0"/>
                </a:moveTo>
                <a:lnTo>
                  <a:pt x="355553" y="0"/>
                </a:lnTo>
                <a:lnTo>
                  <a:pt x="355553" y="235109"/>
                </a:lnTo>
                <a:lnTo>
                  <a:pt x="0" y="23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TextBox 30"/>
          <p:cNvSpPr txBox="1"/>
          <p:nvPr/>
        </p:nvSpPr>
        <p:spPr>
          <a:xfrm>
            <a:off x="1974622" y="5881349"/>
            <a:ext cx="4261106" cy="361888"/>
          </a:xfrm>
          <a:prstGeom prst="rect">
            <a:avLst/>
          </a:prstGeom>
        </p:spPr>
        <p:txBody>
          <a:bodyPr lIns="0" tIns="0" rIns="0" bIns="0" rtlCol="0" anchor="t">
            <a:spAutoFit/>
          </a:bodyPr>
          <a:lstStyle/>
          <a:p>
            <a:pPr algn="l">
              <a:lnSpc>
                <a:spcPts val="2616"/>
              </a:lnSpc>
              <a:spcBef>
                <a:spcPct val="0"/>
              </a:spcBef>
            </a:pPr>
            <a:r>
              <a:rPr lang="en-US" sz="2616">
                <a:solidFill>
                  <a:srgbClr val="FFFFFF"/>
                </a:solidFill>
                <a:latin typeface="Poppins"/>
              </a:rPr>
              <a:t>Angie.Dahle@csjobs.org</a:t>
            </a:r>
          </a:p>
        </p:txBody>
      </p:sp>
      <p:sp>
        <p:nvSpPr>
          <p:cNvPr id="33" name="TextBox 33"/>
          <p:cNvSpPr txBox="1"/>
          <p:nvPr/>
        </p:nvSpPr>
        <p:spPr>
          <a:xfrm>
            <a:off x="1974622" y="5079026"/>
            <a:ext cx="4261106" cy="361888"/>
          </a:xfrm>
          <a:prstGeom prst="rect">
            <a:avLst/>
          </a:prstGeom>
        </p:spPr>
        <p:txBody>
          <a:bodyPr lIns="0" tIns="0" rIns="0" bIns="0" rtlCol="0" anchor="t">
            <a:spAutoFit/>
          </a:bodyPr>
          <a:lstStyle/>
          <a:p>
            <a:pPr algn="l">
              <a:lnSpc>
                <a:spcPts val="2616"/>
              </a:lnSpc>
              <a:spcBef>
                <a:spcPct val="0"/>
              </a:spcBef>
            </a:pPr>
            <a:r>
              <a:rPr lang="en-US" sz="2616">
                <a:solidFill>
                  <a:srgbClr val="FFFFFF"/>
                </a:solidFill>
                <a:latin typeface="Poppins"/>
              </a:rPr>
              <a:t>StacyB@rmcep.com</a:t>
            </a:r>
          </a:p>
        </p:txBody>
      </p:sp>
      <p:sp>
        <p:nvSpPr>
          <p:cNvPr id="34" name="TextBox 34"/>
          <p:cNvSpPr txBox="1"/>
          <p:nvPr/>
        </p:nvSpPr>
        <p:spPr>
          <a:xfrm>
            <a:off x="1974622" y="4276703"/>
            <a:ext cx="4261106" cy="361888"/>
          </a:xfrm>
          <a:prstGeom prst="rect">
            <a:avLst/>
          </a:prstGeom>
        </p:spPr>
        <p:txBody>
          <a:bodyPr lIns="0" tIns="0" rIns="0" bIns="0" rtlCol="0" anchor="t">
            <a:spAutoFit/>
          </a:bodyPr>
          <a:lstStyle/>
          <a:p>
            <a:pPr algn="l">
              <a:lnSpc>
                <a:spcPts val="2616"/>
              </a:lnSpc>
              <a:spcBef>
                <a:spcPct val="0"/>
              </a:spcBef>
            </a:pPr>
            <a:r>
              <a:rPr lang="en-US" sz="2616">
                <a:solidFill>
                  <a:srgbClr val="FFFFFF"/>
                </a:solidFill>
                <a:latin typeface="Poppins"/>
              </a:rPr>
              <a:t>KelleyN@rmcep.com</a:t>
            </a:r>
          </a:p>
        </p:txBody>
      </p:sp>
      <p:sp>
        <p:nvSpPr>
          <p:cNvPr id="31" name="TextBox 31">
            <a:extLst>
              <a:ext uri="{C183D7F6-B498-43B3-948B-1728B52AA6E4}">
                <adec:decorative xmlns:adec="http://schemas.microsoft.com/office/drawing/2017/decorative" val="1"/>
              </a:ext>
            </a:extLst>
          </p:cNvPr>
          <p:cNvSpPr txBox="1"/>
          <p:nvPr/>
        </p:nvSpPr>
        <p:spPr>
          <a:xfrm>
            <a:off x="1974622" y="6756899"/>
            <a:ext cx="4873881" cy="361888"/>
          </a:xfrm>
          <a:prstGeom prst="rect">
            <a:avLst/>
          </a:prstGeom>
        </p:spPr>
        <p:txBody>
          <a:bodyPr lIns="0" tIns="0" rIns="0" bIns="0" rtlCol="0" anchor="t">
            <a:spAutoFit/>
          </a:bodyPr>
          <a:lstStyle/>
          <a:p>
            <a:pPr algn="l">
              <a:lnSpc>
                <a:spcPts val="2616"/>
              </a:lnSpc>
              <a:spcBef>
                <a:spcPct val="0"/>
              </a:spcBef>
            </a:pPr>
            <a:r>
              <a:rPr lang="en-US" sz="2616">
                <a:solidFill>
                  <a:srgbClr val="FFFFFF"/>
                </a:solidFill>
                <a:latin typeface="Poppins"/>
              </a:rPr>
              <a:t>CareerSolutionsJobs.org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118673"/>
            <a:ext cx="3786814" cy="701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4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Intros</a:t>
            </a:r>
          </a:p>
        </p:txBody>
      </p:sp>
      <p:grpSp>
        <p:nvGrpSpPr>
          <p:cNvPr id="3" name="Group 3">
            <a:extLst>
              <a:ext uri="{C183D7F6-B498-43B3-948B-1728B52AA6E4}">
                <adec:decorative xmlns:adec="http://schemas.microsoft.com/office/drawing/2017/decorative" val="1"/>
              </a:ext>
            </a:extLst>
          </p:cNvPr>
          <p:cNvGrpSpPr>
            <a:grpSpLocks noChangeAspect="1"/>
          </p:cNvGrpSpPr>
          <p:nvPr/>
        </p:nvGrpSpPr>
        <p:grpSpPr>
          <a:xfrm>
            <a:off x="13701038" y="-264259"/>
            <a:ext cx="7142018" cy="10589522"/>
            <a:chOff x="0" y="0"/>
            <a:chExt cx="5630329" cy="8348129"/>
          </a:xfrm>
        </p:grpSpPr>
        <p:sp>
          <p:nvSpPr>
            <p:cNvPr id="4" name="Freeform 4"/>
            <p:cNvSpPr/>
            <p:nvPr/>
          </p:nvSpPr>
          <p:spPr>
            <a:xfrm>
              <a:off x="0" y="0"/>
              <a:ext cx="5630291" cy="8348091"/>
            </a:xfrm>
            <a:custGeom>
              <a:avLst/>
              <a:gdLst/>
              <a:ahLst/>
              <a:cxnLst/>
              <a:rect l="l" t="t" r="r" b="b"/>
              <a:pathLst>
                <a:path w="5630291" h="8348091">
                  <a:moveTo>
                    <a:pt x="5630291" y="0"/>
                  </a:moveTo>
                  <a:lnTo>
                    <a:pt x="237109" y="76200"/>
                  </a:lnTo>
                  <a:lnTo>
                    <a:pt x="897509" y="1591691"/>
                  </a:lnTo>
                  <a:lnTo>
                    <a:pt x="279400" y="2937891"/>
                  </a:lnTo>
                  <a:lnTo>
                    <a:pt x="101600" y="3149600"/>
                  </a:lnTo>
                  <a:lnTo>
                    <a:pt x="0" y="4038600"/>
                  </a:lnTo>
                  <a:lnTo>
                    <a:pt x="279400" y="5096891"/>
                  </a:lnTo>
                  <a:lnTo>
                    <a:pt x="677291" y="7027291"/>
                  </a:lnTo>
                  <a:lnTo>
                    <a:pt x="592582" y="7509891"/>
                  </a:lnTo>
                  <a:lnTo>
                    <a:pt x="744982" y="8348091"/>
                  </a:lnTo>
                  <a:lnTo>
                    <a:pt x="5630291" y="8348091"/>
                  </a:lnTo>
                  <a:lnTo>
                    <a:pt x="5630291" y="0"/>
                  </a:lnTo>
                  <a:close/>
                </a:path>
              </a:pathLst>
            </a:custGeom>
            <a:solidFill>
              <a:srgbClr val="0078C8"/>
            </a:solidFill>
            <a:ln w="12700">
              <a:solidFill>
                <a:srgbClr val="000000"/>
              </a:solidFill>
            </a:ln>
          </p:spPr>
          <p:txBody>
            <a:bodyPr/>
            <a:lstStyle/>
            <a:p>
              <a:endParaRPr lang="en-US"/>
            </a:p>
          </p:txBody>
        </p:sp>
      </p:grpSp>
      <p:sp>
        <p:nvSpPr>
          <p:cNvPr id="5" name="Freeform 5">
            <a:extLst>
              <a:ext uri="{C183D7F6-B498-43B3-948B-1728B52AA6E4}">
                <adec:decorative xmlns:adec="http://schemas.microsoft.com/office/drawing/2017/decorative" val="1"/>
              </a:ext>
            </a:extLst>
          </p:cNvPr>
          <p:cNvSpPr/>
          <p:nvPr/>
        </p:nvSpPr>
        <p:spPr>
          <a:xfrm rot="-287651">
            <a:off x="12344414" y="-525415"/>
            <a:ext cx="5568606" cy="11785410"/>
          </a:xfrm>
          <a:custGeom>
            <a:avLst/>
            <a:gdLst/>
            <a:ahLst/>
            <a:cxnLst/>
            <a:rect l="l" t="t" r="r" b="b"/>
            <a:pathLst>
              <a:path w="5568606" h="11785410">
                <a:moveTo>
                  <a:pt x="0" y="0"/>
                </a:moveTo>
                <a:lnTo>
                  <a:pt x="5568606" y="0"/>
                </a:lnTo>
                <a:lnTo>
                  <a:pt x="5568606" y="11785410"/>
                </a:lnTo>
                <a:lnTo>
                  <a:pt x="0" y="11785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25"/>
          <p:cNvSpPr txBox="1"/>
          <p:nvPr/>
        </p:nvSpPr>
        <p:spPr>
          <a:xfrm>
            <a:off x="184514" y="801271"/>
            <a:ext cx="8858982" cy="3590925"/>
          </a:xfrm>
          <a:prstGeom prst="rect">
            <a:avLst/>
          </a:prstGeom>
        </p:spPr>
        <p:txBody>
          <a:bodyPr lIns="0" tIns="0" rIns="0" bIns="0" rtlCol="0" anchor="t">
            <a:spAutoFit/>
          </a:bodyPr>
          <a:lstStyle/>
          <a:p>
            <a:pPr algn="l">
              <a:lnSpc>
                <a:spcPts val="1919"/>
              </a:lnSpc>
            </a:pPr>
            <a:r>
              <a:rPr lang="en-US" sz="1599">
                <a:solidFill>
                  <a:srgbClr val="000000"/>
                </a:solidFill>
                <a:latin typeface="Arimo Bold"/>
              </a:rPr>
              <a:t>Kelley Nowell, </a:t>
            </a:r>
            <a:r>
              <a:rPr lang="en-US" sz="1599">
                <a:solidFill>
                  <a:srgbClr val="000000"/>
                </a:solidFill>
                <a:latin typeface="Arimo"/>
              </a:rPr>
              <a:t>Team Leader, Rural MN CEP</a:t>
            </a:r>
          </a:p>
          <a:p>
            <a:pPr marL="345439" lvl="1" indent="-172720" algn="l">
              <a:lnSpc>
                <a:spcPts val="1919"/>
              </a:lnSpc>
              <a:buFont typeface="Arial"/>
              <a:buChar char="•"/>
            </a:pPr>
            <a:r>
              <a:rPr lang="en-US" sz="1599">
                <a:solidFill>
                  <a:srgbClr val="000000"/>
                </a:solidFill>
                <a:latin typeface="Arimo"/>
              </a:rPr>
              <a:t>With for RMNCEP for 25 years. </a:t>
            </a:r>
          </a:p>
          <a:p>
            <a:pPr marL="345439" lvl="1" indent="-172720" algn="l">
              <a:lnSpc>
                <a:spcPts val="1919"/>
              </a:lnSpc>
              <a:buFont typeface="Arial"/>
              <a:buChar char="•"/>
            </a:pPr>
            <a:r>
              <a:rPr lang="en-US" sz="1599">
                <a:solidFill>
                  <a:srgbClr val="000000"/>
                </a:solidFill>
                <a:latin typeface="Arimo"/>
              </a:rPr>
              <a:t>Started as MFIP Job Counselor in the Detroit Lakes office working with direct client services for 12 years, and then promoted to a Team Leader managing multiple programs and staff for the past 15 years.</a:t>
            </a:r>
          </a:p>
          <a:p>
            <a:pPr marL="345439" lvl="1" indent="-172720" algn="l">
              <a:lnSpc>
                <a:spcPts val="1919"/>
              </a:lnSpc>
              <a:buFont typeface="Arial"/>
              <a:buChar char="•"/>
            </a:pPr>
            <a:r>
              <a:rPr lang="en-US" sz="1599">
                <a:solidFill>
                  <a:srgbClr val="000000"/>
                </a:solidFill>
                <a:latin typeface="Arimo"/>
              </a:rPr>
              <a:t>Oversee many WIOA programs, MYP, Youth at Work, Youthbuild, DW, P2P, Restoring Connections and MFIP/DWP Programs in Becker and Otter Tail counties.</a:t>
            </a:r>
          </a:p>
          <a:p>
            <a:pPr marL="345439" lvl="1" indent="-172720" algn="l">
              <a:lnSpc>
                <a:spcPts val="1919"/>
              </a:lnSpc>
              <a:buFont typeface="Arial"/>
              <a:buChar char="•"/>
            </a:pPr>
            <a:r>
              <a:rPr lang="en-US" sz="1599">
                <a:solidFill>
                  <a:srgbClr val="000000"/>
                </a:solidFill>
                <a:latin typeface="Arimo"/>
              </a:rPr>
              <a:t>First Team Leader to develop an Incumbent Worker Training at RMCEP and has led the charge in promoting IWT since 2020 writing over 8 IWT contracts, assisting businesses in gaining credentials and increase knowledge in highly sought after trainings in leadership development. </a:t>
            </a:r>
          </a:p>
          <a:p>
            <a:pPr marL="345439" lvl="1" indent="-172720" algn="l">
              <a:lnSpc>
                <a:spcPts val="1919"/>
              </a:lnSpc>
              <a:buFont typeface="Arial"/>
              <a:buChar char="•"/>
            </a:pPr>
            <a:r>
              <a:rPr lang="en-US" sz="1599">
                <a:solidFill>
                  <a:srgbClr val="000000"/>
                </a:solidFill>
                <a:latin typeface="Arimo"/>
              </a:rPr>
              <a:t>One of 8 Team Leaders for RMCEP, which covers 19 counties in 8 locations in NW MN. </a:t>
            </a:r>
          </a:p>
          <a:p>
            <a:pPr algn="l">
              <a:lnSpc>
                <a:spcPts val="1919"/>
              </a:lnSpc>
            </a:pPr>
            <a:endParaRPr lang="en-US" sz="1599">
              <a:solidFill>
                <a:srgbClr val="000000"/>
              </a:solidFill>
              <a:latin typeface="Arimo"/>
            </a:endParaRPr>
          </a:p>
          <a:p>
            <a:pPr algn="l">
              <a:lnSpc>
                <a:spcPts val="1919"/>
              </a:lnSpc>
            </a:pPr>
            <a:endParaRPr lang="en-US" sz="1599">
              <a:solidFill>
                <a:srgbClr val="000000"/>
              </a:solidFill>
              <a:latin typeface="Arimo"/>
            </a:endParaRPr>
          </a:p>
          <a:p>
            <a:pPr algn="l">
              <a:lnSpc>
                <a:spcPts val="1919"/>
              </a:lnSpc>
              <a:spcBef>
                <a:spcPct val="0"/>
              </a:spcBef>
            </a:pPr>
            <a:endParaRPr lang="en-US" sz="1599">
              <a:solidFill>
                <a:srgbClr val="000000"/>
              </a:solidFill>
              <a:latin typeface="Arimo"/>
            </a:endParaRPr>
          </a:p>
        </p:txBody>
      </p:sp>
      <p:sp>
        <p:nvSpPr>
          <p:cNvPr id="26" name="Freeform 26">
            <a:extLst>
              <a:ext uri="{C183D7F6-B498-43B3-948B-1728B52AA6E4}">
                <adec:decorative xmlns:adec="http://schemas.microsoft.com/office/drawing/2017/decorative" val="1"/>
              </a:ext>
            </a:extLst>
          </p:cNvPr>
          <p:cNvSpPr/>
          <p:nvPr/>
        </p:nvSpPr>
        <p:spPr>
          <a:xfrm>
            <a:off x="7675021" y="290675"/>
            <a:ext cx="1771493" cy="776236"/>
          </a:xfrm>
          <a:custGeom>
            <a:avLst/>
            <a:gdLst/>
            <a:ahLst/>
            <a:cxnLst/>
            <a:rect l="l" t="t" r="r" b="b"/>
            <a:pathLst>
              <a:path w="1771493" h="776236">
                <a:moveTo>
                  <a:pt x="0" y="0"/>
                </a:moveTo>
                <a:lnTo>
                  <a:pt x="1771493" y="0"/>
                </a:lnTo>
                <a:lnTo>
                  <a:pt x="1771493" y="776236"/>
                </a:lnTo>
                <a:lnTo>
                  <a:pt x="0" y="77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descr="Photo of Kelley Nowell"/>
          <p:cNvGrpSpPr>
            <a:grpSpLocks noChangeAspect="1"/>
          </p:cNvGrpSpPr>
          <p:nvPr/>
        </p:nvGrpSpPr>
        <p:grpSpPr>
          <a:xfrm>
            <a:off x="9675114" y="678793"/>
            <a:ext cx="2791507" cy="2791496"/>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txBody>
            <a:bodyPr/>
            <a:lstStyle/>
            <a:p>
              <a:endParaRPr lang="en-US"/>
            </a:p>
          </p:txBody>
        </p:sp>
      </p:grpSp>
      <p:grpSp>
        <p:nvGrpSpPr>
          <p:cNvPr id="7" name="Group 7">
            <a:extLst>
              <a:ext uri="{C183D7F6-B498-43B3-948B-1728B52AA6E4}">
                <adec:decorative xmlns:adec="http://schemas.microsoft.com/office/drawing/2017/decorative" val="1"/>
              </a:ext>
            </a:extLst>
          </p:cNvPr>
          <p:cNvGrpSpPr/>
          <p:nvPr/>
        </p:nvGrpSpPr>
        <p:grpSpPr>
          <a:xfrm>
            <a:off x="9173866" y="129914"/>
            <a:ext cx="3794004" cy="379400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235E"/>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a:off x="11804036" y="3470288"/>
            <a:ext cx="3794004" cy="379400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235E"/>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30748" y="4172498"/>
            <a:ext cx="9385825" cy="2876550"/>
          </a:xfrm>
          <a:prstGeom prst="rect">
            <a:avLst/>
          </a:prstGeom>
        </p:spPr>
        <p:txBody>
          <a:bodyPr lIns="0" tIns="0" rIns="0" bIns="0" rtlCol="0" anchor="t">
            <a:spAutoFit/>
          </a:bodyPr>
          <a:lstStyle/>
          <a:p>
            <a:pPr algn="l">
              <a:lnSpc>
                <a:spcPts val="1919"/>
              </a:lnSpc>
            </a:pPr>
            <a:r>
              <a:rPr lang="en-US" sz="1599" dirty="0">
                <a:solidFill>
                  <a:srgbClr val="000000"/>
                </a:solidFill>
                <a:latin typeface="Arimo Bold"/>
              </a:rPr>
              <a:t>Stacy Belen</a:t>
            </a:r>
            <a:r>
              <a:rPr lang="en-US" sz="1599" dirty="0">
                <a:solidFill>
                  <a:srgbClr val="000000"/>
                </a:solidFill>
                <a:latin typeface="Arimo"/>
              </a:rPr>
              <a:t>, Dislocated Worker Program Coordinator, Rural MN CEP </a:t>
            </a:r>
          </a:p>
          <a:p>
            <a:pPr algn="l">
              <a:lnSpc>
                <a:spcPts val="1919"/>
              </a:lnSpc>
            </a:pPr>
            <a:r>
              <a:rPr lang="en-US" sz="1599" dirty="0">
                <a:solidFill>
                  <a:srgbClr val="000000"/>
                </a:solidFill>
                <a:latin typeface="Arimo"/>
              </a:rPr>
              <a:t>IWT Outreach for 8 RMCEP locations &amp; 19 counties.  </a:t>
            </a:r>
          </a:p>
          <a:p>
            <a:pPr marL="345439" lvl="1" indent="-172720" algn="l">
              <a:lnSpc>
                <a:spcPts val="1919"/>
              </a:lnSpc>
              <a:buFont typeface="Arial"/>
              <a:buChar char="•"/>
            </a:pPr>
            <a:r>
              <a:rPr lang="en-US" sz="1599" dirty="0">
                <a:solidFill>
                  <a:srgbClr val="000000"/>
                </a:solidFill>
                <a:latin typeface="Arimo"/>
              </a:rPr>
              <a:t> Previous MFIP/DWP Employment Counselor </a:t>
            </a:r>
          </a:p>
          <a:p>
            <a:pPr marL="345439" lvl="1" indent="-172720" algn="l">
              <a:lnSpc>
                <a:spcPts val="1919"/>
              </a:lnSpc>
              <a:buFont typeface="Arial"/>
              <a:buChar char="•"/>
            </a:pPr>
            <a:r>
              <a:rPr lang="en-US" sz="1599" dirty="0">
                <a:solidFill>
                  <a:srgbClr val="000000"/>
                </a:solidFill>
                <a:latin typeface="Arimo"/>
              </a:rPr>
              <a:t> Monthly HR Networking Group </a:t>
            </a:r>
          </a:p>
          <a:p>
            <a:pPr marL="345439" lvl="1" indent="-172720" algn="l">
              <a:lnSpc>
                <a:spcPts val="1919"/>
              </a:lnSpc>
              <a:buFont typeface="Arial"/>
              <a:buChar char="•"/>
            </a:pPr>
            <a:r>
              <a:rPr lang="en-US" sz="1599" dirty="0">
                <a:solidFill>
                  <a:srgbClr val="000000"/>
                </a:solidFill>
                <a:latin typeface="Arimo"/>
              </a:rPr>
              <a:t> FHPAP Homeless Committee Group </a:t>
            </a:r>
          </a:p>
          <a:p>
            <a:pPr marL="345439" lvl="1" indent="-172720" algn="l">
              <a:lnSpc>
                <a:spcPts val="1919"/>
              </a:lnSpc>
              <a:buFont typeface="Arial"/>
              <a:buChar char="•"/>
            </a:pPr>
            <a:r>
              <a:rPr lang="en-US" sz="1599" dirty="0">
                <a:solidFill>
                  <a:srgbClr val="000000"/>
                </a:solidFill>
                <a:latin typeface="Arimo"/>
              </a:rPr>
              <a:t> Perham Ambassador  </a:t>
            </a:r>
          </a:p>
          <a:p>
            <a:pPr marL="345439" lvl="1" indent="-172720" algn="l">
              <a:lnSpc>
                <a:spcPts val="1919"/>
              </a:lnSpc>
              <a:buFont typeface="Arial"/>
              <a:buChar char="•"/>
            </a:pPr>
            <a:r>
              <a:rPr lang="en-US" sz="1599" dirty="0">
                <a:solidFill>
                  <a:srgbClr val="000000"/>
                </a:solidFill>
                <a:latin typeface="Arimo"/>
              </a:rPr>
              <a:t> Restorative Family Mediation Circles Training </a:t>
            </a:r>
          </a:p>
          <a:p>
            <a:pPr marL="345439" lvl="1" indent="-172720" algn="l">
              <a:lnSpc>
                <a:spcPts val="1919"/>
              </a:lnSpc>
              <a:buFont typeface="Arial"/>
              <a:buChar char="•"/>
            </a:pPr>
            <a:r>
              <a:rPr lang="en-US" sz="1599" dirty="0">
                <a:solidFill>
                  <a:srgbClr val="000000"/>
                </a:solidFill>
                <a:latin typeface="Arimo"/>
              </a:rPr>
              <a:t> Family Development Specialist Training  </a:t>
            </a:r>
          </a:p>
          <a:p>
            <a:pPr marL="345439" lvl="1" indent="-172720" algn="l">
              <a:lnSpc>
                <a:spcPts val="1919"/>
              </a:lnSpc>
              <a:buFont typeface="Arial"/>
              <a:buChar char="•"/>
            </a:pPr>
            <a:r>
              <a:rPr lang="en-US" sz="1599" dirty="0">
                <a:solidFill>
                  <a:srgbClr val="000000"/>
                </a:solidFill>
                <a:latin typeface="Arimo"/>
              </a:rPr>
              <a:t> Outside of work, I enjoy working out, spending time with my family, volunteering, and  being active outside camping, at the lakes, biking, sporting events, etc.  </a:t>
            </a:r>
          </a:p>
          <a:p>
            <a:pPr algn="l">
              <a:lnSpc>
                <a:spcPts val="1919"/>
              </a:lnSpc>
            </a:pPr>
            <a:endParaRPr lang="en-US" sz="1599" dirty="0">
              <a:solidFill>
                <a:srgbClr val="000000"/>
              </a:solidFill>
              <a:latin typeface="Arimo"/>
            </a:endParaRPr>
          </a:p>
          <a:p>
            <a:pPr algn="l">
              <a:lnSpc>
                <a:spcPts val="1919"/>
              </a:lnSpc>
              <a:spcBef>
                <a:spcPct val="0"/>
              </a:spcBef>
            </a:pPr>
            <a:endParaRPr lang="en-US" sz="1599" dirty="0">
              <a:solidFill>
                <a:srgbClr val="000000"/>
              </a:solidFill>
              <a:latin typeface="Arimo"/>
            </a:endParaRPr>
          </a:p>
        </p:txBody>
      </p:sp>
      <p:sp>
        <p:nvSpPr>
          <p:cNvPr id="27" name="Freeform 27">
            <a:extLst>
              <a:ext uri="{C183D7F6-B498-43B3-948B-1728B52AA6E4}">
                <adec:decorative xmlns:adec="http://schemas.microsoft.com/office/drawing/2017/decorative" val="1"/>
              </a:ext>
            </a:extLst>
          </p:cNvPr>
          <p:cNvSpPr/>
          <p:nvPr/>
        </p:nvSpPr>
        <p:spPr>
          <a:xfrm>
            <a:off x="9990153" y="4844062"/>
            <a:ext cx="1771493" cy="776236"/>
          </a:xfrm>
          <a:custGeom>
            <a:avLst/>
            <a:gdLst/>
            <a:ahLst/>
            <a:cxnLst/>
            <a:rect l="l" t="t" r="r" b="b"/>
            <a:pathLst>
              <a:path w="1771493" h="776236">
                <a:moveTo>
                  <a:pt x="0" y="0"/>
                </a:moveTo>
                <a:lnTo>
                  <a:pt x="1771493" y="0"/>
                </a:lnTo>
                <a:lnTo>
                  <a:pt x="1771493" y="776236"/>
                </a:lnTo>
                <a:lnTo>
                  <a:pt x="0" y="77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descr="Photo of Stacy Belen"/>
          <p:cNvGrpSpPr>
            <a:grpSpLocks noChangeAspect="1"/>
          </p:cNvGrpSpPr>
          <p:nvPr/>
        </p:nvGrpSpPr>
        <p:grpSpPr>
          <a:xfrm>
            <a:off x="12305285" y="3971542"/>
            <a:ext cx="2791507" cy="2791496"/>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4676" b="-4676"/>
              </a:stretch>
            </a:blipFill>
          </p:spPr>
          <p:txBody>
            <a:bodyPr/>
            <a:lstStyle/>
            <a:p>
              <a:endParaRPr lang="en-US"/>
            </a:p>
          </p:txBody>
        </p:sp>
      </p:grpSp>
      <p:grpSp>
        <p:nvGrpSpPr>
          <p:cNvPr id="17" name="Group 17">
            <a:extLst>
              <a:ext uri="{C183D7F6-B498-43B3-948B-1728B52AA6E4}">
                <adec:decorative xmlns:adec="http://schemas.microsoft.com/office/drawing/2017/decorative" val="1"/>
              </a:ext>
            </a:extLst>
          </p:cNvPr>
          <p:cNvGrpSpPr/>
          <p:nvPr/>
        </p:nvGrpSpPr>
        <p:grpSpPr>
          <a:xfrm>
            <a:off x="9173866" y="6492996"/>
            <a:ext cx="3794004" cy="379400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235E"/>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4514" y="7245242"/>
            <a:ext cx="9278293" cy="3167534"/>
          </a:xfrm>
          <a:prstGeom prst="rect">
            <a:avLst/>
          </a:prstGeom>
        </p:spPr>
        <p:txBody>
          <a:bodyPr lIns="0" tIns="0" rIns="0" bIns="0" rtlCol="0" anchor="t">
            <a:spAutoFit/>
          </a:bodyPr>
          <a:lstStyle/>
          <a:p>
            <a:pPr algn="l">
              <a:lnSpc>
                <a:spcPts val="1919"/>
              </a:lnSpc>
            </a:pPr>
            <a:r>
              <a:rPr lang="en-US" sz="1599" dirty="0">
                <a:solidFill>
                  <a:srgbClr val="000000"/>
                </a:solidFill>
                <a:latin typeface="Arimo Bold"/>
              </a:rPr>
              <a:t>Angie Dahle, </a:t>
            </a:r>
            <a:r>
              <a:rPr lang="en-US" sz="1599" dirty="0">
                <a:solidFill>
                  <a:srgbClr val="000000"/>
                </a:solidFill>
                <a:latin typeface="Arimo"/>
              </a:rPr>
              <a:t>Business Services Manager, Career Solutions</a:t>
            </a:r>
          </a:p>
          <a:p>
            <a:pPr marL="345439" lvl="1" indent="-172720" algn="l">
              <a:lnSpc>
                <a:spcPts val="1919"/>
              </a:lnSpc>
              <a:buFont typeface="Arial"/>
              <a:buChar char="•"/>
            </a:pPr>
            <a:r>
              <a:rPr lang="en-US" sz="1599" dirty="0">
                <a:solidFill>
                  <a:srgbClr val="000000"/>
                </a:solidFill>
                <a:latin typeface="Arimo"/>
              </a:rPr>
              <a:t>Business Services Manager for Stearns &amp; Benton Counties (St. Cloud area) Region 3</a:t>
            </a:r>
          </a:p>
          <a:p>
            <a:pPr marL="690879" lvl="2" indent="-230293" algn="l">
              <a:lnSpc>
                <a:spcPts val="1919"/>
              </a:lnSpc>
              <a:buFont typeface="Arial"/>
              <a:buChar char="⚬"/>
            </a:pPr>
            <a:r>
              <a:rPr lang="en-US" sz="1599" dirty="0">
                <a:solidFill>
                  <a:srgbClr val="000000"/>
                </a:solidFill>
                <a:latin typeface="Arimo"/>
              </a:rPr>
              <a:t>Incumbent Worker Training (since 2016)</a:t>
            </a:r>
          </a:p>
          <a:p>
            <a:pPr marL="690879" lvl="2" indent="-230293" algn="l">
              <a:lnSpc>
                <a:spcPts val="1919"/>
              </a:lnSpc>
              <a:buFont typeface="Arial"/>
              <a:buChar char="⚬"/>
            </a:pPr>
            <a:r>
              <a:rPr lang="en-US" sz="1599" dirty="0">
                <a:solidFill>
                  <a:srgbClr val="000000"/>
                </a:solidFill>
                <a:latin typeface="Arimo"/>
              </a:rPr>
              <a:t>Monthly HR Networking Group</a:t>
            </a:r>
          </a:p>
          <a:p>
            <a:pPr marL="690879" lvl="2" indent="-230293" algn="l">
              <a:lnSpc>
                <a:spcPts val="1919"/>
              </a:lnSpc>
              <a:buFont typeface="Arial"/>
              <a:buChar char="⚬"/>
            </a:pPr>
            <a:r>
              <a:rPr lang="en-US" sz="1599" dirty="0">
                <a:solidFill>
                  <a:srgbClr val="000000"/>
                </a:solidFill>
                <a:latin typeface="Arimo"/>
              </a:rPr>
              <a:t>Employer/High School Career Events </a:t>
            </a:r>
          </a:p>
          <a:p>
            <a:pPr marL="690879" lvl="2" indent="-230293" algn="l">
              <a:lnSpc>
                <a:spcPts val="1919"/>
              </a:lnSpc>
              <a:buFont typeface="Arial"/>
              <a:buChar char="⚬"/>
            </a:pPr>
            <a:r>
              <a:rPr lang="en-US" sz="1599" dirty="0">
                <a:solidFill>
                  <a:srgbClr val="000000"/>
                </a:solidFill>
                <a:latin typeface="Arimo"/>
              </a:rPr>
              <a:t>Diversity &amp; Inclusion Resources/I-WE</a:t>
            </a:r>
          </a:p>
          <a:p>
            <a:pPr marL="690879" lvl="2" indent="-230293" algn="l">
              <a:lnSpc>
                <a:spcPts val="1919"/>
              </a:lnSpc>
              <a:buFont typeface="Arial"/>
              <a:buChar char="⚬"/>
            </a:pPr>
            <a:r>
              <a:rPr lang="en-US" sz="1599" dirty="0">
                <a:solidFill>
                  <a:srgbClr val="000000"/>
                </a:solidFill>
                <a:latin typeface="Arimo"/>
              </a:rPr>
              <a:t>Recruiting Resources</a:t>
            </a:r>
          </a:p>
          <a:p>
            <a:pPr marL="345439" lvl="1" indent="-172720" algn="l">
              <a:lnSpc>
                <a:spcPts val="1919"/>
              </a:lnSpc>
              <a:buFont typeface="Arial"/>
              <a:buChar char="•"/>
            </a:pPr>
            <a:r>
              <a:rPr lang="en-US" sz="1599" dirty="0">
                <a:solidFill>
                  <a:srgbClr val="000000"/>
                </a:solidFill>
                <a:latin typeface="Arimo"/>
              </a:rPr>
              <a:t>Marketing &amp; Advertising</a:t>
            </a:r>
          </a:p>
          <a:p>
            <a:pPr marL="345439" lvl="1" indent="-172720" algn="l">
              <a:lnSpc>
                <a:spcPts val="1919"/>
              </a:lnSpc>
              <a:buFont typeface="Arial"/>
              <a:buChar char="•"/>
            </a:pPr>
            <a:r>
              <a:rPr lang="en-US" sz="1599" dirty="0">
                <a:solidFill>
                  <a:srgbClr val="000000"/>
                </a:solidFill>
                <a:latin typeface="Arimo"/>
              </a:rPr>
              <a:t>Region 3 Rural Career Counseling Coordinator (RC3)</a:t>
            </a:r>
          </a:p>
          <a:p>
            <a:pPr marL="345439" lvl="1" indent="-172720" algn="l">
              <a:lnSpc>
                <a:spcPts val="1919"/>
              </a:lnSpc>
              <a:buFont typeface="Arial"/>
              <a:buChar char="•"/>
            </a:pPr>
            <a:r>
              <a:rPr lang="en-US" sz="1599" dirty="0">
                <a:solidFill>
                  <a:srgbClr val="000000"/>
                </a:solidFill>
                <a:latin typeface="Arimo"/>
              </a:rPr>
              <a:t>Supervise Reception &amp; Career Lab staff</a:t>
            </a:r>
          </a:p>
          <a:p>
            <a:pPr marL="345439" lvl="1" indent="-172720" algn="l">
              <a:lnSpc>
                <a:spcPts val="1919"/>
              </a:lnSpc>
              <a:buFont typeface="Arial"/>
              <a:buChar char="•"/>
            </a:pPr>
            <a:r>
              <a:rPr lang="en-US" sz="1599" dirty="0">
                <a:solidFill>
                  <a:srgbClr val="000000"/>
                </a:solidFill>
                <a:latin typeface="Arimo"/>
              </a:rPr>
              <a:t>Outside of work I enjoy hiking, camping, and attending sporting events with my family.</a:t>
            </a:r>
          </a:p>
          <a:p>
            <a:pPr algn="l">
              <a:lnSpc>
                <a:spcPts val="1919"/>
              </a:lnSpc>
            </a:pPr>
            <a:endParaRPr lang="en-US" sz="1599" dirty="0">
              <a:solidFill>
                <a:srgbClr val="000000"/>
              </a:solidFill>
              <a:latin typeface="Arimo"/>
            </a:endParaRPr>
          </a:p>
          <a:p>
            <a:pPr algn="l">
              <a:lnSpc>
                <a:spcPts val="1919"/>
              </a:lnSpc>
              <a:spcBef>
                <a:spcPct val="0"/>
              </a:spcBef>
            </a:pPr>
            <a:endParaRPr lang="en-US" sz="1599" dirty="0">
              <a:solidFill>
                <a:srgbClr val="000000"/>
              </a:solidFill>
              <a:latin typeface="Arimo"/>
            </a:endParaRPr>
          </a:p>
        </p:txBody>
      </p:sp>
      <p:sp>
        <p:nvSpPr>
          <p:cNvPr id="22" name="Freeform 22">
            <a:extLst>
              <a:ext uri="{C183D7F6-B498-43B3-948B-1728B52AA6E4}">
                <adec:decorative xmlns:adec="http://schemas.microsoft.com/office/drawing/2017/decorative" val="1"/>
              </a:ext>
            </a:extLst>
          </p:cNvPr>
          <p:cNvSpPr/>
          <p:nvPr/>
        </p:nvSpPr>
        <p:spPr>
          <a:xfrm>
            <a:off x="7211606" y="8066260"/>
            <a:ext cx="1738229" cy="651836"/>
          </a:xfrm>
          <a:custGeom>
            <a:avLst/>
            <a:gdLst/>
            <a:ahLst/>
            <a:cxnLst/>
            <a:rect l="l" t="t" r="r" b="b"/>
            <a:pathLst>
              <a:path w="1738229" h="651836">
                <a:moveTo>
                  <a:pt x="0" y="0"/>
                </a:moveTo>
                <a:lnTo>
                  <a:pt x="1738229" y="0"/>
                </a:lnTo>
                <a:lnTo>
                  <a:pt x="1738229" y="651836"/>
                </a:lnTo>
                <a:lnTo>
                  <a:pt x="0" y="651836"/>
                </a:lnTo>
                <a:lnTo>
                  <a:pt x="0" y="0"/>
                </a:lnTo>
                <a:close/>
              </a:path>
            </a:pathLst>
          </a:custGeom>
          <a:blipFill>
            <a:blip r:embed="rId7"/>
            <a:stretch>
              <a:fillRect/>
            </a:stretch>
          </a:blipFill>
        </p:spPr>
        <p:txBody>
          <a:bodyPr/>
          <a:lstStyle/>
          <a:p>
            <a:endParaRPr lang="en-US"/>
          </a:p>
        </p:txBody>
      </p:sp>
      <p:grpSp>
        <p:nvGrpSpPr>
          <p:cNvPr id="20" name="Group 20" descr="Photo of Angie Dahle"/>
          <p:cNvGrpSpPr>
            <a:grpSpLocks noChangeAspect="1"/>
          </p:cNvGrpSpPr>
          <p:nvPr/>
        </p:nvGrpSpPr>
        <p:grpSpPr>
          <a:xfrm>
            <a:off x="9675114" y="6994250"/>
            <a:ext cx="2791507" cy="2791496"/>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a:stretch>
            </a:blipFill>
          </p:spPr>
          <p:txBody>
            <a:bodyPr/>
            <a:lstStyle/>
            <a:p>
              <a:endParaRPr lang="en-US"/>
            </a:p>
          </p:txBody>
        </p:sp>
      </p:grpSp>
      <p:grpSp>
        <p:nvGrpSpPr>
          <p:cNvPr id="23" name="Group 23">
            <a:extLst>
              <a:ext uri="{C183D7F6-B498-43B3-948B-1728B52AA6E4}">
                <adec:decorative xmlns:adec="http://schemas.microsoft.com/office/drawing/2017/decorative" val="1"/>
              </a:ext>
            </a:extLst>
          </p:cNvPr>
          <p:cNvGrpSpPr>
            <a:grpSpLocks noChangeAspect="1"/>
          </p:cNvGrpSpPr>
          <p:nvPr/>
        </p:nvGrpSpPr>
        <p:grpSpPr>
          <a:xfrm>
            <a:off x="9675114" y="678793"/>
            <a:ext cx="2791507" cy="2791496"/>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264" r="-3264" b="-34138"/>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0" y="0"/>
            <a:ext cx="8929017" cy="10306752"/>
            <a:chOff x="0" y="0"/>
            <a:chExt cx="7188200" cy="8297329"/>
          </a:xfrm>
        </p:grpSpPr>
        <p:sp>
          <p:nvSpPr>
            <p:cNvPr id="3" name="Freeform 3"/>
            <p:cNvSpPr/>
            <p:nvPr/>
          </p:nvSpPr>
          <p:spPr>
            <a:xfrm>
              <a:off x="0" y="0"/>
              <a:ext cx="7188200" cy="8297292"/>
            </a:xfrm>
            <a:custGeom>
              <a:avLst/>
              <a:gdLst/>
              <a:ahLst/>
              <a:cxnLst/>
              <a:rect l="l" t="t" r="r" b="b"/>
              <a:pathLst>
                <a:path w="7188200" h="8297292">
                  <a:moveTo>
                    <a:pt x="0" y="0"/>
                  </a:moveTo>
                  <a:lnTo>
                    <a:pt x="0" y="8297291"/>
                  </a:lnTo>
                  <a:lnTo>
                    <a:pt x="7188200" y="8297291"/>
                  </a:lnTo>
                  <a:lnTo>
                    <a:pt x="7188200" y="8297291"/>
                  </a:lnTo>
                  <a:lnTo>
                    <a:pt x="7052691" y="7840091"/>
                  </a:lnTo>
                  <a:lnTo>
                    <a:pt x="6731000" y="6578600"/>
                  </a:lnTo>
                  <a:lnTo>
                    <a:pt x="6578600" y="5672709"/>
                  </a:lnTo>
                  <a:lnTo>
                    <a:pt x="6341491" y="4131818"/>
                  </a:lnTo>
                  <a:lnTo>
                    <a:pt x="5706491" y="2370709"/>
                  </a:lnTo>
                  <a:lnTo>
                    <a:pt x="5325491" y="1549400"/>
                  </a:lnTo>
                  <a:lnTo>
                    <a:pt x="4935982" y="1066800"/>
                  </a:lnTo>
                  <a:lnTo>
                    <a:pt x="3970782" y="0"/>
                  </a:lnTo>
                  <a:close/>
                </a:path>
              </a:pathLst>
            </a:custGeom>
            <a:blipFill>
              <a:blip r:embed="rId2"/>
              <a:stretch>
                <a:fillRect l="-10145" r="-10145"/>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1207836">
            <a:off x="6157484" y="-4054785"/>
            <a:ext cx="6138825" cy="17485376"/>
          </a:xfrm>
          <a:custGeom>
            <a:avLst/>
            <a:gdLst/>
            <a:ahLst/>
            <a:cxnLst/>
            <a:rect l="l" t="t" r="r" b="b"/>
            <a:pathLst>
              <a:path w="6138825" h="17485376">
                <a:moveTo>
                  <a:pt x="0" y="0"/>
                </a:moveTo>
                <a:lnTo>
                  <a:pt x="6138824" y="0"/>
                </a:lnTo>
                <a:lnTo>
                  <a:pt x="6138824" y="17485376"/>
                </a:lnTo>
                <a:lnTo>
                  <a:pt x="0" y="17485376"/>
                </a:lnTo>
                <a:lnTo>
                  <a:pt x="0" y="0"/>
                </a:lnTo>
                <a:close/>
              </a:path>
            </a:pathLst>
          </a:custGeom>
          <a:blipFill>
            <a:blip r:embed="rId3">
              <a:extLst>
                <a:ext uri="{96DAC541-7B7A-43D3-8B79-37D633B846F1}">
                  <asvg:svgBlip xmlns:asvg="http://schemas.microsoft.com/office/drawing/2016/SVG/main" r:embed="rId4"/>
                </a:ext>
              </a:extLst>
            </a:blip>
            <a:stretch>
              <a:fillRect l="-43128"/>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207836">
            <a:off x="3648992" y="-2658076"/>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3">
              <a:alphaModFix amt="80000"/>
              <a:extLst>
                <a:ext uri="{96DAC541-7B7A-43D3-8B79-37D633B846F1}">
                  <asvg:svgBlip xmlns:asvg="http://schemas.microsoft.com/office/drawing/2016/SVG/main" r:embed="rId4"/>
                </a:ext>
              </a:extLst>
            </a:blip>
            <a:stretch>
              <a:fillRect r="-147775" b="-4376"/>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16583293" y="8809199"/>
            <a:ext cx="676007" cy="677701"/>
          </a:xfrm>
          <a:custGeom>
            <a:avLst/>
            <a:gdLst/>
            <a:ahLst/>
            <a:cxnLst/>
            <a:rect l="l" t="t" r="r" b="b"/>
            <a:pathLst>
              <a:path w="676007" h="677701">
                <a:moveTo>
                  <a:pt x="0" y="0"/>
                </a:moveTo>
                <a:lnTo>
                  <a:pt x="676007" y="0"/>
                </a:lnTo>
                <a:lnTo>
                  <a:pt x="676007" y="677701"/>
                </a:lnTo>
                <a:lnTo>
                  <a:pt x="0" y="6777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Rural Minnesota CEP logo"/>
          <p:cNvSpPr/>
          <p:nvPr/>
        </p:nvSpPr>
        <p:spPr>
          <a:xfrm>
            <a:off x="10988310" y="1002445"/>
            <a:ext cx="2638463" cy="1156126"/>
          </a:xfrm>
          <a:custGeom>
            <a:avLst/>
            <a:gdLst/>
            <a:ahLst/>
            <a:cxnLst/>
            <a:rect l="l" t="t" r="r" b="b"/>
            <a:pathLst>
              <a:path w="2638463" h="1156126">
                <a:moveTo>
                  <a:pt x="0" y="0"/>
                </a:moveTo>
                <a:lnTo>
                  <a:pt x="2638462" y="0"/>
                </a:lnTo>
                <a:lnTo>
                  <a:pt x="2638462" y="1156126"/>
                </a:lnTo>
                <a:lnTo>
                  <a:pt x="0" y="115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descr="Career Solutions Logo"/>
          <p:cNvSpPr/>
          <p:nvPr/>
        </p:nvSpPr>
        <p:spPr>
          <a:xfrm>
            <a:off x="13978859" y="1029414"/>
            <a:ext cx="2942438" cy="1102188"/>
          </a:xfrm>
          <a:custGeom>
            <a:avLst/>
            <a:gdLst/>
            <a:ahLst/>
            <a:cxnLst/>
            <a:rect l="l" t="t" r="r" b="b"/>
            <a:pathLst>
              <a:path w="2942438" h="1102188">
                <a:moveTo>
                  <a:pt x="0" y="0"/>
                </a:moveTo>
                <a:lnTo>
                  <a:pt x="2942438" y="0"/>
                </a:lnTo>
                <a:lnTo>
                  <a:pt x="2942438" y="1102188"/>
                </a:lnTo>
                <a:lnTo>
                  <a:pt x="0" y="1102188"/>
                </a:lnTo>
                <a:lnTo>
                  <a:pt x="0" y="0"/>
                </a:lnTo>
                <a:close/>
              </a:path>
            </a:pathLst>
          </a:custGeom>
          <a:blipFill>
            <a:blip r:embed="rId9"/>
            <a:stretch>
              <a:fillRect/>
            </a:stretch>
          </a:blipFill>
        </p:spPr>
        <p:txBody>
          <a:bodyPr/>
          <a:lstStyle/>
          <a:p>
            <a:endParaRPr lang="en-US"/>
          </a:p>
        </p:txBody>
      </p:sp>
      <p:sp>
        <p:nvSpPr>
          <p:cNvPr id="11" name="TextBox 11"/>
          <p:cNvSpPr txBox="1">
            <a:spLocks noGrp="1"/>
          </p:cNvSpPr>
          <p:nvPr>
            <p:ph type="title" idx="4294967295"/>
          </p:nvPr>
        </p:nvSpPr>
        <p:spPr>
          <a:xfrm>
            <a:off x="10376918" y="2785365"/>
            <a:ext cx="6882382" cy="41320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15310"/>
              </a:lnSpc>
              <a:spcBef>
                <a:spcPts val="0"/>
              </a:spcBef>
              <a:spcAft>
                <a:spcPts val="0"/>
              </a:spcAft>
              <a:buClrTx/>
              <a:buSzTx/>
              <a:buFontTx/>
              <a:buNone/>
              <a:tabLst/>
              <a:defRPr/>
            </a:pPr>
            <a:r>
              <a:rPr kumimoji="0" lang="en-US" sz="15310" b="0" i="0" u="none" strike="noStrike" kern="1200" cap="none" spc="-459" normalizeH="0" baseline="0" noProof="0" dirty="0">
                <a:ln>
                  <a:noFill/>
                </a:ln>
                <a:solidFill>
                  <a:srgbClr val="AA9F4E"/>
                </a:solidFill>
                <a:effectLst/>
                <a:uLnTx/>
                <a:uFillTx/>
                <a:latin typeface="Poppins ExtraBold"/>
                <a:ea typeface="+mn-ea"/>
                <a:cs typeface="+mn-cs"/>
              </a:rPr>
              <a:t>THANK YOU</a:t>
            </a:r>
          </a:p>
        </p:txBody>
      </p:sp>
      <p:sp>
        <p:nvSpPr>
          <p:cNvPr id="10" name="TextBox 10"/>
          <p:cNvSpPr txBox="1"/>
          <p:nvPr/>
        </p:nvSpPr>
        <p:spPr>
          <a:xfrm>
            <a:off x="14183214" y="8532974"/>
            <a:ext cx="2220635" cy="276198"/>
          </a:xfrm>
          <a:prstGeom prst="rect">
            <a:avLst/>
          </a:prstGeom>
        </p:spPr>
        <p:txBody>
          <a:bodyPr lIns="0" tIns="0" rIns="0" bIns="0" rtlCol="0" anchor="t">
            <a:spAutoFit/>
          </a:bodyPr>
          <a:lstStyle/>
          <a:p>
            <a:pPr algn="r">
              <a:lnSpc>
                <a:spcPts val="2100"/>
              </a:lnSpc>
            </a:pPr>
            <a:r>
              <a:rPr lang="en-US" sz="1500">
                <a:solidFill>
                  <a:srgbClr val="000000"/>
                </a:solidFill>
                <a:latin typeface="Poppins"/>
              </a:rPr>
              <a:t>Visit Our Websites</a:t>
            </a:r>
          </a:p>
        </p:txBody>
      </p:sp>
      <p:sp>
        <p:nvSpPr>
          <p:cNvPr id="9" name="TextBox 9"/>
          <p:cNvSpPr txBox="1"/>
          <p:nvPr/>
        </p:nvSpPr>
        <p:spPr>
          <a:xfrm>
            <a:off x="12307541" y="8752049"/>
            <a:ext cx="4096308" cy="391741"/>
          </a:xfrm>
          <a:prstGeom prst="rect">
            <a:avLst/>
          </a:prstGeom>
        </p:spPr>
        <p:txBody>
          <a:bodyPr lIns="0" tIns="0" rIns="0" bIns="0" rtlCol="0" anchor="t">
            <a:spAutoFit/>
          </a:bodyPr>
          <a:lstStyle/>
          <a:p>
            <a:pPr algn="r">
              <a:lnSpc>
                <a:spcPts val="3079"/>
              </a:lnSpc>
            </a:pPr>
            <a:r>
              <a:rPr lang="en-US" sz="2199">
                <a:solidFill>
                  <a:srgbClr val="000000"/>
                </a:solidFill>
                <a:latin typeface="Poppins Bold"/>
              </a:rPr>
              <a:t>CareerSolutionsJobs.org</a:t>
            </a:r>
          </a:p>
        </p:txBody>
      </p:sp>
      <p:sp>
        <p:nvSpPr>
          <p:cNvPr id="12" name="TextBox 12"/>
          <p:cNvSpPr txBox="1"/>
          <p:nvPr/>
        </p:nvSpPr>
        <p:spPr>
          <a:xfrm>
            <a:off x="12307541" y="9090900"/>
            <a:ext cx="4096308" cy="391741"/>
          </a:xfrm>
          <a:prstGeom prst="rect">
            <a:avLst/>
          </a:prstGeom>
        </p:spPr>
        <p:txBody>
          <a:bodyPr lIns="0" tIns="0" rIns="0" bIns="0" rtlCol="0" anchor="t">
            <a:spAutoFit/>
          </a:bodyPr>
          <a:lstStyle/>
          <a:p>
            <a:pPr algn="r">
              <a:lnSpc>
                <a:spcPts val="3079"/>
              </a:lnSpc>
            </a:pPr>
            <a:r>
              <a:rPr lang="en-US" sz="2199">
                <a:solidFill>
                  <a:srgbClr val="000000"/>
                </a:solidFill>
                <a:latin typeface="Poppins Bold"/>
              </a:rPr>
              <a:t>RMCEP.com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1145982" y="-151261"/>
            <a:ext cx="7142018" cy="10589522"/>
            <a:chOff x="0" y="0"/>
            <a:chExt cx="5630329" cy="8348129"/>
          </a:xfrm>
        </p:grpSpPr>
        <p:sp>
          <p:nvSpPr>
            <p:cNvPr id="3" name="Freeform 3"/>
            <p:cNvSpPr/>
            <p:nvPr/>
          </p:nvSpPr>
          <p:spPr>
            <a:xfrm flipH="1">
              <a:off x="0" y="0"/>
              <a:ext cx="5630291" cy="8348091"/>
            </a:xfrm>
            <a:custGeom>
              <a:avLst/>
              <a:gdLst/>
              <a:ahLst/>
              <a:cxnLst/>
              <a:rect l="l" t="t" r="r" b="b"/>
              <a:pathLst>
                <a:path w="5630291" h="8348091">
                  <a:moveTo>
                    <a:pt x="0" y="0"/>
                  </a:moveTo>
                  <a:lnTo>
                    <a:pt x="5393182" y="76200"/>
                  </a:lnTo>
                  <a:lnTo>
                    <a:pt x="4732782" y="1591691"/>
                  </a:lnTo>
                  <a:lnTo>
                    <a:pt x="5350891" y="2937891"/>
                  </a:lnTo>
                  <a:lnTo>
                    <a:pt x="5528691" y="3149600"/>
                  </a:lnTo>
                  <a:lnTo>
                    <a:pt x="5630291" y="4038600"/>
                  </a:lnTo>
                  <a:lnTo>
                    <a:pt x="5350891" y="5096891"/>
                  </a:lnTo>
                  <a:lnTo>
                    <a:pt x="4953000" y="7027291"/>
                  </a:lnTo>
                  <a:lnTo>
                    <a:pt x="5037709" y="7509891"/>
                  </a:lnTo>
                  <a:lnTo>
                    <a:pt x="4885309" y="8348091"/>
                  </a:lnTo>
                  <a:lnTo>
                    <a:pt x="0" y="8348091"/>
                  </a:lnTo>
                  <a:lnTo>
                    <a:pt x="0" y="0"/>
                  </a:lnTo>
                  <a:close/>
                </a:path>
              </a:pathLst>
            </a:custGeom>
            <a:blipFill>
              <a:blip r:embed="rId2"/>
              <a:stretch>
                <a:fillRect l="-61203" r="-61203"/>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189549">
            <a:off x="9789357" y="-412417"/>
            <a:ext cx="5568606" cy="11785410"/>
          </a:xfrm>
          <a:custGeom>
            <a:avLst/>
            <a:gdLst/>
            <a:ahLst/>
            <a:cxnLst/>
            <a:rect l="l" t="t" r="r" b="b"/>
            <a:pathLst>
              <a:path w="5568606" h="11785410">
                <a:moveTo>
                  <a:pt x="0" y="0"/>
                </a:moveTo>
                <a:lnTo>
                  <a:pt x="5568607" y="0"/>
                </a:lnTo>
                <a:lnTo>
                  <a:pt x="5568607" y="11785410"/>
                </a:lnTo>
                <a:lnTo>
                  <a:pt x="0" y="11785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a:spLocks noGrp="1"/>
          </p:cNvSpPr>
          <p:nvPr>
            <p:ph type="title" idx="4294967295"/>
          </p:nvPr>
        </p:nvSpPr>
        <p:spPr>
          <a:xfrm>
            <a:off x="1028700" y="1083320"/>
            <a:ext cx="7106027"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Agenda 11:15-12:15</a:t>
            </a:r>
          </a:p>
        </p:txBody>
      </p:sp>
      <p:sp>
        <p:nvSpPr>
          <p:cNvPr id="6" name="TextBox 6"/>
          <p:cNvSpPr txBox="1"/>
          <p:nvPr/>
        </p:nvSpPr>
        <p:spPr>
          <a:xfrm>
            <a:off x="1028700" y="2276956"/>
            <a:ext cx="8260624" cy="7010765"/>
          </a:xfrm>
          <a:prstGeom prst="rect">
            <a:avLst/>
          </a:prstGeom>
        </p:spPr>
        <p:txBody>
          <a:bodyPr lIns="0" tIns="0" rIns="0" bIns="0" rtlCol="0" anchor="t">
            <a:spAutoFit/>
          </a:bodyPr>
          <a:lstStyle/>
          <a:p>
            <a:pPr algn="l">
              <a:lnSpc>
                <a:spcPts val="3239"/>
              </a:lnSpc>
            </a:pPr>
            <a:endParaRPr dirty="0"/>
          </a:p>
          <a:p>
            <a:pPr marL="539749" lvl="1" indent="-269875" algn="l">
              <a:lnSpc>
                <a:spcPts val="2999"/>
              </a:lnSpc>
              <a:buFont typeface="Arial"/>
              <a:buChar char="•"/>
            </a:pPr>
            <a:r>
              <a:rPr lang="en-US" sz="2499" dirty="0">
                <a:solidFill>
                  <a:srgbClr val="000000"/>
                </a:solidFill>
                <a:latin typeface="Arimo"/>
              </a:rPr>
              <a:t>Best practices with the Incumbent Worker Training (IWT) program.</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Workforce development and outreach strategies.</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Training program application process and requirements.</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Training programs for businesses and employees.</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Challenges in workforce training program, including trainee dropouts and employer payment issues.</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Employer success testimonials.</a:t>
            </a:r>
          </a:p>
          <a:p>
            <a:pPr algn="l">
              <a:lnSpc>
                <a:spcPts val="347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Q &amp; A </a:t>
            </a:r>
          </a:p>
          <a:p>
            <a:pPr algn="l">
              <a:lnSpc>
                <a:spcPts val="3239"/>
              </a:lnSpc>
            </a:pPr>
            <a:endParaRPr lang="en-US" sz="2499" dirty="0">
              <a:solidFill>
                <a:srgbClr val="000000"/>
              </a:solidFill>
              <a:latin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a:spLocks noGrp="1"/>
          </p:cNvSpPr>
          <p:nvPr>
            <p:ph type="title" idx="4294967295"/>
          </p:nvPr>
        </p:nvSpPr>
        <p:spPr>
          <a:xfrm>
            <a:off x="300159" y="942975"/>
            <a:ext cx="3737308" cy="1730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Outreach Strategies</a:t>
            </a:r>
          </a:p>
        </p:txBody>
      </p:sp>
      <p:sp>
        <p:nvSpPr>
          <p:cNvPr id="4" name="Freeform 4" descr="Rural Minnesota CEP coffee bar and conversation information photo"/>
          <p:cNvSpPr/>
          <p:nvPr/>
        </p:nvSpPr>
        <p:spPr>
          <a:xfrm>
            <a:off x="4171419" y="568017"/>
            <a:ext cx="7403956" cy="9534851"/>
          </a:xfrm>
          <a:custGeom>
            <a:avLst/>
            <a:gdLst/>
            <a:ahLst/>
            <a:cxnLst/>
            <a:rect l="l" t="t" r="r" b="b"/>
            <a:pathLst>
              <a:path w="7403956" h="9534851">
                <a:moveTo>
                  <a:pt x="0" y="0"/>
                </a:moveTo>
                <a:lnTo>
                  <a:pt x="7403956" y="0"/>
                </a:lnTo>
                <a:lnTo>
                  <a:pt x="7403956" y="9534851"/>
                </a:lnTo>
                <a:lnTo>
                  <a:pt x="0" y="9534851"/>
                </a:lnTo>
                <a:lnTo>
                  <a:pt x="0" y="0"/>
                </a:lnTo>
                <a:close/>
              </a:path>
            </a:pathLst>
          </a:custGeom>
          <a:blipFill>
            <a:blip r:embed="rId4"/>
            <a:stretch>
              <a:fillRect/>
            </a:stretch>
          </a:blipFill>
        </p:spPr>
        <p:txBody>
          <a:bodyPr/>
          <a:lstStyle/>
          <a:p>
            <a:endParaRPr lang="en-US"/>
          </a:p>
        </p:txBody>
      </p:sp>
      <p:sp>
        <p:nvSpPr>
          <p:cNvPr id="3" name="Freeform 3" descr="Rural Minnesota CEP thank you photos"/>
          <p:cNvSpPr/>
          <p:nvPr/>
        </p:nvSpPr>
        <p:spPr>
          <a:xfrm>
            <a:off x="11703943" y="445261"/>
            <a:ext cx="5955869" cy="9657607"/>
          </a:xfrm>
          <a:custGeom>
            <a:avLst/>
            <a:gdLst/>
            <a:ahLst/>
            <a:cxnLst/>
            <a:rect l="l" t="t" r="r" b="b"/>
            <a:pathLst>
              <a:path w="5955869" h="9657607">
                <a:moveTo>
                  <a:pt x="0" y="0"/>
                </a:moveTo>
                <a:lnTo>
                  <a:pt x="5955869" y="0"/>
                </a:lnTo>
                <a:lnTo>
                  <a:pt x="5955869" y="9657607"/>
                </a:lnTo>
                <a:lnTo>
                  <a:pt x="0" y="965760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a:spLocks noGrp="1"/>
          </p:cNvSpPr>
          <p:nvPr>
            <p:ph type="title" idx="4294967295"/>
          </p:nvPr>
        </p:nvSpPr>
        <p:spPr>
          <a:xfrm>
            <a:off x="300159" y="942975"/>
            <a:ext cx="8843841"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Outreach Strategies</a:t>
            </a:r>
          </a:p>
        </p:txBody>
      </p:sp>
      <p:sp>
        <p:nvSpPr>
          <p:cNvPr id="6" name="TextBox 6"/>
          <p:cNvSpPr txBox="1"/>
          <p:nvPr/>
        </p:nvSpPr>
        <p:spPr>
          <a:xfrm>
            <a:off x="722574" y="1848929"/>
            <a:ext cx="7999010" cy="3818902"/>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Arimo"/>
              </a:rPr>
              <a:t>IWT presentations: </a:t>
            </a:r>
          </a:p>
          <a:p>
            <a:pPr marL="993141" lvl="2" indent="-331047" algn="l">
              <a:lnSpc>
                <a:spcPts val="2760"/>
              </a:lnSpc>
              <a:buFont typeface="Arial"/>
              <a:buChar char="⚬"/>
            </a:pPr>
            <a:r>
              <a:rPr lang="en-US" sz="2300">
                <a:solidFill>
                  <a:srgbClr val="000000"/>
                </a:solidFill>
                <a:latin typeface="Arimo"/>
              </a:rPr>
              <a:t>HR Networking Group</a:t>
            </a:r>
          </a:p>
          <a:p>
            <a:pPr marL="993141" lvl="2" indent="-331047" algn="l">
              <a:lnSpc>
                <a:spcPts val="2760"/>
              </a:lnSpc>
              <a:buFont typeface="Arial"/>
              <a:buChar char="⚬"/>
            </a:pPr>
            <a:r>
              <a:rPr lang="en-US" sz="2300">
                <a:solidFill>
                  <a:srgbClr val="000000"/>
                </a:solidFill>
                <a:latin typeface="Arimo"/>
              </a:rPr>
              <a:t>Customized Training/other trainers</a:t>
            </a:r>
          </a:p>
          <a:p>
            <a:pPr marL="993141" lvl="2" indent="-331047" algn="l">
              <a:lnSpc>
                <a:spcPts val="2760"/>
              </a:lnSpc>
              <a:buFont typeface="Arial"/>
              <a:buChar char="⚬"/>
            </a:pPr>
            <a:r>
              <a:rPr lang="en-US" sz="2300">
                <a:solidFill>
                  <a:srgbClr val="000000"/>
                </a:solidFill>
                <a:latin typeface="Arimo"/>
              </a:rPr>
              <a:t>Individual Businesses</a:t>
            </a:r>
          </a:p>
          <a:p>
            <a:pPr marL="993141" lvl="2" indent="-331047" algn="l">
              <a:lnSpc>
                <a:spcPts val="2760"/>
              </a:lnSpc>
              <a:buFont typeface="Arial"/>
              <a:buChar char="⚬"/>
            </a:pPr>
            <a:r>
              <a:rPr lang="en-US" sz="2300">
                <a:solidFill>
                  <a:srgbClr val="000000"/>
                </a:solidFill>
                <a:latin typeface="Arimo"/>
              </a:rPr>
              <a:t>Community organizations</a:t>
            </a:r>
          </a:p>
          <a:p>
            <a:pPr marL="993141" lvl="2" indent="-331047" algn="l">
              <a:lnSpc>
                <a:spcPts val="2760"/>
              </a:lnSpc>
              <a:buFont typeface="Arial"/>
              <a:buChar char="⚬"/>
            </a:pPr>
            <a:r>
              <a:rPr lang="en-US" sz="2300">
                <a:solidFill>
                  <a:srgbClr val="000000"/>
                </a:solidFill>
                <a:latin typeface="Arimo"/>
              </a:rPr>
              <a:t>CMMA</a:t>
            </a:r>
          </a:p>
          <a:p>
            <a:pPr marL="993141" lvl="2" indent="-331047" algn="l">
              <a:lnSpc>
                <a:spcPts val="2760"/>
              </a:lnSpc>
              <a:buFont typeface="Arial"/>
              <a:buChar char="⚬"/>
            </a:pPr>
            <a:r>
              <a:rPr lang="en-US" sz="2300">
                <a:solidFill>
                  <a:srgbClr val="000000"/>
                </a:solidFill>
                <a:latin typeface="Arimo"/>
              </a:rPr>
              <a:t>All staff/Board meetings</a:t>
            </a:r>
          </a:p>
          <a:p>
            <a:pPr marL="496571" lvl="1" indent="-248285" algn="l">
              <a:lnSpc>
                <a:spcPts val="2760"/>
              </a:lnSpc>
              <a:buFont typeface="Arial"/>
              <a:buChar char="•"/>
            </a:pPr>
            <a:r>
              <a:rPr lang="en-US" sz="2300">
                <a:solidFill>
                  <a:srgbClr val="000000"/>
                </a:solidFill>
                <a:latin typeface="Arimo"/>
              </a:rPr>
              <a:t>IWT flyers to employers at job fairs</a:t>
            </a:r>
          </a:p>
          <a:p>
            <a:pPr marL="496571" lvl="1" indent="-248285" algn="l">
              <a:lnSpc>
                <a:spcPts val="2760"/>
              </a:lnSpc>
              <a:buFont typeface="Arial"/>
              <a:buChar char="•"/>
            </a:pPr>
            <a:r>
              <a:rPr lang="en-US" sz="2300">
                <a:solidFill>
                  <a:srgbClr val="000000"/>
                </a:solidFill>
                <a:latin typeface="Arimo"/>
              </a:rPr>
              <a:t>Employer testimonials on website, annual meetings</a:t>
            </a:r>
          </a:p>
          <a:p>
            <a:pPr marL="496571" lvl="1" indent="-248285" algn="l">
              <a:lnSpc>
                <a:spcPts val="2760"/>
              </a:lnSpc>
              <a:buFont typeface="Arial"/>
              <a:buChar char="•"/>
            </a:pPr>
            <a:r>
              <a:rPr lang="en-US" sz="2300">
                <a:solidFill>
                  <a:srgbClr val="000000"/>
                </a:solidFill>
                <a:latin typeface="Arimo"/>
              </a:rPr>
              <a:t>Social media posts - photos of employers</a:t>
            </a:r>
          </a:p>
          <a:p>
            <a:pPr algn="l">
              <a:lnSpc>
                <a:spcPts val="2999"/>
              </a:lnSpc>
            </a:pPr>
            <a:endParaRPr lang="en-US" sz="2300">
              <a:solidFill>
                <a:srgbClr val="000000"/>
              </a:solidFill>
              <a:latin typeface="Arimo"/>
            </a:endParaRPr>
          </a:p>
        </p:txBody>
      </p:sp>
      <p:sp>
        <p:nvSpPr>
          <p:cNvPr id="3" name="Freeform 3" descr="Career Solutions photo graphic two workers featured"/>
          <p:cNvSpPr/>
          <p:nvPr/>
        </p:nvSpPr>
        <p:spPr>
          <a:xfrm>
            <a:off x="1566971" y="5408805"/>
            <a:ext cx="4669652" cy="4669652"/>
          </a:xfrm>
          <a:custGeom>
            <a:avLst/>
            <a:gdLst/>
            <a:ahLst/>
            <a:cxnLst/>
            <a:rect l="l" t="t" r="r" b="b"/>
            <a:pathLst>
              <a:path w="4669652" h="4669652">
                <a:moveTo>
                  <a:pt x="0" y="0"/>
                </a:moveTo>
                <a:lnTo>
                  <a:pt x="4669652" y="0"/>
                </a:lnTo>
                <a:lnTo>
                  <a:pt x="4669652" y="4669652"/>
                </a:lnTo>
                <a:lnTo>
                  <a:pt x="0" y="4669652"/>
                </a:lnTo>
                <a:lnTo>
                  <a:pt x="0" y="0"/>
                </a:lnTo>
                <a:close/>
              </a:path>
            </a:pathLst>
          </a:custGeom>
          <a:blipFill>
            <a:blip r:embed="rId4"/>
            <a:stretch>
              <a:fillRect/>
            </a:stretch>
          </a:blipFill>
        </p:spPr>
        <p:txBody>
          <a:bodyPr/>
          <a:lstStyle/>
          <a:p>
            <a:endParaRPr lang="en-US"/>
          </a:p>
        </p:txBody>
      </p:sp>
      <p:sp>
        <p:nvSpPr>
          <p:cNvPr id="4" name="Freeform 4" descr="Career Solutions client testimonial"/>
          <p:cNvSpPr/>
          <p:nvPr/>
        </p:nvSpPr>
        <p:spPr>
          <a:xfrm>
            <a:off x="9020403" y="1215349"/>
            <a:ext cx="8627437" cy="8627437"/>
          </a:xfrm>
          <a:custGeom>
            <a:avLst/>
            <a:gdLst/>
            <a:ahLst/>
            <a:cxnLst/>
            <a:rect l="l" t="t" r="r" b="b"/>
            <a:pathLst>
              <a:path w="8627437" h="8627437">
                <a:moveTo>
                  <a:pt x="0" y="0"/>
                </a:moveTo>
                <a:lnTo>
                  <a:pt x="8627438" y="0"/>
                </a:lnTo>
                <a:lnTo>
                  <a:pt x="8627438" y="8627437"/>
                </a:lnTo>
                <a:lnTo>
                  <a:pt x="0" y="862743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Incumbent worker flyer"/>
          <p:cNvSpPr/>
          <p:nvPr/>
        </p:nvSpPr>
        <p:spPr>
          <a:xfrm>
            <a:off x="8607647" y="1241582"/>
            <a:ext cx="7232436" cy="9045418"/>
          </a:xfrm>
          <a:custGeom>
            <a:avLst/>
            <a:gdLst/>
            <a:ahLst/>
            <a:cxnLst/>
            <a:rect l="l" t="t" r="r" b="b"/>
            <a:pathLst>
              <a:path w="7232436" h="9045418">
                <a:moveTo>
                  <a:pt x="0" y="0"/>
                </a:moveTo>
                <a:lnTo>
                  <a:pt x="7232435" y="0"/>
                </a:lnTo>
                <a:lnTo>
                  <a:pt x="7232435" y="9045418"/>
                </a:lnTo>
                <a:lnTo>
                  <a:pt x="0" y="9045418"/>
                </a:lnTo>
                <a:lnTo>
                  <a:pt x="0" y="0"/>
                </a:lnTo>
                <a:close/>
              </a:path>
            </a:pathLst>
          </a:custGeom>
          <a:blipFill>
            <a:blip r:embed="rId4"/>
            <a:stretch>
              <a:fillRect/>
            </a:stretch>
          </a:blipFill>
        </p:spPr>
        <p:txBody>
          <a:bodyPr/>
          <a:lstStyle/>
          <a:p>
            <a:endParaRPr lang="en-US"/>
          </a:p>
        </p:txBody>
      </p:sp>
      <p:sp>
        <p:nvSpPr>
          <p:cNvPr id="4" name="Freeform 4" descr="Rural Minnesota CEP outreach flyer"/>
          <p:cNvSpPr/>
          <p:nvPr/>
        </p:nvSpPr>
        <p:spPr>
          <a:xfrm>
            <a:off x="1539660" y="1263240"/>
            <a:ext cx="7067986" cy="8909712"/>
          </a:xfrm>
          <a:custGeom>
            <a:avLst/>
            <a:gdLst/>
            <a:ahLst/>
            <a:cxnLst/>
            <a:rect l="l" t="t" r="r" b="b"/>
            <a:pathLst>
              <a:path w="7067986" h="8909712">
                <a:moveTo>
                  <a:pt x="0" y="0"/>
                </a:moveTo>
                <a:lnTo>
                  <a:pt x="7067987" y="0"/>
                </a:lnTo>
                <a:lnTo>
                  <a:pt x="7067987" y="8909712"/>
                </a:lnTo>
                <a:lnTo>
                  <a:pt x="0" y="8909712"/>
                </a:lnTo>
                <a:lnTo>
                  <a:pt x="0" y="0"/>
                </a:lnTo>
                <a:close/>
              </a:path>
            </a:pathLst>
          </a:custGeom>
          <a:blipFill>
            <a:blip r:embed="rId5"/>
            <a:stretch>
              <a:fillRect/>
            </a:stretch>
          </a:blipFill>
        </p:spPr>
        <p:txBody>
          <a:bodyPr/>
          <a:lstStyle/>
          <a:p>
            <a:endParaRPr lang="en-US"/>
          </a:p>
        </p:txBody>
      </p:sp>
      <p:sp>
        <p:nvSpPr>
          <p:cNvPr id="5" name="TextBox 5"/>
          <p:cNvSpPr txBox="1">
            <a:spLocks noGrp="1"/>
          </p:cNvSpPr>
          <p:nvPr>
            <p:ph type="title" idx="4294967295"/>
          </p:nvPr>
        </p:nvSpPr>
        <p:spPr>
          <a:xfrm>
            <a:off x="5776730" y="776458"/>
            <a:ext cx="11659313"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Outreach: Flyers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flipV="1">
            <a:off x="-680853" y="-3334414"/>
            <a:ext cx="20699168" cy="6002759"/>
          </a:xfrm>
          <a:custGeom>
            <a:avLst/>
            <a:gdLst/>
            <a:ahLst/>
            <a:cxnLst/>
            <a:rect l="l" t="t" r="r" b="b"/>
            <a:pathLst>
              <a:path w="20699168" h="6002759">
                <a:moveTo>
                  <a:pt x="20699168" y="6002759"/>
                </a:moveTo>
                <a:lnTo>
                  <a:pt x="0" y="6002759"/>
                </a:lnTo>
                <a:lnTo>
                  <a:pt x="0" y="0"/>
                </a:lnTo>
                <a:lnTo>
                  <a:pt x="20699168" y="0"/>
                </a:lnTo>
                <a:lnTo>
                  <a:pt x="20699168" y="600275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a:spLocks noGrp="1"/>
          </p:cNvSpPr>
          <p:nvPr>
            <p:ph type="title" idx="4294967295"/>
          </p:nvPr>
        </p:nvSpPr>
        <p:spPr>
          <a:xfrm>
            <a:off x="5776730" y="776458"/>
            <a:ext cx="11659313" cy="8445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Outreach: Flyer</a:t>
            </a:r>
          </a:p>
        </p:txBody>
      </p:sp>
      <p:sp>
        <p:nvSpPr>
          <p:cNvPr id="3" name="Freeform 3" descr="Career Solutions Incumbent worker outreach flyer"/>
          <p:cNvSpPr/>
          <p:nvPr/>
        </p:nvSpPr>
        <p:spPr>
          <a:xfrm>
            <a:off x="2256697" y="1644316"/>
            <a:ext cx="6565495" cy="8475458"/>
          </a:xfrm>
          <a:custGeom>
            <a:avLst/>
            <a:gdLst/>
            <a:ahLst/>
            <a:cxnLst/>
            <a:rect l="l" t="t" r="r" b="b"/>
            <a:pathLst>
              <a:path w="6565495" h="8475458">
                <a:moveTo>
                  <a:pt x="0" y="0"/>
                </a:moveTo>
                <a:lnTo>
                  <a:pt x="6565495" y="0"/>
                </a:lnTo>
                <a:lnTo>
                  <a:pt x="6565495" y="8475458"/>
                </a:lnTo>
                <a:lnTo>
                  <a:pt x="0" y="8475458"/>
                </a:lnTo>
                <a:lnTo>
                  <a:pt x="0" y="0"/>
                </a:lnTo>
                <a:close/>
              </a:path>
            </a:pathLst>
          </a:custGeom>
          <a:blipFill>
            <a:blip r:embed="rId4"/>
            <a:stretch>
              <a:fillRect/>
            </a:stretch>
          </a:blipFill>
        </p:spPr>
        <p:txBody>
          <a:bodyPr/>
          <a:lstStyle/>
          <a:p>
            <a:endParaRPr lang="en-US"/>
          </a:p>
        </p:txBody>
      </p:sp>
      <p:sp>
        <p:nvSpPr>
          <p:cNvPr id="4" name="Freeform 4" descr="Career Solutions outreach flyer side 2"/>
          <p:cNvSpPr/>
          <p:nvPr/>
        </p:nvSpPr>
        <p:spPr>
          <a:xfrm>
            <a:off x="8995985" y="1620981"/>
            <a:ext cx="6509349" cy="8454215"/>
          </a:xfrm>
          <a:custGeom>
            <a:avLst/>
            <a:gdLst/>
            <a:ahLst/>
            <a:cxnLst/>
            <a:rect l="l" t="t" r="r" b="b"/>
            <a:pathLst>
              <a:path w="6509349" h="8454215">
                <a:moveTo>
                  <a:pt x="0" y="0"/>
                </a:moveTo>
                <a:lnTo>
                  <a:pt x="6509348" y="0"/>
                </a:lnTo>
                <a:lnTo>
                  <a:pt x="6509348" y="8454215"/>
                </a:lnTo>
                <a:lnTo>
                  <a:pt x="0" y="845421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0" y="0"/>
            <a:ext cx="8929017" cy="10306752"/>
            <a:chOff x="0" y="0"/>
            <a:chExt cx="7188200" cy="8297329"/>
          </a:xfrm>
        </p:grpSpPr>
        <p:sp>
          <p:nvSpPr>
            <p:cNvPr id="3" name="Freeform 3"/>
            <p:cNvSpPr/>
            <p:nvPr/>
          </p:nvSpPr>
          <p:spPr>
            <a:xfrm>
              <a:off x="0" y="0"/>
              <a:ext cx="7188200" cy="8297292"/>
            </a:xfrm>
            <a:custGeom>
              <a:avLst/>
              <a:gdLst/>
              <a:ahLst/>
              <a:cxnLst/>
              <a:rect l="l" t="t" r="r" b="b"/>
              <a:pathLst>
                <a:path w="7188200" h="8297292">
                  <a:moveTo>
                    <a:pt x="0" y="0"/>
                  </a:moveTo>
                  <a:lnTo>
                    <a:pt x="0" y="8297291"/>
                  </a:lnTo>
                  <a:lnTo>
                    <a:pt x="7188200" y="8297291"/>
                  </a:lnTo>
                  <a:lnTo>
                    <a:pt x="7188200" y="8297291"/>
                  </a:lnTo>
                  <a:lnTo>
                    <a:pt x="7052691" y="7840091"/>
                  </a:lnTo>
                  <a:lnTo>
                    <a:pt x="6731000" y="6578600"/>
                  </a:lnTo>
                  <a:lnTo>
                    <a:pt x="6578600" y="5672709"/>
                  </a:lnTo>
                  <a:lnTo>
                    <a:pt x="6341491" y="4131818"/>
                  </a:lnTo>
                  <a:lnTo>
                    <a:pt x="5706491" y="2370709"/>
                  </a:lnTo>
                  <a:lnTo>
                    <a:pt x="5325491" y="1549400"/>
                  </a:lnTo>
                  <a:lnTo>
                    <a:pt x="4935982" y="1066800"/>
                  </a:lnTo>
                  <a:lnTo>
                    <a:pt x="3970782" y="0"/>
                  </a:lnTo>
                  <a:close/>
                </a:path>
              </a:pathLst>
            </a:custGeom>
            <a:blipFill>
              <a:blip r:embed="rId2"/>
              <a:stretch>
                <a:fillRect l="-10145" r="-10145"/>
              </a:stretch>
            </a:blipFill>
          </p:spPr>
          <p:txBody>
            <a:bodyPr/>
            <a:lstStyle/>
            <a:p>
              <a:endParaRPr lang="en-US"/>
            </a:p>
          </p:txBody>
        </p:sp>
      </p:grpSp>
      <p:sp>
        <p:nvSpPr>
          <p:cNvPr id="4" name="Freeform 4">
            <a:extLst>
              <a:ext uri="{C183D7F6-B498-43B3-948B-1728B52AA6E4}">
                <adec:decorative xmlns:adec="http://schemas.microsoft.com/office/drawing/2017/decorative" val="1"/>
              </a:ext>
            </a:extLst>
          </p:cNvPr>
          <p:cNvSpPr/>
          <p:nvPr/>
        </p:nvSpPr>
        <p:spPr>
          <a:xfrm rot="-1207836">
            <a:off x="6157484" y="-4054785"/>
            <a:ext cx="6138825" cy="17485376"/>
          </a:xfrm>
          <a:custGeom>
            <a:avLst/>
            <a:gdLst/>
            <a:ahLst/>
            <a:cxnLst/>
            <a:rect l="l" t="t" r="r" b="b"/>
            <a:pathLst>
              <a:path w="6138825" h="17485376">
                <a:moveTo>
                  <a:pt x="0" y="0"/>
                </a:moveTo>
                <a:lnTo>
                  <a:pt x="6138824" y="0"/>
                </a:lnTo>
                <a:lnTo>
                  <a:pt x="6138824" y="17485376"/>
                </a:lnTo>
                <a:lnTo>
                  <a:pt x="0" y="17485376"/>
                </a:lnTo>
                <a:lnTo>
                  <a:pt x="0" y="0"/>
                </a:lnTo>
                <a:close/>
              </a:path>
            </a:pathLst>
          </a:custGeom>
          <a:blipFill>
            <a:blip r:embed="rId3">
              <a:extLst>
                <a:ext uri="{96DAC541-7B7A-43D3-8B79-37D633B846F1}">
                  <asvg:svgBlip xmlns:asvg="http://schemas.microsoft.com/office/drawing/2016/SVG/main" r:embed="rId4"/>
                </a:ext>
              </a:extLst>
            </a:blip>
            <a:stretch>
              <a:fillRect l="-43128"/>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rot="-1207836">
            <a:off x="3648992" y="-2658076"/>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3">
              <a:alphaModFix amt="80000"/>
              <a:extLst>
                <a:ext uri="{96DAC541-7B7A-43D3-8B79-37D633B846F1}">
                  <asvg:svgBlip xmlns:asvg="http://schemas.microsoft.com/office/drawing/2016/SVG/main" r:embed="rId4"/>
                </a:ext>
              </a:extLst>
            </a:blip>
            <a:stretch>
              <a:fillRect r="-147775" b="-4376"/>
            </a:stretch>
          </a:blipFill>
        </p:spPr>
        <p:txBody>
          <a:bodyPr/>
          <a:lstStyle/>
          <a:p>
            <a:endParaRPr lang="en-US"/>
          </a:p>
        </p:txBody>
      </p:sp>
      <p:sp>
        <p:nvSpPr>
          <p:cNvPr id="6" name="TextBox 6"/>
          <p:cNvSpPr txBox="1">
            <a:spLocks noGrp="1"/>
          </p:cNvSpPr>
          <p:nvPr>
            <p:ph type="title" idx="4294967295"/>
          </p:nvPr>
        </p:nvSpPr>
        <p:spPr>
          <a:xfrm>
            <a:off x="10153273" y="463688"/>
            <a:ext cx="7870293" cy="35019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AA9F4E"/>
                </a:solidFill>
                <a:effectLst/>
                <a:uLnTx/>
                <a:uFillTx/>
                <a:latin typeface="Montserrat Extra-Bold Bold"/>
                <a:ea typeface="+mn-ea"/>
                <a:cs typeface="+mn-cs"/>
              </a:rPr>
              <a:t>Outreach to Employers: Benefits of Upskilling &amp; Investing in Employees</a:t>
            </a:r>
          </a:p>
        </p:txBody>
      </p:sp>
      <p:sp>
        <p:nvSpPr>
          <p:cNvPr id="7" name="TextBox 7"/>
          <p:cNvSpPr txBox="1"/>
          <p:nvPr/>
        </p:nvSpPr>
        <p:spPr>
          <a:xfrm>
            <a:off x="9969531" y="4420655"/>
            <a:ext cx="8054035" cy="4978158"/>
          </a:xfrm>
          <a:prstGeom prst="rect">
            <a:avLst/>
          </a:prstGeom>
        </p:spPr>
        <p:txBody>
          <a:bodyPr lIns="0" tIns="0" rIns="0" bIns="0" rtlCol="0" anchor="t">
            <a:spAutoFit/>
          </a:bodyPr>
          <a:lstStyle/>
          <a:p>
            <a:pPr marL="539749" lvl="1" indent="-269875" algn="l">
              <a:lnSpc>
                <a:spcPts val="2999"/>
              </a:lnSpc>
              <a:buFont typeface="Arial"/>
              <a:buChar char="•"/>
            </a:pPr>
            <a:r>
              <a:rPr lang="en-US" sz="2499" dirty="0">
                <a:solidFill>
                  <a:srgbClr val="000000"/>
                </a:solidFill>
                <a:latin typeface="Arimo"/>
              </a:rPr>
              <a:t>Increase employee retention</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Fill skill gaps within the company</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Ensure employee’s skillsets won’t become obsolete</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Build a culture of learning</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Boost moral</a:t>
            </a:r>
          </a:p>
          <a:p>
            <a:pPr algn="l">
              <a:lnSpc>
                <a:spcPts val="2999"/>
              </a:lnSpc>
            </a:pPr>
            <a:endParaRPr lang="en-US" sz="2499" dirty="0">
              <a:solidFill>
                <a:srgbClr val="000000"/>
              </a:solidFill>
              <a:latin typeface="Arimo"/>
            </a:endParaRPr>
          </a:p>
          <a:p>
            <a:pPr marL="539749" lvl="1" indent="-269875" algn="l">
              <a:lnSpc>
                <a:spcPts val="2999"/>
              </a:lnSpc>
              <a:buFont typeface="Arial"/>
              <a:buChar char="•"/>
            </a:pPr>
            <a:r>
              <a:rPr lang="en-US" sz="2499" dirty="0">
                <a:solidFill>
                  <a:srgbClr val="000000"/>
                </a:solidFill>
                <a:latin typeface="Arimo"/>
              </a:rPr>
              <a:t>Enhance employee motivation, satisfaction, and productivity</a:t>
            </a:r>
          </a:p>
          <a:p>
            <a:pPr algn="l">
              <a:lnSpc>
                <a:spcPts val="2999"/>
              </a:lnSpc>
            </a:pPr>
            <a:endParaRPr lang="en-US" sz="2499" dirty="0">
              <a:solidFill>
                <a:srgbClr val="000000"/>
              </a:solidFill>
              <a:latin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9144000" y="784440"/>
            <a:ext cx="8115300" cy="6464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532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AA9F4E"/>
                </a:solidFill>
                <a:effectLst/>
                <a:uLnTx/>
                <a:uFillTx/>
                <a:latin typeface="Montserrat Extra-Bold Bold"/>
                <a:ea typeface="+mn-ea"/>
                <a:cs typeface="+mn-cs"/>
              </a:rPr>
              <a:t>Approval Process</a:t>
            </a:r>
          </a:p>
        </p:txBody>
      </p:sp>
      <p:grpSp>
        <p:nvGrpSpPr>
          <p:cNvPr id="3" name="Group 3">
            <a:extLst>
              <a:ext uri="{C183D7F6-B498-43B3-948B-1728B52AA6E4}">
                <adec:decorative xmlns:adec="http://schemas.microsoft.com/office/drawing/2017/decorative" val="1"/>
              </a:ext>
            </a:extLst>
          </p:cNvPr>
          <p:cNvGrpSpPr>
            <a:grpSpLocks noChangeAspect="1"/>
          </p:cNvGrpSpPr>
          <p:nvPr/>
        </p:nvGrpSpPr>
        <p:grpSpPr>
          <a:xfrm>
            <a:off x="-1411409" y="0"/>
            <a:ext cx="8929017" cy="10306752"/>
            <a:chOff x="0" y="0"/>
            <a:chExt cx="7188200" cy="8297329"/>
          </a:xfrm>
        </p:grpSpPr>
        <p:sp>
          <p:nvSpPr>
            <p:cNvPr id="4" name="Freeform 4"/>
            <p:cNvSpPr/>
            <p:nvPr/>
          </p:nvSpPr>
          <p:spPr>
            <a:xfrm>
              <a:off x="0" y="0"/>
              <a:ext cx="7188200" cy="8297292"/>
            </a:xfrm>
            <a:custGeom>
              <a:avLst/>
              <a:gdLst/>
              <a:ahLst/>
              <a:cxnLst/>
              <a:rect l="l" t="t" r="r" b="b"/>
              <a:pathLst>
                <a:path w="7188200" h="8297292">
                  <a:moveTo>
                    <a:pt x="0" y="0"/>
                  </a:moveTo>
                  <a:lnTo>
                    <a:pt x="0" y="8297291"/>
                  </a:lnTo>
                  <a:lnTo>
                    <a:pt x="7188200" y="8297291"/>
                  </a:lnTo>
                  <a:lnTo>
                    <a:pt x="7188200" y="8297291"/>
                  </a:lnTo>
                  <a:lnTo>
                    <a:pt x="7052691" y="7840091"/>
                  </a:lnTo>
                  <a:lnTo>
                    <a:pt x="6731000" y="6578600"/>
                  </a:lnTo>
                  <a:lnTo>
                    <a:pt x="6578600" y="5672709"/>
                  </a:lnTo>
                  <a:lnTo>
                    <a:pt x="6341491" y="4131818"/>
                  </a:lnTo>
                  <a:lnTo>
                    <a:pt x="5706491" y="2370709"/>
                  </a:lnTo>
                  <a:lnTo>
                    <a:pt x="5325491" y="1549400"/>
                  </a:lnTo>
                  <a:lnTo>
                    <a:pt x="4935982" y="1066800"/>
                  </a:lnTo>
                  <a:lnTo>
                    <a:pt x="3970782" y="0"/>
                  </a:lnTo>
                  <a:close/>
                </a:path>
              </a:pathLst>
            </a:custGeom>
            <a:blipFill>
              <a:blip r:embed="rId2"/>
              <a:stretch>
                <a:fillRect l="-36571" r="-36571"/>
              </a:stretch>
            </a:blipFill>
          </p:spPr>
          <p:txBody>
            <a:bodyPr/>
            <a:lstStyle/>
            <a:p>
              <a:endParaRPr lang="en-US"/>
            </a:p>
          </p:txBody>
        </p:sp>
      </p:grpSp>
      <p:sp>
        <p:nvSpPr>
          <p:cNvPr id="5" name="Freeform 5">
            <a:extLst>
              <a:ext uri="{C183D7F6-B498-43B3-948B-1728B52AA6E4}">
                <adec:decorative xmlns:adec="http://schemas.microsoft.com/office/drawing/2017/decorative" val="1"/>
              </a:ext>
            </a:extLst>
          </p:cNvPr>
          <p:cNvSpPr/>
          <p:nvPr/>
        </p:nvSpPr>
        <p:spPr>
          <a:xfrm rot="-1207836">
            <a:off x="4746075" y="-4054785"/>
            <a:ext cx="6138825" cy="17485376"/>
          </a:xfrm>
          <a:custGeom>
            <a:avLst/>
            <a:gdLst/>
            <a:ahLst/>
            <a:cxnLst/>
            <a:rect l="l" t="t" r="r" b="b"/>
            <a:pathLst>
              <a:path w="6138825" h="17485376">
                <a:moveTo>
                  <a:pt x="0" y="0"/>
                </a:moveTo>
                <a:lnTo>
                  <a:pt x="6138824" y="0"/>
                </a:lnTo>
                <a:lnTo>
                  <a:pt x="6138824" y="17485376"/>
                </a:lnTo>
                <a:lnTo>
                  <a:pt x="0" y="17485376"/>
                </a:lnTo>
                <a:lnTo>
                  <a:pt x="0" y="0"/>
                </a:lnTo>
                <a:close/>
              </a:path>
            </a:pathLst>
          </a:custGeom>
          <a:blipFill>
            <a:blip r:embed="rId3">
              <a:extLst>
                <a:ext uri="{96DAC541-7B7A-43D3-8B79-37D633B846F1}">
                  <asvg:svgBlip xmlns:asvg="http://schemas.microsoft.com/office/drawing/2016/SVG/main" r:embed="rId4"/>
                </a:ext>
              </a:extLst>
            </a:blip>
            <a:stretch>
              <a:fillRect l="-43128"/>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rot="-1207836">
            <a:off x="2237584" y="-2658076"/>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3">
              <a:alphaModFix amt="80000"/>
              <a:extLst>
                <a:ext uri="{96DAC541-7B7A-43D3-8B79-37D633B846F1}">
                  <asvg:svgBlip xmlns:asvg="http://schemas.microsoft.com/office/drawing/2016/SVG/main" r:embed="rId4"/>
                </a:ext>
              </a:extLst>
            </a:blip>
            <a:stretch>
              <a:fillRect r="-147775" b="-4376"/>
            </a:stretch>
          </a:blipFill>
        </p:spPr>
        <p:txBody>
          <a:bodyPr/>
          <a:lstStyle/>
          <a:p>
            <a:endParaRPr lang="en-US"/>
          </a:p>
        </p:txBody>
      </p:sp>
      <p:sp>
        <p:nvSpPr>
          <p:cNvPr id="7" name="TextBox 7"/>
          <p:cNvSpPr txBox="1"/>
          <p:nvPr/>
        </p:nvSpPr>
        <p:spPr>
          <a:xfrm>
            <a:off x="9144000" y="1981877"/>
            <a:ext cx="8115300" cy="8729185"/>
          </a:xfrm>
          <a:prstGeom prst="rect">
            <a:avLst/>
          </a:prstGeom>
        </p:spPr>
        <p:txBody>
          <a:bodyPr lIns="0" tIns="0" rIns="0" bIns="0" rtlCol="0" anchor="t">
            <a:spAutoFit/>
          </a:bodyPr>
          <a:lstStyle/>
          <a:p>
            <a:pPr algn="just">
              <a:lnSpc>
                <a:spcPts val="3239"/>
              </a:lnSpc>
            </a:pPr>
            <a:r>
              <a:rPr lang="en-US" sz="2699" dirty="0">
                <a:solidFill>
                  <a:srgbClr val="000000"/>
                </a:solidFill>
                <a:latin typeface="Arimo"/>
              </a:rPr>
              <a:t>1. Employer reviews IWT Guidelines &amp; Email training idea to Business Service Manager or Team Leader</a:t>
            </a:r>
          </a:p>
          <a:p>
            <a:pPr algn="just">
              <a:lnSpc>
                <a:spcPts val="3239"/>
              </a:lnSpc>
            </a:pPr>
            <a:endParaRPr lang="en-US" sz="2699" dirty="0">
              <a:solidFill>
                <a:srgbClr val="000000"/>
              </a:solidFill>
              <a:latin typeface="Arimo"/>
            </a:endParaRPr>
          </a:p>
          <a:p>
            <a:pPr algn="just">
              <a:lnSpc>
                <a:spcPts val="3239"/>
              </a:lnSpc>
            </a:pPr>
            <a:r>
              <a:rPr lang="en-US" sz="2699" dirty="0">
                <a:solidFill>
                  <a:srgbClr val="000000"/>
                </a:solidFill>
                <a:latin typeface="Arimo"/>
              </a:rPr>
              <a:t>2. Submit IWT App.: 4-6 weeks or sooner before training starts. First come first served!</a:t>
            </a:r>
          </a:p>
          <a:p>
            <a:pPr algn="just">
              <a:lnSpc>
                <a:spcPts val="3239"/>
              </a:lnSpc>
            </a:pPr>
            <a:endParaRPr lang="en-US" sz="2699" dirty="0">
              <a:solidFill>
                <a:srgbClr val="000000"/>
              </a:solidFill>
              <a:latin typeface="Arimo"/>
            </a:endParaRPr>
          </a:p>
          <a:p>
            <a:pPr algn="just">
              <a:lnSpc>
                <a:spcPts val="3239"/>
              </a:lnSpc>
            </a:pPr>
            <a:r>
              <a:rPr lang="en-US" sz="2699" dirty="0">
                <a:solidFill>
                  <a:srgbClr val="000000"/>
                </a:solidFill>
                <a:latin typeface="Arimo"/>
              </a:rPr>
              <a:t>3. If approved, Award letter is emailed. </a:t>
            </a:r>
          </a:p>
          <a:p>
            <a:pPr algn="just">
              <a:lnSpc>
                <a:spcPts val="3239"/>
              </a:lnSpc>
            </a:pPr>
            <a:endParaRPr lang="en-US" sz="2699" dirty="0">
              <a:solidFill>
                <a:srgbClr val="000000"/>
              </a:solidFill>
              <a:latin typeface="Arimo"/>
            </a:endParaRPr>
          </a:p>
          <a:p>
            <a:pPr algn="just">
              <a:lnSpc>
                <a:spcPts val="2879"/>
              </a:lnSpc>
            </a:pPr>
            <a:r>
              <a:rPr lang="en-US" sz="2400" dirty="0">
                <a:solidFill>
                  <a:srgbClr val="000000"/>
                </a:solidFill>
                <a:latin typeface="Arimo"/>
              </a:rPr>
              <a:t>4. Trainees’ complete required Enrollment Paperwork with CS (BEFORE training starts): includes demographic info: family, wage, employment info, veteran status, I-9 form, Data Privacy Notice, Consent form for training vendor </a:t>
            </a:r>
          </a:p>
          <a:p>
            <a:pPr algn="just">
              <a:lnSpc>
                <a:spcPts val="2879"/>
              </a:lnSpc>
            </a:pPr>
            <a:endParaRPr lang="en-US" sz="2400" dirty="0">
              <a:solidFill>
                <a:srgbClr val="000000"/>
              </a:solidFill>
              <a:latin typeface="Arimo"/>
            </a:endParaRPr>
          </a:p>
          <a:p>
            <a:pPr algn="just">
              <a:lnSpc>
                <a:spcPts val="3239"/>
              </a:lnSpc>
            </a:pPr>
            <a:r>
              <a:rPr lang="en-US" sz="2699" dirty="0">
                <a:solidFill>
                  <a:srgbClr val="000000"/>
                </a:solidFill>
                <a:latin typeface="Arimo"/>
              </a:rPr>
              <a:t>5. WF1 case management</a:t>
            </a:r>
          </a:p>
          <a:p>
            <a:pPr algn="just">
              <a:lnSpc>
                <a:spcPts val="3239"/>
              </a:lnSpc>
            </a:pPr>
            <a:endParaRPr lang="en-US" sz="2699" dirty="0">
              <a:solidFill>
                <a:srgbClr val="000000"/>
              </a:solidFill>
              <a:latin typeface="Arimo"/>
            </a:endParaRPr>
          </a:p>
          <a:p>
            <a:pPr algn="just">
              <a:lnSpc>
                <a:spcPts val="3239"/>
              </a:lnSpc>
            </a:pPr>
            <a:r>
              <a:rPr lang="en-US" sz="2699" dirty="0">
                <a:solidFill>
                  <a:srgbClr val="000000"/>
                </a:solidFill>
                <a:latin typeface="Arimo"/>
              </a:rPr>
              <a:t>6. Submit Attendance Records &amp; Certificates</a:t>
            </a:r>
          </a:p>
          <a:p>
            <a:pPr algn="just">
              <a:lnSpc>
                <a:spcPts val="3239"/>
              </a:lnSpc>
            </a:pPr>
            <a:endParaRPr lang="en-US" sz="2699" dirty="0">
              <a:solidFill>
                <a:srgbClr val="000000"/>
              </a:solidFill>
              <a:latin typeface="Arimo"/>
            </a:endParaRPr>
          </a:p>
          <a:p>
            <a:pPr algn="just">
              <a:lnSpc>
                <a:spcPts val="2999"/>
              </a:lnSpc>
            </a:pPr>
            <a:r>
              <a:rPr lang="en-US" sz="2499" dirty="0">
                <a:solidFill>
                  <a:srgbClr val="000000"/>
                </a:solidFill>
                <a:latin typeface="Arimo"/>
              </a:rPr>
              <a:t>7. Employer  is reimbursed</a:t>
            </a:r>
            <a:r>
              <a:rPr lang="en-US" sz="2499" dirty="0">
                <a:solidFill>
                  <a:srgbClr val="000000"/>
                </a:solidFill>
                <a:latin typeface="Arimo Bold"/>
              </a:rPr>
              <a:t> </a:t>
            </a:r>
            <a:r>
              <a:rPr lang="en-US" sz="2499" dirty="0">
                <a:solidFill>
                  <a:srgbClr val="000000"/>
                </a:solidFill>
                <a:latin typeface="Arimo"/>
              </a:rPr>
              <a:t>for training costs and provides  wage follow-up the 2nd &amp; 4th quarters after training is completed</a:t>
            </a:r>
          </a:p>
          <a:p>
            <a:pPr algn="just">
              <a:lnSpc>
                <a:spcPts val="3239"/>
              </a:lnSpc>
            </a:pPr>
            <a:endParaRPr lang="en-US" sz="2499" dirty="0">
              <a:solidFill>
                <a:srgbClr val="000000"/>
              </a:solidFill>
              <a:latin typeface="Arimo"/>
            </a:endParaRPr>
          </a:p>
          <a:p>
            <a:pPr algn="just">
              <a:lnSpc>
                <a:spcPts val="3239"/>
              </a:lnSpc>
            </a:pPr>
            <a:endParaRPr lang="en-US" sz="2499" dirty="0">
              <a:solidFill>
                <a:srgbClr val="000000"/>
              </a:solidFill>
              <a:latin typeface="Arimo"/>
            </a:endParaRPr>
          </a:p>
        </p:txBody>
      </p:sp>
      <p:sp>
        <p:nvSpPr>
          <p:cNvPr id="8" name="Freeform 8">
            <a:extLst>
              <a:ext uri="{C183D7F6-B498-43B3-948B-1728B52AA6E4}">
                <adec:decorative xmlns:adec="http://schemas.microsoft.com/office/drawing/2017/decorative" val="1"/>
              </a:ext>
            </a:extLst>
          </p:cNvPr>
          <p:cNvSpPr/>
          <p:nvPr/>
        </p:nvSpPr>
        <p:spPr>
          <a:xfrm rot="-1207836">
            <a:off x="2389984" y="-2505676"/>
            <a:ext cx="3546118" cy="16752231"/>
          </a:xfrm>
          <a:custGeom>
            <a:avLst/>
            <a:gdLst/>
            <a:ahLst/>
            <a:cxnLst/>
            <a:rect l="l" t="t" r="r" b="b"/>
            <a:pathLst>
              <a:path w="3546118" h="16752231">
                <a:moveTo>
                  <a:pt x="0" y="0"/>
                </a:moveTo>
                <a:lnTo>
                  <a:pt x="3546118" y="0"/>
                </a:lnTo>
                <a:lnTo>
                  <a:pt x="3546118" y="16752231"/>
                </a:lnTo>
                <a:lnTo>
                  <a:pt x="0" y="16752231"/>
                </a:lnTo>
                <a:lnTo>
                  <a:pt x="0" y="0"/>
                </a:lnTo>
                <a:close/>
              </a:path>
            </a:pathLst>
          </a:custGeom>
          <a:blipFill>
            <a:blip r:embed="rId3">
              <a:alphaModFix amt="80000"/>
              <a:extLst>
                <a:ext uri="{96DAC541-7B7A-43D3-8B79-37D633B846F1}">
                  <asvg:svgBlip xmlns:asvg="http://schemas.microsoft.com/office/drawing/2016/SVG/main" r:embed="rId4"/>
                </a:ext>
              </a:extLst>
            </a:blip>
            <a:stretch>
              <a:fillRect r="-147775" b="-4376"/>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1252</Words>
  <Application>Microsoft Office PowerPoint</Application>
  <PresentationFormat>Custom</PresentationFormat>
  <Paragraphs>164</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Arimo Bold</vt:lpstr>
      <vt:lpstr>Poppins</vt:lpstr>
      <vt:lpstr>Arimo Italics</vt:lpstr>
      <vt:lpstr>Arial</vt:lpstr>
      <vt:lpstr>Montserrat Extra-Bold Bold</vt:lpstr>
      <vt:lpstr>Poppins ExtraBold</vt:lpstr>
      <vt:lpstr>Montserrat Extra-Bold</vt:lpstr>
      <vt:lpstr>Arimo</vt:lpstr>
      <vt:lpstr>Calibri</vt:lpstr>
      <vt:lpstr>Poppins Bold</vt:lpstr>
      <vt:lpstr>Office Theme</vt:lpstr>
      <vt:lpstr>TRAINING</vt:lpstr>
      <vt:lpstr>Intros</vt:lpstr>
      <vt:lpstr>Agenda 11:15-12:15</vt:lpstr>
      <vt:lpstr>Outreach Strategies</vt:lpstr>
      <vt:lpstr>Outreach Strategies</vt:lpstr>
      <vt:lpstr>Outreach: Flyers</vt:lpstr>
      <vt:lpstr>Outreach: Flyer</vt:lpstr>
      <vt:lpstr>Outreach to Employers: Benefits of Upskilling &amp; Investing in Employees</vt:lpstr>
      <vt:lpstr>Approval Process</vt:lpstr>
      <vt:lpstr>Approval Process: Award Letter</vt:lpstr>
      <vt:lpstr>Application</vt:lpstr>
      <vt:lpstr>Case Management</vt:lpstr>
      <vt:lpstr>ISS/ Plan</vt:lpstr>
      <vt:lpstr>Survey</vt:lpstr>
      <vt:lpstr>Approved Trainings</vt:lpstr>
      <vt:lpstr>Challenges</vt:lpstr>
      <vt:lpstr>Employer Success Testimonials </vt:lpstr>
      <vt:lpstr>IWT Employers</vt:lpstr>
      <vt:lpstr>Contact 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IWT presentation</dc:title>
  <dc:creator>Angie Dahle</dc:creator>
  <cp:lastModifiedBy>Liedke, Angela (DEED)</cp:lastModifiedBy>
  <cp:revision>9</cp:revision>
  <dcterms:created xsi:type="dcterms:W3CDTF">2006-08-16T00:00:00Z</dcterms:created>
  <dcterms:modified xsi:type="dcterms:W3CDTF">2024-05-21T18:48:00Z</dcterms:modified>
  <dc:identifier>DAGEmW2bCV4</dc:identifier>
</cp:coreProperties>
</file>