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22"/>
  </p:notesMasterIdLst>
  <p:sldIdLst>
    <p:sldId id="2511" r:id="rId5"/>
    <p:sldId id="315" r:id="rId6"/>
    <p:sldId id="299" r:id="rId7"/>
    <p:sldId id="300" r:id="rId8"/>
    <p:sldId id="301" r:id="rId9"/>
    <p:sldId id="302" r:id="rId10"/>
    <p:sldId id="2447" r:id="rId11"/>
    <p:sldId id="2434" r:id="rId12"/>
    <p:sldId id="317" r:id="rId13"/>
    <p:sldId id="2448" r:id="rId14"/>
    <p:sldId id="2437" r:id="rId15"/>
    <p:sldId id="2438" r:id="rId16"/>
    <p:sldId id="2515" r:id="rId17"/>
    <p:sldId id="2560" r:id="rId18"/>
    <p:sldId id="2516" r:id="rId19"/>
    <p:sldId id="2539" r:id="rId20"/>
    <p:sldId id="25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51"/>
    <a:srgbClr val="009A50"/>
    <a:srgbClr val="254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12" autoAdjust="0"/>
  </p:normalViewPr>
  <p:slideViewPr>
    <p:cSldViewPr snapToGrid="0">
      <p:cViewPr varScale="1">
        <p:scale>
          <a:sx n="98" d="100"/>
          <a:sy n="98" d="100"/>
        </p:scale>
        <p:origin x="107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9CC9A-50BE-4F20-992B-2AE3EEBA85C7}" type="doc">
      <dgm:prSet loTypeId="urn:microsoft.com/office/officeart/2005/8/layout/venn1" loCatId="relationship" qsTypeId="urn:microsoft.com/office/officeart/2005/8/quickstyle/simple3" qsCatId="simple" csTypeId="urn:microsoft.com/office/officeart/2005/8/colors/accent2_2" csCatId="accent2" phldr="1"/>
      <dgm:spPr/>
    </dgm:pt>
    <dgm:pt modelId="{D02336F5-F20F-48B9-AC68-6255FDFF19A9}">
      <dgm:prSet phldrT="[Text]" custT="1"/>
      <dgm:spPr/>
      <dgm:t>
        <a:bodyPr/>
        <a:lstStyle/>
        <a:p>
          <a:pPr>
            <a:lnSpc>
              <a:spcPct val="100000"/>
            </a:lnSpc>
            <a:spcAft>
              <a:spcPts val="0"/>
            </a:spcAft>
          </a:pPr>
          <a:r>
            <a:rPr lang="en-US" sz="4000" b="1" dirty="0"/>
            <a:t>Structured on-the-job training</a:t>
          </a:r>
        </a:p>
        <a:p>
          <a:pPr>
            <a:lnSpc>
              <a:spcPct val="100000"/>
            </a:lnSpc>
            <a:spcAft>
              <a:spcPts val="0"/>
            </a:spcAft>
          </a:pPr>
          <a:endParaRPr lang="en-US" sz="3200" i="1" dirty="0"/>
        </a:p>
        <a:p>
          <a:pPr>
            <a:lnSpc>
              <a:spcPct val="100000"/>
            </a:lnSpc>
            <a:spcAft>
              <a:spcPts val="0"/>
            </a:spcAft>
          </a:pPr>
          <a:r>
            <a:rPr lang="en-US" sz="3200" i="1" dirty="0"/>
            <a:t>Taking a variety of forms</a:t>
          </a:r>
        </a:p>
      </dgm:t>
    </dgm:pt>
    <dgm:pt modelId="{776E787D-2460-4B5A-8A4F-AF96B5E3693F}" type="parTrans" cxnId="{9C901B76-6D56-46AF-AF3A-9C2B4F254632}">
      <dgm:prSet/>
      <dgm:spPr/>
      <dgm:t>
        <a:bodyPr/>
        <a:lstStyle/>
        <a:p>
          <a:endParaRPr lang="en-US"/>
        </a:p>
      </dgm:t>
    </dgm:pt>
    <dgm:pt modelId="{C7827BF8-FAAB-4122-863A-071E796E9081}" type="sibTrans" cxnId="{9C901B76-6D56-46AF-AF3A-9C2B4F254632}">
      <dgm:prSet/>
      <dgm:spPr/>
      <dgm:t>
        <a:bodyPr/>
        <a:lstStyle/>
        <a:p>
          <a:endParaRPr lang="en-US"/>
        </a:p>
      </dgm:t>
    </dgm:pt>
    <dgm:pt modelId="{7809277B-98FA-40A0-8457-573F0B41F9C0}">
      <dgm:prSet phldrT="[Text]" custT="1"/>
      <dgm:spPr/>
      <dgm:t>
        <a:bodyPr/>
        <a:lstStyle/>
        <a:p>
          <a:pPr>
            <a:lnSpc>
              <a:spcPct val="100000"/>
            </a:lnSpc>
            <a:spcAft>
              <a:spcPts val="0"/>
            </a:spcAft>
          </a:pPr>
          <a:endParaRPr lang="en-US" sz="4000" b="1" dirty="0"/>
        </a:p>
        <a:p>
          <a:pPr>
            <a:lnSpc>
              <a:spcPct val="100000"/>
            </a:lnSpc>
            <a:spcAft>
              <a:spcPts val="0"/>
            </a:spcAft>
          </a:pPr>
          <a:r>
            <a:rPr lang="en-US" sz="4000" b="1" dirty="0"/>
            <a:t>Related Instruction</a:t>
          </a:r>
        </a:p>
        <a:p>
          <a:pPr>
            <a:lnSpc>
              <a:spcPct val="100000"/>
            </a:lnSpc>
            <a:spcAft>
              <a:spcPts val="0"/>
            </a:spcAft>
          </a:pPr>
          <a:endParaRPr lang="en-US" sz="3200" i="1" dirty="0"/>
        </a:p>
        <a:p>
          <a:pPr>
            <a:lnSpc>
              <a:spcPct val="100000"/>
            </a:lnSpc>
            <a:spcAft>
              <a:spcPts val="0"/>
            </a:spcAft>
          </a:pPr>
          <a:endParaRPr lang="en-US" sz="3200" i="1" dirty="0"/>
        </a:p>
        <a:p>
          <a:pPr>
            <a:lnSpc>
              <a:spcPct val="100000"/>
            </a:lnSpc>
            <a:spcAft>
              <a:spcPts val="0"/>
            </a:spcAft>
          </a:pPr>
          <a:r>
            <a:rPr lang="en-US" sz="3200" i="1" dirty="0"/>
            <a:t>with a chosen training provider</a:t>
          </a:r>
        </a:p>
      </dgm:t>
    </dgm:pt>
    <dgm:pt modelId="{1258E901-B634-492C-A52B-BD046C225AFA}" type="parTrans" cxnId="{3E98F8DD-C3CF-4A5A-A0D7-27A278680C49}">
      <dgm:prSet/>
      <dgm:spPr/>
      <dgm:t>
        <a:bodyPr/>
        <a:lstStyle/>
        <a:p>
          <a:endParaRPr lang="en-US"/>
        </a:p>
      </dgm:t>
    </dgm:pt>
    <dgm:pt modelId="{076DD2FE-36DA-4188-A610-C6EF933E6F5B}" type="sibTrans" cxnId="{3E98F8DD-C3CF-4A5A-A0D7-27A278680C49}">
      <dgm:prSet/>
      <dgm:spPr/>
      <dgm:t>
        <a:bodyPr/>
        <a:lstStyle/>
        <a:p>
          <a:endParaRPr lang="en-US"/>
        </a:p>
      </dgm:t>
    </dgm:pt>
    <dgm:pt modelId="{B71BE9DB-228F-400B-AAD8-EA7907BB9FFA}" type="pres">
      <dgm:prSet presAssocID="{C7E9CC9A-50BE-4F20-992B-2AE3EEBA85C7}" presName="compositeShape" presStyleCnt="0">
        <dgm:presLayoutVars>
          <dgm:chMax val="7"/>
          <dgm:dir/>
          <dgm:resizeHandles val="exact"/>
        </dgm:presLayoutVars>
      </dgm:prSet>
      <dgm:spPr/>
    </dgm:pt>
    <dgm:pt modelId="{80EB4DDE-8C9F-45C8-A278-997595C9DBCA}" type="pres">
      <dgm:prSet presAssocID="{D02336F5-F20F-48B9-AC68-6255FDFF19A9}" presName="circ1" presStyleLbl="vennNode1" presStyleIdx="0" presStyleCnt="2" custLinFactNeighborX="-1327" custLinFactNeighborY="-441"/>
      <dgm:spPr/>
    </dgm:pt>
    <dgm:pt modelId="{6CF1B39E-D003-433F-8EC2-EF771C0D1DEC}" type="pres">
      <dgm:prSet presAssocID="{D02336F5-F20F-48B9-AC68-6255FDFF19A9}" presName="circ1Tx" presStyleLbl="revTx" presStyleIdx="0" presStyleCnt="0">
        <dgm:presLayoutVars>
          <dgm:chMax val="0"/>
          <dgm:chPref val="0"/>
          <dgm:bulletEnabled val="1"/>
        </dgm:presLayoutVars>
      </dgm:prSet>
      <dgm:spPr/>
    </dgm:pt>
    <dgm:pt modelId="{AD05C9A3-A7DA-493A-821B-828726CE388F}" type="pres">
      <dgm:prSet presAssocID="{7809277B-98FA-40A0-8457-573F0B41F9C0}" presName="circ2" presStyleLbl="vennNode1" presStyleIdx="1" presStyleCnt="2" custLinFactNeighborX="-2596" custLinFactNeighborY="-988"/>
      <dgm:spPr/>
    </dgm:pt>
    <dgm:pt modelId="{DC4941C6-CA12-45BF-B22C-B3F5B58A7E91}" type="pres">
      <dgm:prSet presAssocID="{7809277B-98FA-40A0-8457-573F0B41F9C0}" presName="circ2Tx" presStyleLbl="revTx" presStyleIdx="0" presStyleCnt="0">
        <dgm:presLayoutVars>
          <dgm:chMax val="0"/>
          <dgm:chPref val="0"/>
          <dgm:bulletEnabled val="1"/>
        </dgm:presLayoutVars>
      </dgm:prSet>
      <dgm:spPr/>
    </dgm:pt>
  </dgm:ptLst>
  <dgm:cxnLst>
    <dgm:cxn modelId="{D0E8D007-AF99-453B-90DC-24D6E74DFDD6}" type="presOf" srcId="{D02336F5-F20F-48B9-AC68-6255FDFF19A9}" destId="{6CF1B39E-D003-433F-8EC2-EF771C0D1DEC}" srcOrd="1" destOrd="0" presId="urn:microsoft.com/office/officeart/2005/8/layout/venn1"/>
    <dgm:cxn modelId="{9C901B76-6D56-46AF-AF3A-9C2B4F254632}" srcId="{C7E9CC9A-50BE-4F20-992B-2AE3EEBA85C7}" destId="{D02336F5-F20F-48B9-AC68-6255FDFF19A9}" srcOrd="0" destOrd="0" parTransId="{776E787D-2460-4B5A-8A4F-AF96B5E3693F}" sibTransId="{C7827BF8-FAAB-4122-863A-071E796E9081}"/>
    <dgm:cxn modelId="{FC67E981-7913-4461-A8CB-2A96685D54E3}" type="presOf" srcId="{C7E9CC9A-50BE-4F20-992B-2AE3EEBA85C7}" destId="{B71BE9DB-228F-400B-AAD8-EA7907BB9FFA}" srcOrd="0" destOrd="0" presId="urn:microsoft.com/office/officeart/2005/8/layout/venn1"/>
    <dgm:cxn modelId="{34A099B8-3514-4CF8-B740-92F704DB47B2}" type="presOf" srcId="{7809277B-98FA-40A0-8457-573F0B41F9C0}" destId="{AD05C9A3-A7DA-493A-821B-828726CE388F}" srcOrd="0" destOrd="0" presId="urn:microsoft.com/office/officeart/2005/8/layout/venn1"/>
    <dgm:cxn modelId="{85EAB4D3-39A7-413A-8929-6962D1E32BBD}" type="presOf" srcId="{D02336F5-F20F-48B9-AC68-6255FDFF19A9}" destId="{80EB4DDE-8C9F-45C8-A278-997595C9DBCA}" srcOrd="0" destOrd="0" presId="urn:microsoft.com/office/officeart/2005/8/layout/venn1"/>
    <dgm:cxn modelId="{C5B4D8DD-EEF6-4CD0-93DF-D0C55F971A82}" type="presOf" srcId="{7809277B-98FA-40A0-8457-573F0B41F9C0}" destId="{DC4941C6-CA12-45BF-B22C-B3F5B58A7E91}" srcOrd="1" destOrd="0" presId="urn:microsoft.com/office/officeart/2005/8/layout/venn1"/>
    <dgm:cxn modelId="{3E98F8DD-C3CF-4A5A-A0D7-27A278680C49}" srcId="{C7E9CC9A-50BE-4F20-992B-2AE3EEBA85C7}" destId="{7809277B-98FA-40A0-8457-573F0B41F9C0}" srcOrd="1" destOrd="0" parTransId="{1258E901-B634-492C-A52B-BD046C225AFA}" sibTransId="{076DD2FE-36DA-4188-A610-C6EF933E6F5B}"/>
    <dgm:cxn modelId="{1197ECE9-B255-4509-AC73-B7594DA5239F}" type="presParOf" srcId="{B71BE9DB-228F-400B-AAD8-EA7907BB9FFA}" destId="{80EB4DDE-8C9F-45C8-A278-997595C9DBCA}" srcOrd="0" destOrd="0" presId="urn:microsoft.com/office/officeart/2005/8/layout/venn1"/>
    <dgm:cxn modelId="{397C413E-2CA3-4FFA-BA9B-A9714C6C48D0}" type="presParOf" srcId="{B71BE9DB-228F-400B-AAD8-EA7907BB9FFA}" destId="{6CF1B39E-D003-433F-8EC2-EF771C0D1DEC}" srcOrd="1" destOrd="0" presId="urn:microsoft.com/office/officeart/2005/8/layout/venn1"/>
    <dgm:cxn modelId="{B367DC83-BBE0-47B1-9A48-3F7DAB35C43D}" type="presParOf" srcId="{B71BE9DB-228F-400B-AAD8-EA7907BB9FFA}" destId="{AD05C9A3-A7DA-493A-821B-828726CE388F}" srcOrd="2" destOrd="0" presId="urn:microsoft.com/office/officeart/2005/8/layout/venn1"/>
    <dgm:cxn modelId="{6C367428-F326-4F6B-B4F0-6B1F966C7E41}" type="presParOf" srcId="{B71BE9DB-228F-400B-AAD8-EA7907BB9FFA}" destId="{DC4941C6-CA12-45BF-B22C-B3F5B58A7E9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B4DDE-8C9F-45C8-A278-997595C9DBCA}">
      <dsp:nvSpPr>
        <dsp:cNvPr id="0" name=""/>
        <dsp:cNvSpPr/>
      </dsp:nvSpPr>
      <dsp:spPr>
        <a:xfrm>
          <a:off x="123018" y="433919"/>
          <a:ext cx="4511040" cy="4511039"/>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100000"/>
            </a:lnSpc>
            <a:spcBef>
              <a:spcPct val="0"/>
            </a:spcBef>
            <a:spcAft>
              <a:spcPts val="0"/>
            </a:spcAft>
            <a:buNone/>
          </a:pPr>
          <a:r>
            <a:rPr lang="en-US" sz="4000" b="1" kern="1200" dirty="0"/>
            <a:t>Structured on-the-job training</a:t>
          </a:r>
        </a:p>
        <a:p>
          <a:pPr marL="0" lvl="0" indent="0" algn="ctr" defTabSz="1778000">
            <a:lnSpc>
              <a:spcPct val="100000"/>
            </a:lnSpc>
            <a:spcBef>
              <a:spcPct val="0"/>
            </a:spcBef>
            <a:spcAft>
              <a:spcPts val="0"/>
            </a:spcAft>
            <a:buNone/>
          </a:pPr>
          <a:endParaRPr lang="en-US" sz="3200" i="1" kern="1200" dirty="0"/>
        </a:p>
        <a:p>
          <a:pPr marL="0" lvl="0" indent="0" algn="ctr" defTabSz="1778000">
            <a:lnSpc>
              <a:spcPct val="100000"/>
            </a:lnSpc>
            <a:spcBef>
              <a:spcPct val="0"/>
            </a:spcBef>
            <a:spcAft>
              <a:spcPts val="0"/>
            </a:spcAft>
            <a:buNone/>
          </a:pPr>
          <a:r>
            <a:rPr lang="en-US" sz="3200" i="1" kern="1200" dirty="0"/>
            <a:t>Taking a variety of forms</a:t>
          </a:r>
        </a:p>
      </dsp:txBody>
      <dsp:txXfrm>
        <a:off x="752938" y="965868"/>
        <a:ext cx="2600960" cy="3447142"/>
      </dsp:txXfrm>
    </dsp:sp>
    <dsp:sp modelId="{AD05C9A3-A7DA-493A-821B-828726CE388F}">
      <dsp:nvSpPr>
        <dsp:cNvPr id="0" name=""/>
        <dsp:cNvSpPr/>
      </dsp:nvSpPr>
      <dsp:spPr>
        <a:xfrm>
          <a:off x="3316973" y="409244"/>
          <a:ext cx="4511040" cy="4511039"/>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100000"/>
            </a:lnSpc>
            <a:spcBef>
              <a:spcPct val="0"/>
            </a:spcBef>
            <a:spcAft>
              <a:spcPts val="0"/>
            </a:spcAft>
            <a:buNone/>
          </a:pPr>
          <a:endParaRPr lang="en-US" sz="4000" b="1" kern="1200" dirty="0"/>
        </a:p>
        <a:p>
          <a:pPr marL="0" lvl="0" indent="0" algn="ctr" defTabSz="1778000">
            <a:lnSpc>
              <a:spcPct val="100000"/>
            </a:lnSpc>
            <a:spcBef>
              <a:spcPct val="0"/>
            </a:spcBef>
            <a:spcAft>
              <a:spcPts val="0"/>
            </a:spcAft>
            <a:buNone/>
          </a:pPr>
          <a:r>
            <a:rPr lang="en-US" sz="4000" b="1" kern="1200" dirty="0"/>
            <a:t>Related Instruction</a:t>
          </a:r>
        </a:p>
        <a:p>
          <a:pPr marL="0" lvl="0" indent="0" algn="ctr" defTabSz="1778000">
            <a:lnSpc>
              <a:spcPct val="100000"/>
            </a:lnSpc>
            <a:spcBef>
              <a:spcPct val="0"/>
            </a:spcBef>
            <a:spcAft>
              <a:spcPts val="0"/>
            </a:spcAft>
            <a:buNone/>
          </a:pPr>
          <a:endParaRPr lang="en-US" sz="3200" i="1" kern="1200" dirty="0"/>
        </a:p>
        <a:p>
          <a:pPr marL="0" lvl="0" indent="0" algn="ctr" defTabSz="1778000">
            <a:lnSpc>
              <a:spcPct val="100000"/>
            </a:lnSpc>
            <a:spcBef>
              <a:spcPct val="0"/>
            </a:spcBef>
            <a:spcAft>
              <a:spcPts val="0"/>
            </a:spcAft>
            <a:buNone/>
          </a:pPr>
          <a:endParaRPr lang="en-US" sz="3200" i="1" kern="1200" dirty="0"/>
        </a:p>
        <a:p>
          <a:pPr marL="0" lvl="0" indent="0" algn="ctr" defTabSz="1778000">
            <a:lnSpc>
              <a:spcPct val="100000"/>
            </a:lnSpc>
            <a:spcBef>
              <a:spcPct val="0"/>
            </a:spcBef>
            <a:spcAft>
              <a:spcPts val="0"/>
            </a:spcAft>
            <a:buNone/>
          </a:pPr>
          <a:r>
            <a:rPr lang="en-US" sz="3200" i="1" kern="1200" dirty="0"/>
            <a:t>with a chosen training provider</a:t>
          </a:r>
        </a:p>
      </dsp:txBody>
      <dsp:txXfrm>
        <a:off x="4597133" y="941192"/>
        <a:ext cx="2600960"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06DC1-AA94-4341-B9C9-2EE98C56F548}"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CC213-0268-4186-99A4-D5905A83ED4F}" type="slidenum">
              <a:rPr lang="en-US" smtClean="0"/>
              <a:t>‹#›</a:t>
            </a:fld>
            <a:endParaRPr lang="en-US"/>
          </a:p>
        </p:txBody>
      </p:sp>
    </p:spTree>
    <p:extLst>
      <p:ext uri="{BB962C8B-B14F-4D97-AF65-F5344CB8AC3E}">
        <p14:creationId xmlns:p14="http://schemas.microsoft.com/office/powerpoint/2010/main" val="47582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Mady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CC213-0268-4186-99A4-D5905A83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00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7674-E5F4-424D-80B4-438A9BC5E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529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5/21/2024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5/21/2024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5/21/2024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7" r:id="rId1"/>
    <p:sldLayoutId id="2147483789" r:id="rId2"/>
    <p:sldLayoutId id="2147483787"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li.mn.gov/business/workforce/minnesota-dual-training-pipeline-too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acquelynn.Mol.Sletten@state.mn.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he.state.mn.us/mPg.cfm?pageID=219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vents.gcc.teams.microsoft.com/event/2d14f11e-93f4-4b45-9f1e-c84dfb866b90@eb14b046-24c4-4519-8f26-b89c2159828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hyperlink" Target="mailto:kathleen.gordon@state.mn.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hyperlink" Target="mailto:Madolyn.martini@state.mn.us" TargetMode="External"/><Relationship Id="rId5" Type="http://schemas.openxmlformats.org/officeDocument/2006/relationships/hyperlink" Target="mailto:dan.Solomon@state.mn.us"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mailto:erik.Holtan@state.mn.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li.mn.gov/sites/default/files/pdf/Health-RN.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cure.doli.state.mn.us/pipeline/pipelinelookup.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20026"/>
            <a:ext cx="12192000" cy="1295182"/>
          </a:xfrm>
        </p:spPr>
        <p:txBody>
          <a:bodyPr>
            <a:normAutofit/>
          </a:bodyPr>
          <a:lstStyle/>
          <a:p>
            <a:r>
              <a:rPr lang="en-US" sz="3200" dirty="0"/>
              <a:t>Minnesota Dual-Training Pipeline</a:t>
            </a:r>
            <a:br>
              <a:rPr lang="en-US" sz="3200" dirty="0"/>
            </a:br>
            <a:r>
              <a:rPr lang="en-US" sz="3200" dirty="0"/>
              <a:t>May 16, 2024</a:t>
            </a:r>
          </a:p>
        </p:txBody>
      </p:sp>
      <p:pic>
        <p:nvPicPr>
          <p:cNvPr id="4" name="Picture 3" descr="Minnesota Dual-Training Pipeline logo">
            <a:extLst>
              <a:ext uri="{FF2B5EF4-FFF2-40B4-BE49-F238E27FC236}">
                <a16:creationId xmlns:a16="http://schemas.microsoft.com/office/drawing/2014/main" id="{0CC81879-57E4-4FDB-AE58-40892F28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5" y="5800823"/>
            <a:ext cx="4693768" cy="611055"/>
          </a:xfrm>
          <a:prstGeom prst="rect">
            <a:avLst/>
          </a:prstGeom>
        </p:spPr>
      </p:pic>
      <p:pic>
        <p:nvPicPr>
          <p:cNvPr id="6" name="Picture 5" descr="Photos of: Two people in manufacturing, a farmer, a doctor and a patient, and a IT professionals at work.">
            <a:extLst>
              <a:ext uri="{FF2B5EF4-FFF2-40B4-BE49-F238E27FC236}">
                <a16:creationId xmlns:a16="http://schemas.microsoft.com/office/drawing/2014/main" id="{28626B5A-233B-41E9-9F75-F7541DC6601A}"/>
              </a:ext>
            </a:extLst>
          </p:cNvPr>
          <p:cNvPicPr>
            <a:picLocks noChangeAspect="1"/>
          </p:cNvPicPr>
          <p:nvPr/>
        </p:nvPicPr>
        <p:blipFill>
          <a:blip r:embed="rId4"/>
          <a:stretch>
            <a:fillRect/>
          </a:stretch>
        </p:blipFill>
        <p:spPr>
          <a:xfrm>
            <a:off x="0" y="1"/>
            <a:ext cx="12192000" cy="3520026"/>
          </a:xfrm>
          <a:prstGeom prst="rect">
            <a:avLst/>
          </a:prstGeom>
        </p:spPr>
      </p:pic>
    </p:spTree>
    <p:extLst>
      <p:ext uri="{BB962C8B-B14F-4D97-AF65-F5344CB8AC3E}">
        <p14:creationId xmlns:p14="http://schemas.microsoft.com/office/powerpoint/2010/main" val="23982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Instruction Inventory site</a:t>
            </a:r>
          </a:p>
        </p:txBody>
      </p:sp>
      <p:pic>
        <p:nvPicPr>
          <p:cNvPr id="7" name="Content Placeholder 6" descr="Image of Pipeline Related Instruction Inventory webpage.  Can be accessed at https://secure.doli.state.mn.us/pipeline/pipelinelookup.aspx ">
            <a:extLst>
              <a:ext uri="{FF2B5EF4-FFF2-40B4-BE49-F238E27FC236}">
                <a16:creationId xmlns:a16="http://schemas.microsoft.com/office/drawing/2014/main" id="{E5F531F4-59B9-BF39-29F0-E5281ED241F8}"/>
              </a:ext>
            </a:extLst>
          </p:cNvPr>
          <p:cNvPicPr>
            <a:picLocks noGrp="1" noChangeAspect="1"/>
          </p:cNvPicPr>
          <p:nvPr>
            <p:ph idx="1"/>
          </p:nvPr>
        </p:nvPicPr>
        <p:blipFill>
          <a:blip r:embed="rId2"/>
          <a:stretch>
            <a:fillRect/>
          </a:stretch>
        </p:blipFill>
        <p:spPr>
          <a:xfrm>
            <a:off x="838200" y="1434360"/>
            <a:ext cx="10515600" cy="4643330"/>
          </a:xfrm>
        </p:spPr>
      </p:pic>
    </p:spTree>
    <p:extLst>
      <p:ext uri="{BB962C8B-B14F-4D97-AF65-F5344CB8AC3E}">
        <p14:creationId xmlns:p14="http://schemas.microsoft.com/office/powerpoint/2010/main" val="58372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9" name="Content Placeholder 8"/>
          <p:cNvSpPr>
            <a:spLocks noGrp="1"/>
          </p:cNvSpPr>
          <p:nvPr>
            <p:ph idx="1"/>
          </p:nvPr>
        </p:nvSpPr>
        <p:spPr>
          <a:xfrm>
            <a:off x="230851" y="1388763"/>
            <a:ext cx="11720144" cy="4597367"/>
          </a:xfrm>
          <a:noFill/>
        </p:spPr>
        <p:txBody>
          <a:bodyPr>
            <a:noAutofit/>
          </a:bodyPr>
          <a:lstStyle/>
          <a:p>
            <a:r>
              <a:rPr lang="en-US" sz="3200" dirty="0"/>
              <a:t>Tools to help employers develop dual-training programs;</a:t>
            </a:r>
          </a:p>
          <a:p>
            <a:r>
              <a:rPr lang="en-US" sz="3200" dirty="0"/>
              <a:t>Templates are available to track dual-trainees to ensure they are mastering necessary competencies;</a:t>
            </a:r>
          </a:p>
          <a:p>
            <a:r>
              <a:rPr lang="en-US" sz="3200" dirty="0"/>
              <a:t>Guidance for developing effective on-the-job training;</a:t>
            </a:r>
          </a:p>
          <a:p>
            <a:r>
              <a:rPr lang="en-US" sz="3200" dirty="0"/>
              <a:t>Information about skills based hiring practices.</a:t>
            </a:r>
          </a:p>
          <a:p>
            <a:pPr marL="15875" indent="0" algn="ctr" defTabSz="457200" eaLnBrk="0" fontAlgn="base" hangingPunct="0">
              <a:spcAft>
                <a:spcPts val="1200"/>
              </a:spcAft>
              <a:buClr>
                <a:srgbClr val="1F497D">
                  <a:lumMod val="75000"/>
                </a:srgbClr>
              </a:buClr>
              <a:buNone/>
            </a:pPr>
            <a:r>
              <a:rPr lang="en-US" sz="2800" dirty="0">
                <a:solidFill>
                  <a:srgbClr val="1F497D"/>
                </a:solidFill>
                <a:ea typeface="MS PGothic" pitchFamily="34" charset="-128"/>
                <a:hlinkClick r:id="rId2"/>
              </a:rPr>
              <a:t>https://www.dli.mn.gov/business/workforce/minnesota-dual-training-pipeline-tools</a:t>
            </a:r>
            <a:r>
              <a:rPr lang="en-US" sz="2800" dirty="0">
                <a:solidFill>
                  <a:srgbClr val="1F497D"/>
                </a:solidFill>
                <a:ea typeface="MS PGothic" pitchFamily="34" charset="-128"/>
              </a:rPr>
              <a:t> </a:t>
            </a:r>
          </a:p>
        </p:txBody>
      </p:sp>
      <p:pic>
        <p:nvPicPr>
          <p:cNvPr id="7" name="Picture 6" descr="Minnesota department of labor and industr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97" y="5667511"/>
            <a:ext cx="4981903" cy="1215584"/>
          </a:xfrm>
          <a:prstGeom prst="rect">
            <a:avLst/>
          </a:prstGeom>
        </p:spPr>
      </p:pic>
    </p:spTree>
    <p:extLst>
      <p:ext uri="{BB962C8B-B14F-4D97-AF65-F5344CB8AC3E}">
        <p14:creationId xmlns:p14="http://schemas.microsoft.com/office/powerpoint/2010/main" val="156084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a:t>
            </a:r>
          </a:p>
        </p:txBody>
      </p:sp>
      <p:sp>
        <p:nvSpPr>
          <p:cNvPr id="9" name="Content Placeholder 8"/>
          <p:cNvSpPr>
            <a:spLocks noGrp="1"/>
          </p:cNvSpPr>
          <p:nvPr>
            <p:ph idx="1"/>
          </p:nvPr>
        </p:nvSpPr>
        <p:spPr>
          <a:xfrm>
            <a:off x="230851" y="1020727"/>
            <a:ext cx="11720144" cy="4965404"/>
          </a:xfrm>
          <a:noFill/>
        </p:spPr>
        <p:txBody>
          <a:bodyPr>
            <a:noAutofit/>
          </a:bodyPr>
          <a:lstStyle/>
          <a:p>
            <a:pPr marL="457200" indent="-457200"/>
            <a:r>
              <a:rPr lang="en-US" sz="2800" dirty="0"/>
              <a:t>Present to groups and individuals about dual-training programs and resources.</a:t>
            </a:r>
          </a:p>
          <a:p>
            <a:pPr marL="457200" indent="-457200"/>
            <a:r>
              <a:rPr lang="en-US" sz="2800" dirty="0"/>
              <a:t>Facilitate employer to employer meetings and partnerships.</a:t>
            </a:r>
          </a:p>
          <a:p>
            <a:pPr marL="457200" indent="-457200"/>
            <a:r>
              <a:rPr lang="en-US" sz="2800" dirty="0"/>
              <a:t>Lay out how to establish dual-training programs.</a:t>
            </a:r>
          </a:p>
          <a:p>
            <a:pPr marL="457200" indent="-457200"/>
            <a:r>
              <a:rPr lang="en-US" sz="2800" dirty="0"/>
              <a:t>Investigate barriers and opportunities for dual-training programs.</a:t>
            </a:r>
          </a:p>
          <a:p>
            <a:pPr marL="457200" indent="-457200"/>
            <a:r>
              <a:rPr lang="en-US" sz="2800" dirty="0"/>
              <a:t>Convene employer-led meetings with related instruction providers.</a:t>
            </a:r>
          </a:p>
          <a:p>
            <a:pPr marL="457200" indent="-457200"/>
            <a:r>
              <a:rPr lang="en-US" sz="2800" dirty="0"/>
              <a:t>Support employers with applications for the Dual Training Grant.</a:t>
            </a:r>
          </a:p>
          <a:p>
            <a:pPr marL="473075" indent="-457200" defTabSz="457200" eaLnBrk="0" fontAlgn="base" hangingPunct="0">
              <a:spcAft>
                <a:spcPts val="1200"/>
              </a:spcAft>
              <a:buClr>
                <a:srgbClr val="1F497D">
                  <a:lumMod val="75000"/>
                </a:srgbClr>
              </a:buClr>
              <a:buFont typeface="Wingdings" panose="05000000000000000000" pitchFamily="2" charset="2"/>
              <a:buChar char="§"/>
            </a:pPr>
            <a:endParaRPr lang="en-US" sz="2800" dirty="0">
              <a:solidFill>
                <a:srgbClr val="1F497D"/>
              </a:solidFill>
              <a:ea typeface="MS PGothic" pitchFamily="34" charset="-128"/>
            </a:endParaRPr>
          </a:p>
        </p:txBody>
      </p:sp>
      <p:pic>
        <p:nvPicPr>
          <p:cNvPr id="7" name="Picture 6" descr="Minnesota department of labor and industr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7" y="5667511"/>
            <a:ext cx="4981903" cy="1215584"/>
          </a:xfrm>
          <a:prstGeom prst="rect">
            <a:avLst/>
          </a:prstGeom>
        </p:spPr>
      </p:pic>
    </p:spTree>
    <p:extLst>
      <p:ext uri="{BB962C8B-B14F-4D97-AF65-F5344CB8AC3E}">
        <p14:creationId xmlns:p14="http://schemas.microsoft.com/office/powerpoint/2010/main" val="237727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Training Grant</a:t>
            </a:r>
          </a:p>
        </p:txBody>
      </p:sp>
      <p:sp>
        <p:nvSpPr>
          <p:cNvPr id="4" name="TextBox 3">
            <a:extLst>
              <a:ext uri="{FF2B5EF4-FFF2-40B4-BE49-F238E27FC236}">
                <a16:creationId xmlns:a16="http://schemas.microsoft.com/office/drawing/2014/main" id="{695CF7CE-9CF2-44DE-8FD8-58284C43C46B}"/>
              </a:ext>
            </a:extLst>
          </p:cNvPr>
          <p:cNvSpPr txBox="1"/>
          <p:nvPr/>
        </p:nvSpPr>
        <p:spPr>
          <a:xfrm>
            <a:off x="683582" y="1544715"/>
            <a:ext cx="10591060"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An eligible DTG applicant must meet all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Be an employer or organization of employers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Have or will have a dual-training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Employ or will employ an eligible dual trainee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Have or will enter into agreement with an eligible related instruction training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If annual gross revenue exceeded $25,000,000 in the previous calendar year, pay for at least 25% of related instruction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If a current or prior DTG recipient, be in good standing on all grant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latin typeface="Calibri"/>
                <a:ea typeface="+mn-ea"/>
                <a:cs typeface="+mn-cs"/>
              </a:rPr>
              <a:t>If a current or prior recipient of other Minnesota State grant programs, be in good standing on all grant requirements. </a:t>
            </a:r>
          </a:p>
        </p:txBody>
      </p:sp>
      <p:pic>
        <p:nvPicPr>
          <p:cNvPr id="3" name="Picture 2" descr="OHE logo">
            <a:extLst>
              <a:ext uri="{FF2B5EF4-FFF2-40B4-BE49-F238E27FC236}">
                <a16:creationId xmlns:a16="http://schemas.microsoft.com/office/drawing/2014/main" id="{D281A4CC-2948-55EF-EF17-DA29FA0CA6F6}"/>
              </a:ext>
            </a:extLst>
          </p:cNvPr>
          <p:cNvPicPr>
            <a:picLocks noChangeAspect="1"/>
          </p:cNvPicPr>
          <p:nvPr/>
        </p:nvPicPr>
        <p:blipFill>
          <a:blip r:embed="rId2"/>
          <a:stretch>
            <a:fillRect/>
          </a:stretch>
        </p:blipFill>
        <p:spPr>
          <a:xfrm>
            <a:off x="182880" y="5798655"/>
            <a:ext cx="4104640" cy="896786"/>
          </a:xfrm>
          <a:prstGeom prst="rect">
            <a:avLst/>
          </a:prstGeom>
          <a:solidFill>
            <a:schemeClr val="bg2"/>
          </a:solidFill>
        </p:spPr>
      </p:pic>
      <p:sp>
        <p:nvSpPr>
          <p:cNvPr id="5" name="TextBox 4">
            <a:extLst>
              <a:ext uri="{FF2B5EF4-FFF2-40B4-BE49-F238E27FC236}">
                <a16:creationId xmlns:a16="http://schemas.microsoft.com/office/drawing/2014/main" id="{050E34A5-CCB8-3480-7AB4-E8A180463751}"/>
              </a:ext>
            </a:extLst>
          </p:cNvPr>
          <p:cNvSpPr txBox="1"/>
          <p:nvPr/>
        </p:nvSpPr>
        <p:spPr>
          <a:xfrm>
            <a:off x="6096000" y="5637320"/>
            <a:ext cx="5009965" cy="646331"/>
          </a:xfrm>
          <a:prstGeom prst="rect">
            <a:avLst/>
          </a:prstGeom>
          <a:noFill/>
        </p:spPr>
        <p:txBody>
          <a:bodyPr wrap="square" rtlCol="0">
            <a:spAutoFit/>
          </a:bodyPr>
          <a:lstStyle/>
          <a:p>
            <a:r>
              <a:rPr lang="en-US" dirty="0"/>
              <a:t>Contact:</a:t>
            </a:r>
          </a:p>
          <a:p>
            <a:r>
              <a:rPr lang="en-US" dirty="0">
                <a:hlinkClick r:id="rId3"/>
              </a:rPr>
              <a:t>Jacquelynn.Mol.Sletten@state.mn.us</a:t>
            </a:r>
            <a:r>
              <a:rPr lang="en-US" dirty="0"/>
              <a:t> </a:t>
            </a:r>
          </a:p>
        </p:txBody>
      </p:sp>
    </p:spTree>
    <p:extLst>
      <p:ext uri="{BB962C8B-B14F-4D97-AF65-F5344CB8AC3E}">
        <p14:creationId xmlns:p14="http://schemas.microsoft.com/office/powerpoint/2010/main" val="412749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Training Grant - New things for 2024</a:t>
            </a:r>
          </a:p>
        </p:txBody>
      </p:sp>
      <p:pic>
        <p:nvPicPr>
          <p:cNvPr id="8" name="Picture 7" descr="OHE logo"/>
          <p:cNvPicPr>
            <a:picLocks noChangeAspect="1"/>
          </p:cNvPicPr>
          <p:nvPr/>
        </p:nvPicPr>
        <p:blipFill>
          <a:blip r:embed="rId2"/>
          <a:stretch>
            <a:fillRect/>
          </a:stretch>
        </p:blipFill>
        <p:spPr>
          <a:xfrm>
            <a:off x="145541" y="5961214"/>
            <a:ext cx="4104640" cy="896786"/>
          </a:xfrm>
          <a:prstGeom prst="rect">
            <a:avLst/>
          </a:prstGeom>
          <a:solidFill>
            <a:schemeClr val="bg2"/>
          </a:solidFill>
        </p:spPr>
      </p:pic>
      <p:sp>
        <p:nvSpPr>
          <p:cNvPr id="4" name="TextBox 3">
            <a:extLst>
              <a:ext uri="{FF2B5EF4-FFF2-40B4-BE49-F238E27FC236}">
                <a16:creationId xmlns:a16="http://schemas.microsoft.com/office/drawing/2014/main" id="{695CF7CE-9CF2-44DE-8FD8-58284C43C46B}"/>
              </a:ext>
            </a:extLst>
          </p:cNvPr>
          <p:cNvSpPr txBox="1"/>
          <p:nvPr/>
        </p:nvSpPr>
        <p:spPr>
          <a:xfrm>
            <a:off x="145541" y="1216024"/>
            <a:ext cx="11900918"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003865"/>
                </a:solidFill>
                <a:effectLst/>
                <a:uLnTx/>
                <a:uFillTx/>
                <a:latin typeface="Calibri"/>
                <a:ea typeface="+mn-ea"/>
                <a:cs typeface="+mn-cs"/>
              </a:rPr>
              <a:t>NEW for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Dual Training Grant application </a:t>
            </a:r>
            <a:r>
              <a:rPr lang="en-US" sz="2400" dirty="0">
                <a:solidFill>
                  <a:srgbClr val="003865"/>
                </a:solidFill>
                <a:latin typeface="Calibri"/>
              </a:rPr>
              <a:t>was</a:t>
            </a:r>
            <a:r>
              <a:rPr kumimoji="0" lang="en-US" sz="2400" b="0" i="0" u="none" strike="noStrike" kern="1200" cap="none" spc="0" normalizeH="0" baseline="0" noProof="0" dirty="0">
                <a:ln>
                  <a:noFill/>
                </a:ln>
                <a:solidFill>
                  <a:srgbClr val="003865"/>
                </a:solidFill>
                <a:effectLst/>
                <a:uLnTx/>
                <a:uFillTx/>
                <a:latin typeface="Calibri"/>
                <a:ea typeface="+mn-ea"/>
                <a:cs typeface="+mn-cs"/>
              </a:rPr>
              <a:t> open </a:t>
            </a:r>
            <a:r>
              <a:rPr lang="en-US" sz="2400" dirty="0">
                <a:solidFill>
                  <a:srgbClr val="003865"/>
                </a:solidFill>
                <a:latin typeface="Calibri"/>
              </a:rPr>
              <a:t>from March 12 through April 22 (closes at 11:59pm).  You can access the grant application here: </a:t>
            </a:r>
            <a:r>
              <a:rPr lang="en-US" sz="2400" dirty="0">
                <a:hlinkClick r:id="rId3"/>
              </a:rPr>
              <a:t>Dual Training Grant Request for Proposal (state.mn.us)</a:t>
            </a:r>
            <a:r>
              <a:rPr lang="en-US" sz="2400" dirty="0"/>
              <a:t> </a:t>
            </a:r>
            <a:endParaRPr lang="en-US" sz="2400" dirty="0">
              <a:solidFill>
                <a:srgbClr val="003865"/>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Eligible industries added to include Child Care, Legal Cannabis &amp; Transportation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Expenditures expanded to </a:t>
            </a:r>
            <a:r>
              <a:rPr kumimoji="0" lang="en-US" sz="2400" b="0" i="1" u="none" strike="noStrike" kern="1200" cap="none" spc="0" normalizeH="0" baseline="0" noProof="0" dirty="0">
                <a:ln>
                  <a:noFill/>
                </a:ln>
                <a:solidFill>
                  <a:srgbClr val="003865"/>
                </a:solidFill>
                <a:effectLst/>
                <a:uLnTx/>
                <a:uFillTx/>
                <a:latin typeface="Calibri"/>
                <a:ea typeface="+mn-ea"/>
                <a:cs typeface="+mn-cs"/>
              </a:rPr>
              <a:t>recommended</a:t>
            </a:r>
            <a:r>
              <a:rPr kumimoji="0" lang="en-US" sz="2400" b="0" i="0" u="none" strike="noStrike" kern="1200" cap="none" spc="0" normalizeH="0" baseline="0" noProof="0" dirty="0">
                <a:ln>
                  <a:noFill/>
                </a:ln>
                <a:solidFill>
                  <a:srgbClr val="003865"/>
                </a:solidFill>
                <a:effectLst/>
                <a:uLnTx/>
                <a:uFillTx/>
                <a:latin typeface="Calibri"/>
                <a:ea typeface="+mn-ea"/>
                <a:cs typeface="+mn-cs"/>
              </a:rPr>
              <a:t> books and supplies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Second funding category for trainee support costs, up to $15,000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Dual trainee maximum changed to $24,000 in a lifetime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$6,000 annual maximum remains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Organization of employers must identify employer partners at time of application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Online portal system for applying and administering grant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Financial and Capacity Review process during application for most applicants</a:t>
            </a:r>
          </a:p>
        </p:txBody>
      </p:sp>
      <p:sp>
        <p:nvSpPr>
          <p:cNvPr id="3" name="TextBox 2">
            <a:extLst>
              <a:ext uri="{FF2B5EF4-FFF2-40B4-BE49-F238E27FC236}">
                <a16:creationId xmlns:a16="http://schemas.microsoft.com/office/drawing/2014/main" id="{3D1A2282-92EB-41ED-A2BE-ECD54AC36AD1}"/>
              </a:ext>
            </a:extLst>
          </p:cNvPr>
          <p:cNvSpPr txBox="1"/>
          <p:nvPr/>
        </p:nvSpPr>
        <p:spPr>
          <a:xfrm>
            <a:off x="4395723" y="5934670"/>
            <a:ext cx="76507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865"/>
                </a:solidFill>
                <a:effectLst/>
                <a:uLnTx/>
                <a:uFillTx/>
                <a:latin typeface="Calibri"/>
                <a:ea typeface="+mn-ea"/>
                <a:cs typeface="+mn-cs"/>
              </a:rPr>
              <a:t>Note: Industries, occupations, employers partnering with an applicant/organization, and related instruction training providers cannot be added after the application deadline.</a:t>
            </a:r>
          </a:p>
        </p:txBody>
      </p:sp>
    </p:spTree>
    <p:extLst>
      <p:ext uri="{BB962C8B-B14F-4D97-AF65-F5344CB8AC3E}">
        <p14:creationId xmlns:p14="http://schemas.microsoft.com/office/powerpoint/2010/main" val="57432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Training Grant continued </a:t>
            </a:r>
          </a:p>
        </p:txBody>
      </p:sp>
      <p:sp>
        <p:nvSpPr>
          <p:cNvPr id="4" name="TextBox 3">
            <a:extLst>
              <a:ext uri="{FF2B5EF4-FFF2-40B4-BE49-F238E27FC236}">
                <a16:creationId xmlns:a16="http://schemas.microsoft.com/office/drawing/2014/main" id="{695CF7CE-9CF2-44DE-8FD8-58284C43C46B}"/>
              </a:ext>
            </a:extLst>
          </p:cNvPr>
          <p:cNvSpPr txBox="1"/>
          <p:nvPr/>
        </p:nvSpPr>
        <p:spPr>
          <a:xfrm>
            <a:off x="1225118" y="1344691"/>
            <a:ext cx="9717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rPr>
              <a:t>The maximum grant request amount is </a:t>
            </a:r>
            <a:r>
              <a:rPr kumimoji="0" lang="en-US" sz="1800" b="1" i="0" u="sng" strike="noStrike" kern="1200" cap="none" spc="0" normalizeH="0" baseline="0" noProof="0" dirty="0">
                <a:ln>
                  <a:noFill/>
                </a:ln>
                <a:solidFill>
                  <a:srgbClr val="003865"/>
                </a:solidFill>
                <a:effectLst/>
                <a:uLnTx/>
                <a:uFillTx/>
                <a:latin typeface="Calibri"/>
                <a:ea typeface="+mn-ea"/>
                <a:cs typeface="+mn-cs"/>
              </a:rPr>
              <a:t>$165,000 </a:t>
            </a:r>
            <a:r>
              <a:rPr kumimoji="0" lang="en-US" sz="1800" b="0" i="0" u="none" strike="noStrike" kern="1200" cap="none" spc="0" normalizeH="0" baseline="0" noProof="0" dirty="0">
                <a:ln>
                  <a:noFill/>
                </a:ln>
                <a:solidFill>
                  <a:srgbClr val="003865"/>
                </a:solidFill>
                <a:effectLst/>
                <a:uLnTx/>
                <a:uFillTx/>
                <a:latin typeface="Calibri"/>
                <a:ea typeface="+mn-ea"/>
                <a:cs typeface="+mn-cs"/>
              </a:rPr>
              <a:t>and limited among the following budget categories:</a:t>
            </a:r>
          </a:p>
        </p:txBody>
      </p:sp>
      <p:graphicFrame>
        <p:nvGraphicFramePr>
          <p:cNvPr id="3" name="Content Placeholder 2">
            <a:extLst>
              <a:ext uri="{FF2B5EF4-FFF2-40B4-BE49-F238E27FC236}">
                <a16:creationId xmlns:a16="http://schemas.microsoft.com/office/drawing/2014/main" id="{CC1EE11D-4208-49CB-8313-B8B3D78B8BD7}"/>
              </a:ext>
            </a:extLst>
          </p:cNvPr>
          <p:cNvGraphicFramePr>
            <a:graphicFrameLocks noGrp="1"/>
          </p:cNvGraphicFramePr>
          <p:nvPr>
            <p:ph idx="1"/>
          </p:nvPr>
        </p:nvGraphicFramePr>
        <p:xfrm>
          <a:off x="488272" y="1811045"/>
          <a:ext cx="11194740" cy="4090880"/>
        </p:xfrm>
        <a:graphic>
          <a:graphicData uri="http://schemas.openxmlformats.org/drawingml/2006/table">
            <a:tbl>
              <a:tblPr firstRow="1" bandRow="1">
                <a:tableStyleId>{5C22544A-7EE6-4342-B048-85BDC9FD1C3A}</a:tableStyleId>
              </a:tblPr>
              <a:tblGrid>
                <a:gridCol w="2238948">
                  <a:extLst>
                    <a:ext uri="{9D8B030D-6E8A-4147-A177-3AD203B41FA5}">
                      <a16:colId xmlns:a16="http://schemas.microsoft.com/office/drawing/2014/main" val="3871669590"/>
                    </a:ext>
                  </a:extLst>
                </a:gridCol>
                <a:gridCol w="2238948">
                  <a:extLst>
                    <a:ext uri="{9D8B030D-6E8A-4147-A177-3AD203B41FA5}">
                      <a16:colId xmlns:a16="http://schemas.microsoft.com/office/drawing/2014/main" val="2085396969"/>
                    </a:ext>
                  </a:extLst>
                </a:gridCol>
                <a:gridCol w="2238948">
                  <a:extLst>
                    <a:ext uri="{9D8B030D-6E8A-4147-A177-3AD203B41FA5}">
                      <a16:colId xmlns:a16="http://schemas.microsoft.com/office/drawing/2014/main" val="906550964"/>
                    </a:ext>
                  </a:extLst>
                </a:gridCol>
                <a:gridCol w="2238948">
                  <a:extLst>
                    <a:ext uri="{9D8B030D-6E8A-4147-A177-3AD203B41FA5}">
                      <a16:colId xmlns:a16="http://schemas.microsoft.com/office/drawing/2014/main" val="1602354541"/>
                    </a:ext>
                  </a:extLst>
                </a:gridCol>
                <a:gridCol w="2238948">
                  <a:extLst>
                    <a:ext uri="{9D8B030D-6E8A-4147-A177-3AD203B41FA5}">
                      <a16:colId xmlns:a16="http://schemas.microsoft.com/office/drawing/2014/main" val="762824297"/>
                    </a:ext>
                  </a:extLst>
                </a:gridCol>
              </a:tblGrid>
              <a:tr h="776152">
                <a:tc>
                  <a:txBody>
                    <a:bodyPr/>
                    <a:lstStyle/>
                    <a:p>
                      <a:r>
                        <a:rPr lang="en-US" dirty="0"/>
                        <a:t>Budget Category</a:t>
                      </a:r>
                    </a:p>
                  </a:txBody>
                  <a:tcPr/>
                </a:tc>
                <a:tc>
                  <a:txBody>
                    <a:bodyPr/>
                    <a:lstStyle/>
                    <a:p>
                      <a:r>
                        <a:rPr lang="en-US" dirty="0"/>
                        <a:t>Grantee Maximum Amount</a:t>
                      </a:r>
                    </a:p>
                  </a:txBody>
                  <a:tcPr/>
                </a:tc>
                <a:tc>
                  <a:txBody>
                    <a:bodyPr/>
                    <a:lstStyle/>
                    <a:p>
                      <a:r>
                        <a:rPr lang="en-US" dirty="0"/>
                        <a:t>Grantee Match Required</a:t>
                      </a:r>
                    </a:p>
                  </a:txBody>
                  <a:tcPr/>
                </a:tc>
                <a:tc>
                  <a:txBody>
                    <a:bodyPr/>
                    <a:lstStyle/>
                    <a:p>
                      <a:r>
                        <a:rPr lang="en-US" dirty="0"/>
                        <a:t>Expenditures</a:t>
                      </a:r>
                    </a:p>
                  </a:txBody>
                  <a:tcPr/>
                </a:tc>
                <a:tc>
                  <a:txBody>
                    <a:bodyPr/>
                    <a:lstStyle/>
                    <a:p>
                      <a:r>
                        <a:rPr lang="en-US" dirty="0"/>
                        <a:t>Dual Trainee Maximum Amount</a:t>
                      </a:r>
                    </a:p>
                  </a:txBody>
                  <a:tcPr/>
                </a:tc>
                <a:extLst>
                  <a:ext uri="{0D108BD9-81ED-4DB2-BD59-A6C34878D82A}">
                    <a16:rowId xmlns:a16="http://schemas.microsoft.com/office/drawing/2014/main" val="1665392627"/>
                  </a:ext>
                </a:extLst>
              </a:tr>
              <a:tr h="1729768">
                <a:tc>
                  <a:txBody>
                    <a:bodyPr/>
                    <a:lstStyle/>
                    <a:p>
                      <a:r>
                        <a:rPr lang="en-US" sz="1400" dirty="0"/>
                        <a:t>Related Instruction Costs</a:t>
                      </a:r>
                    </a:p>
                  </a:txBody>
                  <a:tcPr/>
                </a:tc>
                <a:tc>
                  <a:txBody>
                    <a:bodyPr/>
                    <a:lstStyle/>
                    <a:p>
                      <a:r>
                        <a:rPr lang="en-US" sz="1400" dirty="0"/>
                        <a:t>$150,000</a:t>
                      </a:r>
                    </a:p>
                  </a:txBody>
                  <a:tcPr/>
                </a:tc>
                <a:tc>
                  <a:txBody>
                    <a:bodyPr/>
                    <a:lstStyle/>
                    <a:p>
                      <a:r>
                        <a:rPr lang="en-US" sz="1400" dirty="0"/>
                        <a:t>25% match required, up to $2,000, if annual gross revenue exceeded $25,000,000</a:t>
                      </a:r>
                    </a:p>
                  </a:txBody>
                  <a:tcPr/>
                </a:tc>
                <a:tc>
                  <a:txBody>
                    <a:bodyPr/>
                    <a:lstStyle/>
                    <a:p>
                      <a:pPr marL="285750" indent="-285750">
                        <a:buFont typeface="Arial" panose="020B0604020202020204" pitchFamily="34" charset="0"/>
                        <a:buChar char="•"/>
                      </a:pPr>
                      <a:r>
                        <a:rPr lang="en-US" sz="1400" dirty="0"/>
                        <a:t>Tuition</a:t>
                      </a:r>
                    </a:p>
                    <a:p>
                      <a:pPr marL="285750" indent="-285750">
                        <a:buFont typeface="Arial" panose="020B0604020202020204" pitchFamily="34" charset="0"/>
                        <a:buChar char="•"/>
                      </a:pPr>
                      <a:r>
                        <a:rPr lang="en-US" sz="1400" dirty="0"/>
                        <a:t>Fees</a:t>
                      </a:r>
                    </a:p>
                    <a:p>
                      <a:pPr marL="285750" indent="-285750">
                        <a:buFont typeface="Arial" panose="020B0604020202020204" pitchFamily="34" charset="0"/>
                        <a:buChar char="•"/>
                      </a:pPr>
                      <a:r>
                        <a:rPr lang="en-US" sz="1400" dirty="0"/>
                        <a:t>Required &amp; recommended books</a:t>
                      </a:r>
                    </a:p>
                    <a:p>
                      <a:pPr marL="285750" indent="-285750">
                        <a:buFont typeface="Arial" panose="020B0604020202020204" pitchFamily="34" charset="0"/>
                        <a:buChar char="•"/>
                      </a:pPr>
                      <a:r>
                        <a:rPr lang="en-US" sz="1400" dirty="0"/>
                        <a:t>Required &amp; recommended materials</a:t>
                      </a:r>
                    </a:p>
                    <a:p>
                      <a:endParaRPr lang="en-US" sz="1400" dirty="0"/>
                    </a:p>
                  </a:txBody>
                  <a:tcPr/>
                </a:tc>
                <a:tc>
                  <a:txBody>
                    <a:bodyPr/>
                    <a:lstStyle/>
                    <a:p>
                      <a:r>
                        <a:rPr lang="en-US" sz="1400" dirty="0"/>
                        <a:t>$6,000</a:t>
                      </a:r>
                    </a:p>
                  </a:txBody>
                  <a:tcPr/>
                </a:tc>
                <a:extLst>
                  <a:ext uri="{0D108BD9-81ED-4DB2-BD59-A6C34878D82A}">
                    <a16:rowId xmlns:a16="http://schemas.microsoft.com/office/drawing/2014/main" val="1956326402"/>
                  </a:ext>
                </a:extLst>
              </a:tr>
              <a:tr h="1524542">
                <a:tc>
                  <a:txBody>
                    <a:bodyPr/>
                    <a:lstStyle/>
                    <a:p>
                      <a:r>
                        <a:rPr lang="en-US" sz="1400" dirty="0"/>
                        <a:t>Trainee Support Costs</a:t>
                      </a:r>
                    </a:p>
                    <a:p>
                      <a:endParaRPr lang="en-US" sz="1400" dirty="0"/>
                    </a:p>
                    <a:p>
                      <a:r>
                        <a:rPr lang="en-US" sz="1400" dirty="0"/>
                        <a:t>*Connected to related instruction</a:t>
                      </a:r>
                    </a:p>
                  </a:txBody>
                  <a:tcPr/>
                </a:tc>
                <a:tc>
                  <a:txBody>
                    <a:bodyPr/>
                    <a:lstStyle/>
                    <a:p>
                      <a:r>
                        <a:rPr lang="en-US" sz="1400" dirty="0"/>
                        <a:t>10% of grant request amount, up to $15,000</a:t>
                      </a:r>
                    </a:p>
                  </a:txBody>
                  <a:tcPr/>
                </a:tc>
                <a:tc>
                  <a:txBody>
                    <a:bodyPr/>
                    <a:lstStyle/>
                    <a:p>
                      <a:r>
                        <a:rPr lang="en-US" sz="1400" dirty="0"/>
                        <a:t>None</a:t>
                      </a:r>
                    </a:p>
                  </a:txBody>
                  <a:tcPr/>
                </a:tc>
                <a:tc>
                  <a:txBody>
                    <a:bodyPr/>
                    <a:lstStyle/>
                    <a:p>
                      <a:pPr marL="285750" indent="-285750">
                        <a:buFont typeface="Arial" panose="020B0604020202020204" pitchFamily="34" charset="0"/>
                        <a:buChar char="•"/>
                      </a:pPr>
                      <a:r>
                        <a:rPr lang="en-US" sz="1400" dirty="0"/>
                        <a:t>Transportation and/or mileage</a:t>
                      </a:r>
                    </a:p>
                    <a:p>
                      <a:pPr marL="285750" indent="-285750">
                        <a:buFont typeface="Arial" panose="020B0604020202020204" pitchFamily="34" charset="0"/>
                        <a:buChar char="•"/>
                      </a:pPr>
                      <a:r>
                        <a:rPr lang="en-US" sz="1400" dirty="0"/>
                        <a:t>Lodging</a:t>
                      </a:r>
                    </a:p>
                    <a:p>
                      <a:pPr marL="285750" indent="-285750">
                        <a:buFont typeface="Arial" panose="020B0604020202020204" pitchFamily="34" charset="0"/>
                        <a:buChar char="•"/>
                      </a:pPr>
                      <a:r>
                        <a:rPr lang="en-US" sz="1400" dirty="0"/>
                        <a:t>Meals</a:t>
                      </a:r>
                    </a:p>
                    <a:p>
                      <a:pPr marL="285750" indent="-285750">
                        <a:buFont typeface="Arial" panose="020B0604020202020204" pitchFamily="34" charset="0"/>
                        <a:buChar char="•"/>
                      </a:pPr>
                      <a:r>
                        <a:rPr lang="en-US" sz="1400" dirty="0"/>
                        <a:t>Tutoring services</a:t>
                      </a:r>
                    </a:p>
                    <a:p>
                      <a:pPr marL="285750" indent="-285750">
                        <a:buFont typeface="Arial" panose="020B0604020202020204" pitchFamily="34" charset="0"/>
                        <a:buChar char="•"/>
                      </a:pPr>
                      <a:r>
                        <a:rPr lang="en-US" sz="1400" dirty="0"/>
                        <a:t>Translation and/or interpreter services</a:t>
                      </a:r>
                    </a:p>
                  </a:txBody>
                  <a:tcPr/>
                </a:tc>
                <a:tc>
                  <a:txBody>
                    <a:bodyPr/>
                    <a:lstStyle/>
                    <a:p>
                      <a:r>
                        <a:rPr lang="en-US" sz="1400" dirty="0"/>
                        <a:t>None</a:t>
                      </a:r>
                    </a:p>
                  </a:txBody>
                  <a:tcPr/>
                </a:tc>
                <a:extLst>
                  <a:ext uri="{0D108BD9-81ED-4DB2-BD59-A6C34878D82A}">
                    <a16:rowId xmlns:a16="http://schemas.microsoft.com/office/drawing/2014/main" val="2415740652"/>
                  </a:ext>
                </a:extLst>
              </a:tr>
            </a:tbl>
          </a:graphicData>
        </a:graphic>
      </p:graphicFrame>
      <p:pic>
        <p:nvPicPr>
          <p:cNvPr id="6" name="Picture 5" descr="OHE logo">
            <a:extLst>
              <a:ext uri="{FF2B5EF4-FFF2-40B4-BE49-F238E27FC236}">
                <a16:creationId xmlns:a16="http://schemas.microsoft.com/office/drawing/2014/main" id="{3FA4D2CE-E3FF-42BF-575D-5B608B777BD4}"/>
              </a:ext>
            </a:extLst>
          </p:cNvPr>
          <p:cNvPicPr>
            <a:picLocks noChangeAspect="1"/>
          </p:cNvPicPr>
          <p:nvPr/>
        </p:nvPicPr>
        <p:blipFill>
          <a:blip r:embed="rId2"/>
          <a:stretch>
            <a:fillRect/>
          </a:stretch>
        </p:blipFill>
        <p:spPr>
          <a:xfrm>
            <a:off x="182880" y="5798655"/>
            <a:ext cx="4104640" cy="896786"/>
          </a:xfrm>
          <a:prstGeom prst="rect">
            <a:avLst/>
          </a:prstGeom>
          <a:solidFill>
            <a:schemeClr val="bg2"/>
          </a:solidFill>
        </p:spPr>
      </p:pic>
    </p:spTree>
    <p:extLst>
      <p:ext uri="{BB962C8B-B14F-4D97-AF65-F5344CB8AC3E}">
        <p14:creationId xmlns:p14="http://schemas.microsoft.com/office/powerpoint/2010/main" val="321165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04"/>
            <a:ext cx="12192000" cy="1272815"/>
          </a:xfrm>
        </p:spPr>
        <p:txBody>
          <a:bodyPr/>
          <a:lstStyle/>
          <a:p>
            <a:r>
              <a:rPr lang="en-US" dirty="0"/>
              <a:t>Upcoming Events</a:t>
            </a:r>
          </a:p>
        </p:txBody>
      </p:sp>
      <p:sp>
        <p:nvSpPr>
          <p:cNvPr id="4" name="TextBox 3">
            <a:extLst>
              <a:ext uri="{FF2B5EF4-FFF2-40B4-BE49-F238E27FC236}">
                <a16:creationId xmlns:a16="http://schemas.microsoft.com/office/drawing/2014/main" id="{E9A2B0D2-588F-1B62-E83B-908821D6F9EF}"/>
              </a:ext>
            </a:extLst>
          </p:cNvPr>
          <p:cNvSpPr txBox="1"/>
          <p:nvPr/>
        </p:nvSpPr>
        <p:spPr>
          <a:xfrm>
            <a:off x="379615" y="1069823"/>
            <a:ext cx="11432770" cy="4785926"/>
          </a:xfrm>
          <a:prstGeom prst="rect">
            <a:avLst/>
          </a:prstGeom>
          <a:noFill/>
        </p:spPr>
        <p:txBody>
          <a:bodyPr wrap="square">
            <a:spAutoFit/>
          </a:bodyPr>
          <a:lstStyle/>
          <a:p>
            <a:pPr marL="15875" marR="0" lvl="0" indent="0" algn="l" defTabSz="457200" rtl="0" eaLnBrk="0" fontAlgn="base" latinLnBrk="0" hangingPunct="0">
              <a:lnSpc>
                <a:spcPct val="100000"/>
              </a:lnSpc>
              <a:spcBef>
                <a:spcPts val="0"/>
              </a:spcBef>
              <a:spcAft>
                <a:spcPts val="0"/>
              </a:spcAft>
              <a:buClr>
                <a:srgbClr val="1F497D">
                  <a:lumMod val="75000"/>
                </a:srgbClr>
              </a:buClr>
              <a:buSzTx/>
              <a:buFontTx/>
              <a:buNone/>
              <a:tabLst/>
              <a:defRPr/>
            </a:pPr>
            <a:endParaRPr kumimoji="0" lang="en-US" sz="2900" b="0" i="0" u="none" strike="noStrike" kern="1200" cap="none" spc="0" normalizeH="0" baseline="0" noProof="0" dirty="0">
              <a:ln>
                <a:noFill/>
              </a:ln>
              <a:solidFill>
                <a:srgbClr val="1F497D"/>
              </a:solidFill>
              <a:effectLst/>
              <a:uLnTx/>
              <a:uFillTx/>
              <a:latin typeface="Calibri"/>
              <a:ea typeface="MS PGothic" pitchFamily="34" charset="-128"/>
              <a:cs typeface="+mn-cs"/>
            </a:endParaRPr>
          </a:p>
          <a:p>
            <a:pPr marL="473075" indent="-457200" defTabSz="457200" eaLnBrk="0" fontAlgn="base" hangingPunct="0">
              <a:buClr>
                <a:srgbClr val="1F497D">
                  <a:lumMod val="75000"/>
                </a:srgbClr>
              </a:buClr>
              <a:buFont typeface="Wingdings" panose="05000000000000000000" pitchFamily="2" charset="2"/>
              <a:buChar char="§"/>
              <a:defRPr/>
            </a:pPr>
            <a:r>
              <a:rPr lang="en-US" sz="3200" b="0" i="0" dirty="0">
                <a:effectLst/>
              </a:rPr>
              <a:t>May 23, 2024, from 9 to 10 a.m. – </a:t>
            </a:r>
            <a:r>
              <a:rPr lang="en-US" sz="3200" b="1" i="0" dirty="0">
                <a:effectLst/>
              </a:rPr>
              <a:t>Speaker Series </a:t>
            </a:r>
            <a:r>
              <a:rPr lang="en-US" sz="3200" b="0" i="0" dirty="0">
                <a:effectLst/>
              </a:rPr>
              <a:t>featuring Lisa Tabor of </a:t>
            </a:r>
            <a:r>
              <a:rPr lang="en-US" sz="3200" b="0" i="0" dirty="0" err="1">
                <a:effectLst/>
              </a:rPr>
              <a:t>CultureBrokers</a:t>
            </a:r>
            <a:r>
              <a:rPr lang="en-US" sz="3200" b="0" i="0" dirty="0">
                <a:effectLst/>
              </a:rPr>
              <a:t>, LLC, and the presentation "The Inclusive Pipeline:  Leveraging DEI for Enhanced Hiring, Retention and Organizational Growth." </a:t>
            </a:r>
            <a:r>
              <a:rPr lang="en-US" sz="3200" b="0" i="0" u="none" strike="noStrike" dirty="0">
                <a:effectLst/>
                <a:hlinkClick r:id="rId3" tooltip="Learn more and register for Speaker Series on Oct. 19">
                  <a:extLst>
                    <a:ext uri="{A12FA001-AC4F-418D-AE19-62706E023703}">
                      <ahyp:hlinkClr xmlns:ahyp="http://schemas.microsoft.com/office/drawing/2018/hyperlinkcolor" val="tx"/>
                    </a:ext>
                  </a:extLst>
                </a:hlinkClick>
              </a:rPr>
              <a:t>Learn more and register</a:t>
            </a:r>
            <a:r>
              <a:rPr lang="en-US" sz="3200" b="0" i="0" dirty="0">
                <a:effectLst/>
              </a:rPr>
              <a:t>.</a:t>
            </a:r>
          </a:p>
          <a:p>
            <a:pPr marL="15875" defTabSz="457200" eaLnBrk="0" fontAlgn="base" hangingPunct="0">
              <a:buClr>
                <a:srgbClr val="1F497D">
                  <a:lumMod val="75000"/>
                </a:srgbClr>
              </a:buClr>
              <a:defRPr/>
            </a:pPr>
            <a:endParaRPr lang="en-US" sz="3200" b="0" i="0" dirty="0">
              <a:effectLst/>
            </a:endParaRPr>
          </a:p>
          <a:p>
            <a:pPr marL="473075" marR="0" lvl="0" indent="-457200" algn="l" defTabSz="457200" rtl="0" eaLnBrk="0" fontAlgn="base" latinLnBrk="0" hangingPunct="0">
              <a:lnSpc>
                <a:spcPct val="100000"/>
              </a:lnSpc>
              <a:spcBef>
                <a:spcPts val="0"/>
              </a:spcBef>
              <a:spcAft>
                <a:spcPts val="0"/>
              </a:spcAft>
              <a:buClr>
                <a:srgbClr val="1F497D">
                  <a:lumMod val="75000"/>
                </a:srgbClr>
              </a:buClr>
              <a:buSzTx/>
              <a:buFont typeface="Wingdings" panose="05000000000000000000" pitchFamily="2" charset="2"/>
              <a:buChar char="§"/>
              <a:tabLst/>
              <a:defRPr/>
            </a:pPr>
            <a:r>
              <a:rPr lang="en-US" sz="2900" b="1" dirty="0">
                <a:ea typeface="MS PGothic" pitchFamily="34" charset="-128"/>
              </a:rPr>
              <a:t>All Industry Forum – June 11, 2024 from 9am-10:30am at DLI</a:t>
            </a:r>
          </a:p>
          <a:p>
            <a:pPr marL="15875" marR="0" lvl="0" algn="l" defTabSz="457200" rtl="0" eaLnBrk="0" fontAlgn="base" latinLnBrk="0" hangingPunct="0">
              <a:lnSpc>
                <a:spcPct val="100000"/>
              </a:lnSpc>
              <a:spcBef>
                <a:spcPts val="0"/>
              </a:spcBef>
              <a:spcAft>
                <a:spcPts val="0"/>
              </a:spcAft>
              <a:buClr>
                <a:srgbClr val="1F497D">
                  <a:lumMod val="75000"/>
                </a:srgbClr>
              </a:buClr>
              <a:buSzTx/>
              <a:tabLst/>
              <a:defRPr/>
            </a:pPr>
            <a:endParaRPr kumimoji="0" lang="en-US" sz="2900" b="1" i="0" u="none" strike="noStrike" kern="1200" cap="none" spc="0" normalizeH="0" baseline="0" noProof="0" dirty="0">
              <a:ln>
                <a:noFill/>
              </a:ln>
              <a:solidFill>
                <a:srgbClr val="1F497D"/>
              </a:solidFill>
              <a:effectLst/>
              <a:uLnTx/>
              <a:uFillTx/>
              <a:latin typeface="Calibri"/>
              <a:ea typeface="MS PGothic" pitchFamily="34" charset="-128"/>
              <a:cs typeface="+mn-cs"/>
            </a:endParaRPr>
          </a:p>
          <a:p>
            <a:pPr marL="15875" marR="0" lvl="0" algn="l" defTabSz="457200" rtl="0" eaLnBrk="0" fontAlgn="base" latinLnBrk="0" hangingPunct="0">
              <a:lnSpc>
                <a:spcPct val="100000"/>
              </a:lnSpc>
              <a:spcBef>
                <a:spcPts val="0"/>
              </a:spcBef>
              <a:spcAft>
                <a:spcPts val="0"/>
              </a:spcAft>
              <a:buClr>
                <a:srgbClr val="1F497D">
                  <a:lumMod val="75000"/>
                </a:srgbClr>
              </a:buClr>
              <a:buSzTx/>
              <a:tabLst/>
              <a:defRPr/>
            </a:pPr>
            <a:endParaRPr kumimoji="0" lang="en-US" sz="2900" b="1" i="0" u="none" strike="noStrike" kern="1200" cap="none" spc="0" normalizeH="0" baseline="0" noProof="0" dirty="0">
              <a:ln>
                <a:noFill/>
              </a:ln>
              <a:solidFill>
                <a:srgbClr val="1F497D"/>
              </a:solidFill>
              <a:effectLst/>
              <a:uLnTx/>
              <a:uFillTx/>
              <a:latin typeface="Calibri"/>
              <a:ea typeface="MS PGothic" pitchFamily="34" charset="-128"/>
              <a:cs typeface="+mn-cs"/>
            </a:endParaRPr>
          </a:p>
          <a:p>
            <a:pPr marL="15875" marR="0" lvl="0" indent="0" algn="l" defTabSz="457200" rtl="0" eaLnBrk="0" fontAlgn="base" latinLnBrk="0" hangingPunct="0">
              <a:lnSpc>
                <a:spcPct val="100000"/>
              </a:lnSpc>
              <a:spcBef>
                <a:spcPts val="0"/>
              </a:spcBef>
              <a:spcAft>
                <a:spcPts val="0"/>
              </a:spcAft>
              <a:buClr>
                <a:srgbClr val="1F497D">
                  <a:lumMod val="75000"/>
                </a:srgbClr>
              </a:buClr>
              <a:buSzTx/>
              <a:buFontTx/>
              <a:buNone/>
              <a:tabLst/>
              <a:defRPr/>
            </a:pPr>
            <a:endParaRPr kumimoji="0" lang="en-US" sz="2900" b="1" i="0" u="none" strike="noStrike" kern="1200" cap="none" spc="0" normalizeH="0" baseline="0" noProof="0" dirty="0">
              <a:ln>
                <a:noFill/>
              </a:ln>
              <a:solidFill>
                <a:srgbClr val="1F497D"/>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60633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pic>
        <p:nvPicPr>
          <p:cNvPr id="15" name="Picture 14" descr="Dual training pipeline logo.">
            <a:extLst>
              <a:ext uri="{FF2B5EF4-FFF2-40B4-BE49-F238E27FC236}">
                <a16:creationId xmlns:a16="http://schemas.microsoft.com/office/drawing/2014/main" id="{0CE9B791-3532-4049-AF89-EC67377B7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542925"/>
            <a:ext cx="4693768" cy="611055"/>
          </a:xfrm>
          <a:prstGeom prst="rect">
            <a:avLst/>
          </a:prstGeom>
        </p:spPr>
      </p:pic>
      <p:pic>
        <p:nvPicPr>
          <p:cNvPr id="9" name="Picture 8" descr="Dan Solomon photo">
            <a:extLst>
              <a:ext uri="{FF2B5EF4-FFF2-40B4-BE49-F238E27FC236}">
                <a16:creationId xmlns:a16="http://schemas.microsoft.com/office/drawing/2014/main" id="{5CC42580-81D8-4E08-837E-E6884388A451}"/>
              </a:ext>
            </a:extLst>
          </p:cNvPr>
          <p:cNvPicPr>
            <a:picLocks noChangeAspect="1"/>
          </p:cNvPicPr>
          <p:nvPr/>
        </p:nvPicPr>
        <p:blipFill>
          <a:blip r:embed="rId4"/>
          <a:stretch>
            <a:fillRect/>
          </a:stretch>
        </p:blipFill>
        <p:spPr>
          <a:xfrm>
            <a:off x="820938" y="3658159"/>
            <a:ext cx="1676016" cy="1988307"/>
          </a:xfrm>
          <a:prstGeom prst="rect">
            <a:avLst/>
          </a:prstGeom>
        </p:spPr>
      </p:pic>
      <p:sp>
        <p:nvSpPr>
          <p:cNvPr id="13" name="TextBox 12"/>
          <p:cNvSpPr txBox="1"/>
          <p:nvPr/>
        </p:nvSpPr>
        <p:spPr>
          <a:xfrm>
            <a:off x="153834" y="5684132"/>
            <a:ext cx="2907968" cy="1200329"/>
          </a:xfrm>
          <a:prstGeom prst="rect">
            <a:avLst/>
          </a:prstGeom>
          <a:noFill/>
        </p:spPr>
        <p:txBody>
          <a:bodyPr wrap="square" rtlCol="0">
            <a:spAutoFit/>
          </a:bodyPr>
          <a:lstStyle/>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Dan Solomon</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Program Manager</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651-284-5355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865"/>
                </a:solidFill>
                <a:effectLst/>
                <a:uLnTx/>
                <a:uFillTx/>
                <a:latin typeface="Calibri"/>
                <a:ea typeface="+mn-ea"/>
                <a:cs typeface="+mn-cs"/>
                <a:hlinkClick r:id="rId5"/>
              </a:rPr>
              <a:t>dan.solomon@state.mn.us</a:t>
            </a:r>
            <a:r>
              <a:rPr kumimoji="0" lang="en-US" sz="1800" b="0" i="0" u="none" strike="noStrike" kern="1200" cap="none" spc="0" normalizeH="0" baseline="0" noProof="0">
                <a:ln>
                  <a:noFill/>
                </a:ln>
                <a:solidFill>
                  <a:srgbClr val="003865"/>
                </a:solidFill>
                <a:effectLst/>
                <a:uLnTx/>
                <a:uFillTx/>
                <a:latin typeface="Calibri"/>
                <a:ea typeface="+mn-ea"/>
                <a:cs typeface="+mn-cs"/>
              </a:rPr>
              <a:t> </a:t>
            </a:r>
          </a:p>
        </p:txBody>
      </p:sp>
      <p:pic>
        <p:nvPicPr>
          <p:cNvPr id="8" name="Picture 7" descr="Kathleen Gordon photo.">
            <a:extLst>
              <a:ext uri="{FF2B5EF4-FFF2-40B4-BE49-F238E27FC236}">
                <a16:creationId xmlns:a16="http://schemas.microsoft.com/office/drawing/2014/main" id="{0A733A7B-1360-4E62-A319-64E2E83B338A}"/>
              </a:ext>
            </a:extLst>
          </p:cNvPr>
          <p:cNvPicPr>
            <a:picLocks noChangeAspect="1"/>
          </p:cNvPicPr>
          <p:nvPr/>
        </p:nvPicPr>
        <p:blipFill>
          <a:blip r:embed="rId6"/>
          <a:stretch>
            <a:fillRect/>
          </a:stretch>
        </p:blipFill>
        <p:spPr>
          <a:xfrm>
            <a:off x="3506386" y="3610434"/>
            <a:ext cx="1737387" cy="2094172"/>
          </a:xfrm>
          <a:prstGeom prst="rect">
            <a:avLst/>
          </a:prstGeom>
        </p:spPr>
      </p:pic>
      <p:sp>
        <p:nvSpPr>
          <p:cNvPr id="14" name="TextBox 13"/>
          <p:cNvSpPr txBox="1"/>
          <p:nvPr/>
        </p:nvSpPr>
        <p:spPr>
          <a:xfrm>
            <a:off x="3085592" y="5688448"/>
            <a:ext cx="2453332" cy="1138773"/>
          </a:xfrm>
          <a:prstGeom prst="rect">
            <a:avLst/>
          </a:prstGeom>
          <a:noFill/>
        </p:spPr>
        <p:txBody>
          <a:bodyPr wrap="square" rtlCol="0">
            <a:spAutoFit/>
          </a:bodyPr>
          <a:lstStyle/>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Kathleen Gordon Program Consultant</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651-284-5388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hlinkClick r:id="rId7"/>
              </a:rPr>
              <a:t>kathleen.gordon@state.mn.us</a:t>
            </a:r>
            <a:r>
              <a:rPr kumimoji="0" lang="en-US" sz="1400" b="0" i="0" u="none" strike="noStrike" kern="1200" cap="none" spc="0" normalizeH="0" baseline="0" noProof="0">
                <a:ln>
                  <a:noFill/>
                </a:ln>
                <a:solidFill>
                  <a:srgbClr val="000000"/>
                </a:solidFill>
                <a:effectLst/>
                <a:uLnTx/>
                <a:uFillTx/>
                <a:latin typeface="Calibri"/>
                <a:ea typeface="+mn-ea"/>
                <a:cs typeface="+mn-cs"/>
              </a:rPr>
              <a:t>  </a:t>
            </a:r>
          </a:p>
        </p:txBody>
      </p:sp>
      <p:pic>
        <p:nvPicPr>
          <p:cNvPr id="6" name="Picture 5" descr="Erik Holtan photo">
            <a:extLst>
              <a:ext uri="{FF2B5EF4-FFF2-40B4-BE49-F238E27FC236}">
                <a16:creationId xmlns:a16="http://schemas.microsoft.com/office/drawing/2014/main" id="{52D2EDB5-0A3B-4F1F-9F8C-B292C9E045BA}"/>
              </a:ext>
            </a:extLst>
          </p:cNvPr>
          <p:cNvPicPr>
            <a:picLocks noChangeAspect="1"/>
          </p:cNvPicPr>
          <p:nvPr/>
        </p:nvPicPr>
        <p:blipFill>
          <a:blip r:embed="rId8"/>
          <a:stretch>
            <a:fillRect/>
          </a:stretch>
        </p:blipFill>
        <p:spPr>
          <a:xfrm>
            <a:off x="6556534" y="3595773"/>
            <a:ext cx="1676016" cy="2113080"/>
          </a:xfrm>
          <a:prstGeom prst="rect">
            <a:avLst/>
          </a:prstGeom>
        </p:spPr>
      </p:pic>
      <p:sp>
        <p:nvSpPr>
          <p:cNvPr id="7" name="TextBox 6">
            <a:extLst>
              <a:ext uri="{FF2B5EF4-FFF2-40B4-BE49-F238E27FC236}">
                <a16:creationId xmlns:a16="http://schemas.microsoft.com/office/drawing/2014/main" id="{6CC81BDC-7E86-43BD-9A21-562BD34018DD}"/>
              </a:ext>
            </a:extLst>
          </p:cNvPr>
          <p:cNvSpPr txBox="1"/>
          <p:nvPr/>
        </p:nvSpPr>
        <p:spPr>
          <a:xfrm>
            <a:off x="6046444" y="5708853"/>
            <a:ext cx="2597085" cy="1138773"/>
          </a:xfrm>
          <a:prstGeom prst="rect">
            <a:avLst/>
          </a:prstGeom>
          <a:noFill/>
        </p:spPr>
        <p:txBody>
          <a:bodyPr wrap="square" rtlCol="0">
            <a:spAutoFit/>
          </a:bodyPr>
          <a:lstStyle/>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Erik Holtan</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Program Consultant</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651-284-5082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hlinkClick r:id="rId9"/>
              </a:rPr>
              <a:t>erik.holtan@state.mn.us</a:t>
            </a:r>
            <a:r>
              <a:rPr kumimoji="0" lang="en-US" sz="1400" b="0" i="0" u="none" strike="noStrike" kern="1200" cap="none" spc="0" normalizeH="0" baseline="0" noProof="0">
                <a:ln>
                  <a:noFill/>
                </a:ln>
                <a:solidFill>
                  <a:srgbClr val="000000"/>
                </a:solidFill>
                <a:effectLst/>
                <a:uLnTx/>
                <a:uFillTx/>
                <a:latin typeface="Calibri"/>
                <a:ea typeface="+mn-ea"/>
                <a:cs typeface="+mn-cs"/>
              </a:rPr>
              <a:t> </a:t>
            </a:r>
          </a:p>
        </p:txBody>
      </p:sp>
      <p:pic>
        <p:nvPicPr>
          <p:cNvPr id="10" name="Picture 9" descr="Photo of Madolyn Martini">
            <a:extLst>
              <a:ext uri="{FF2B5EF4-FFF2-40B4-BE49-F238E27FC236}">
                <a16:creationId xmlns:a16="http://schemas.microsoft.com/office/drawing/2014/main" id="{DD120383-F3A8-5DAB-41C8-70C904871191}"/>
              </a:ext>
            </a:extLst>
          </p:cNvPr>
          <p:cNvPicPr>
            <a:picLocks noChangeAspect="1"/>
          </p:cNvPicPr>
          <p:nvPr/>
        </p:nvPicPr>
        <p:blipFill>
          <a:blip r:embed="rId10"/>
          <a:stretch>
            <a:fillRect/>
          </a:stretch>
        </p:blipFill>
        <p:spPr>
          <a:xfrm>
            <a:off x="9545311" y="3571328"/>
            <a:ext cx="1441313" cy="2161970"/>
          </a:xfrm>
          <a:prstGeom prst="rect">
            <a:avLst/>
          </a:prstGeom>
        </p:spPr>
      </p:pic>
      <p:sp>
        <p:nvSpPr>
          <p:cNvPr id="3" name="TextBox 2">
            <a:extLst>
              <a:ext uri="{FF2B5EF4-FFF2-40B4-BE49-F238E27FC236}">
                <a16:creationId xmlns:a16="http://schemas.microsoft.com/office/drawing/2014/main" id="{E22D0007-7A5B-2035-6B68-07BAE052D20E}"/>
              </a:ext>
            </a:extLst>
          </p:cNvPr>
          <p:cNvSpPr txBox="1"/>
          <p:nvPr/>
        </p:nvSpPr>
        <p:spPr>
          <a:xfrm>
            <a:off x="8849704" y="5745688"/>
            <a:ext cx="2597084" cy="1138773"/>
          </a:xfrm>
          <a:prstGeom prst="rect">
            <a:avLst/>
          </a:prstGeom>
          <a:noFill/>
        </p:spPr>
        <p:txBody>
          <a:bodyPr wrap="square" rtlCol="0">
            <a:spAutoFit/>
          </a:bodyPr>
          <a:lstStyle/>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Madolyn Martini</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Program Consultant</a:t>
            </a:r>
          </a:p>
          <a:p>
            <a:pPr marL="203195" marR="0" lvl="0" indent="0" algn="ct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651-284-5088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Calibri"/>
                <a:ea typeface="+mn-ea"/>
                <a:cs typeface="+mn-cs"/>
                <a:hlinkClick r:id="rId11"/>
              </a:rPr>
              <a:t>madolyn.martini</a:t>
            </a:r>
            <a:r>
              <a:rPr kumimoji="0" lang="en-US" sz="1400" b="0" i="0" u="none" strike="noStrike" kern="1200" cap="none" spc="0" normalizeH="0" baseline="0" noProof="0">
                <a:ln>
                  <a:noFill/>
                </a:ln>
                <a:solidFill>
                  <a:srgbClr val="000000"/>
                </a:solidFill>
                <a:effectLst/>
                <a:uLnTx/>
                <a:uFillTx/>
                <a:latin typeface="Calibri"/>
                <a:ea typeface="+mn-ea"/>
                <a:cs typeface="+mn-cs"/>
                <a:hlinkClick r:id="rId11"/>
              </a:rPr>
              <a:t>@state.mn.us</a:t>
            </a:r>
            <a:r>
              <a:rPr kumimoji="0" lang="en-US" sz="1400" b="0" i="0" u="none" strike="noStrike" kern="1200" cap="none" spc="0" normalizeH="0" baseline="0" noProof="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52557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Department of Labor and Industry</a:t>
            </a:r>
          </a:p>
        </p:txBody>
      </p:sp>
      <p:sp>
        <p:nvSpPr>
          <p:cNvPr id="8" name="TextBox 7"/>
          <p:cNvSpPr txBox="1"/>
          <p:nvPr/>
        </p:nvSpPr>
        <p:spPr>
          <a:xfrm>
            <a:off x="-470452" y="2634681"/>
            <a:ext cx="705037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3366"/>
                </a:solidFill>
                <a:effectLst/>
                <a:uLnTx/>
                <a:uFillTx/>
                <a:latin typeface="Calibri"/>
                <a:ea typeface="+mn-ea"/>
                <a:cs typeface="+mn-cs"/>
              </a:rPr>
              <a:t>DLI’s </a:t>
            </a:r>
            <a:r>
              <a:rPr kumimoji="0" lang="en-US" sz="2800" b="1" i="1" u="none" strike="noStrike" kern="1200" cap="none" spc="0" normalizeH="0" baseline="0" noProof="0" dirty="0">
                <a:ln>
                  <a:noFill/>
                </a:ln>
                <a:solidFill>
                  <a:srgbClr val="78BE21">
                    <a:lumMod val="75000"/>
                  </a:srgbClr>
                </a:solidFill>
                <a:effectLst/>
                <a:uLnTx/>
                <a:uFillTx/>
                <a:latin typeface="Calibri"/>
                <a:ea typeface="+mn-ea"/>
                <a:cs typeface="+mn-cs"/>
              </a:rPr>
              <a:t>VISION </a:t>
            </a:r>
            <a:r>
              <a:rPr kumimoji="0" lang="en-US" sz="2800" b="1" i="1" u="none" strike="noStrike" kern="1200" cap="none" spc="0" normalizeH="0" baseline="0" noProof="0" dirty="0">
                <a:ln>
                  <a:noFill/>
                </a:ln>
                <a:solidFill>
                  <a:srgbClr val="003366"/>
                </a:solidFill>
                <a:effectLst/>
                <a:uLnTx/>
                <a:uFillTx/>
                <a:latin typeface="Calibri"/>
                <a:ea typeface="+mn-ea"/>
                <a:cs typeface="+mn-cs"/>
              </a:rPr>
              <a:t>is to be a trusted resource, service provider and impartial regulator. </a:t>
            </a:r>
          </a:p>
        </p:txBody>
      </p:sp>
      <p:sp>
        <p:nvSpPr>
          <p:cNvPr id="7" name="TextBox 6"/>
          <p:cNvSpPr txBox="1"/>
          <p:nvPr/>
        </p:nvSpPr>
        <p:spPr>
          <a:xfrm>
            <a:off x="815712" y="3717635"/>
            <a:ext cx="633714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3366"/>
                </a:solidFill>
                <a:effectLst/>
                <a:uLnTx/>
                <a:uFillTx/>
                <a:latin typeface="Calibri"/>
                <a:ea typeface="+mn-ea"/>
                <a:cs typeface="+mn-cs"/>
              </a:rPr>
              <a:t>DLI’s </a:t>
            </a:r>
            <a:r>
              <a:rPr kumimoji="0" lang="en-US" sz="2800" b="1" i="1" u="none" strike="noStrike" kern="1200" cap="none" spc="0" normalizeH="0" baseline="0" noProof="0" dirty="0">
                <a:ln>
                  <a:noFill/>
                </a:ln>
                <a:solidFill>
                  <a:srgbClr val="78BE21">
                    <a:lumMod val="75000"/>
                  </a:srgbClr>
                </a:solidFill>
                <a:effectLst/>
                <a:uLnTx/>
                <a:uFillTx/>
                <a:latin typeface="Calibri"/>
                <a:ea typeface="+mn-ea"/>
                <a:cs typeface="+mn-cs"/>
              </a:rPr>
              <a:t>MISSION </a:t>
            </a:r>
            <a:r>
              <a:rPr kumimoji="0" lang="en-US" sz="2800" b="1" i="1" u="none" strike="noStrike" kern="1200" cap="none" spc="0" normalizeH="0" baseline="0" noProof="0" dirty="0">
                <a:ln>
                  <a:noFill/>
                </a:ln>
                <a:solidFill>
                  <a:srgbClr val="003366"/>
                </a:solidFill>
                <a:effectLst/>
                <a:uLnTx/>
                <a:uFillTx/>
                <a:latin typeface="Calibri"/>
                <a:ea typeface="+mn-ea"/>
                <a:cs typeface="+mn-cs"/>
              </a:rPr>
              <a:t>is to ensure Minnesota’s work and living environments are equitable, healthy and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2" name="Rectangle 11"/>
          <p:cNvSpPr/>
          <p:nvPr/>
        </p:nvSpPr>
        <p:spPr>
          <a:xfrm>
            <a:off x="7152859" y="1421814"/>
            <a:ext cx="24265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78BE21">
                    <a:lumMod val="75000"/>
                  </a:srgbClr>
                </a:solidFill>
                <a:effectLst/>
                <a:uLnTx/>
                <a:uFillTx/>
                <a:latin typeface="Calibri"/>
                <a:ea typeface="+mn-ea"/>
                <a:cs typeface="+mn-cs"/>
              </a:rPr>
              <a:t>DLI Programs:</a:t>
            </a:r>
            <a:endParaRPr kumimoji="0" lang="en-US" sz="2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13" name="Content Placeholder 10"/>
          <p:cNvSpPr>
            <a:spLocks noGrp="1"/>
          </p:cNvSpPr>
          <p:nvPr>
            <p:ph idx="1"/>
          </p:nvPr>
        </p:nvSpPr>
        <p:spPr>
          <a:xfrm>
            <a:off x="6808525" y="1532722"/>
            <a:ext cx="5197946" cy="4333379"/>
          </a:xfrm>
          <a:noFill/>
          <a:ln w="38100">
            <a:noFill/>
          </a:ln>
        </p:spPr>
        <p:txBody>
          <a:bodyPr numCol="2">
            <a:noAutofit/>
          </a:bodyPr>
          <a:lstStyle/>
          <a:p>
            <a:pPr>
              <a:spcBef>
                <a:spcPts val="600"/>
              </a:spcBef>
              <a:spcAft>
                <a:spcPts val="600"/>
              </a:spcAft>
              <a:buSzPct val="110000"/>
              <a:buFont typeface="Wingdings" panose="05000000000000000000" pitchFamily="2" charset="2"/>
              <a:buChar char="§"/>
            </a:pPr>
            <a:r>
              <a:rPr lang="en-US" sz="1800" b="1" dirty="0">
                <a:solidFill>
                  <a:srgbClr val="003865"/>
                </a:solidFill>
              </a:rPr>
              <a:t>Registered Apprenticeship</a:t>
            </a:r>
          </a:p>
          <a:p>
            <a:pPr>
              <a:spcBef>
                <a:spcPts val="600"/>
              </a:spcBef>
              <a:spcAft>
                <a:spcPts val="600"/>
              </a:spcAft>
              <a:buSzPct val="110000"/>
              <a:buFont typeface="Wingdings" panose="05000000000000000000" pitchFamily="2" charset="2"/>
              <a:buChar char="§"/>
            </a:pPr>
            <a:r>
              <a:rPr lang="en-US" sz="1800" b="1" dirty="0">
                <a:solidFill>
                  <a:srgbClr val="003865"/>
                </a:solidFill>
              </a:rPr>
              <a:t>Minnesota Dual-Training Pipeline</a:t>
            </a:r>
          </a:p>
          <a:p>
            <a:pPr>
              <a:spcBef>
                <a:spcPts val="600"/>
              </a:spcBef>
              <a:spcAft>
                <a:spcPts val="600"/>
              </a:spcAft>
              <a:buSzPct val="110000"/>
              <a:buFont typeface="Wingdings" panose="05000000000000000000" pitchFamily="2" charset="2"/>
              <a:buChar char="§"/>
            </a:pPr>
            <a:r>
              <a:rPr lang="en-US" sz="1800" b="1" dirty="0">
                <a:solidFill>
                  <a:srgbClr val="003865"/>
                </a:solidFill>
              </a:rPr>
              <a:t>Youth Skills Training Program</a:t>
            </a:r>
          </a:p>
          <a:p>
            <a:pPr>
              <a:spcBef>
                <a:spcPts val="600"/>
              </a:spcBef>
              <a:spcAft>
                <a:spcPts val="600"/>
              </a:spcAft>
              <a:buSzPct val="110000"/>
              <a:buFont typeface="Wingdings" panose="05000000000000000000" pitchFamily="2" charset="2"/>
              <a:buChar char="§"/>
            </a:pPr>
            <a:r>
              <a:rPr lang="en-US" sz="1800" b="1" dirty="0">
                <a:solidFill>
                  <a:srgbClr val="003865"/>
                </a:solidFill>
              </a:rPr>
              <a:t>Child Labor Outreach and Compliance</a:t>
            </a:r>
          </a:p>
          <a:p>
            <a:pPr>
              <a:spcBef>
                <a:spcPts val="600"/>
              </a:spcBef>
              <a:spcAft>
                <a:spcPts val="600"/>
              </a:spcAft>
              <a:buSzPct val="110000"/>
              <a:buFont typeface="Wingdings" panose="05000000000000000000" pitchFamily="2" charset="2"/>
              <a:buChar char="§"/>
            </a:pPr>
            <a:r>
              <a:rPr lang="en-US" sz="1800" b="1" dirty="0">
                <a:solidFill>
                  <a:srgbClr val="003865"/>
                </a:solidFill>
              </a:rPr>
              <a:t>Workplace Safety Consultation</a:t>
            </a:r>
          </a:p>
          <a:p>
            <a:pPr>
              <a:spcBef>
                <a:spcPts val="600"/>
              </a:spcBef>
              <a:spcAft>
                <a:spcPts val="600"/>
              </a:spcAft>
              <a:buSzPct val="110000"/>
              <a:buFont typeface="Wingdings" panose="05000000000000000000" pitchFamily="2" charset="2"/>
              <a:buChar char="§"/>
            </a:pPr>
            <a:r>
              <a:rPr lang="en-US" sz="1800" b="1" dirty="0">
                <a:solidFill>
                  <a:srgbClr val="003865"/>
                </a:solidFill>
              </a:rPr>
              <a:t>Worker’s Compensation Administration</a:t>
            </a:r>
          </a:p>
          <a:p>
            <a:pPr>
              <a:spcBef>
                <a:spcPts val="600"/>
              </a:spcBef>
              <a:spcAft>
                <a:spcPts val="600"/>
              </a:spcAft>
              <a:buSzPct val="110000"/>
              <a:buFont typeface="Wingdings" panose="05000000000000000000" pitchFamily="2" charset="2"/>
              <a:buChar char="§"/>
            </a:pPr>
            <a:r>
              <a:rPr lang="en-US" sz="1800" b="1" dirty="0">
                <a:solidFill>
                  <a:srgbClr val="003865"/>
                </a:solidFill>
              </a:rPr>
              <a:t>OSHA Compliance</a:t>
            </a:r>
          </a:p>
          <a:p>
            <a:pPr>
              <a:spcBef>
                <a:spcPts val="600"/>
              </a:spcBef>
              <a:spcAft>
                <a:spcPts val="600"/>
              </a:spcAft>
              <a:buSzPct val="110000"/>
              <a:buFont typeface="Wingdings" panose="05000000000000000000" pitchFamily="2" charset="2"/>
              <a:buChar char="§"/>
            </a:pPr>
            <a:r>
              <a:rPr lang="en-US" sz="1800" b="1" dirty="0">
                <a:solidFill>
                  <a:srgbClr val="003865"/>
                </a:solidFill>
              </a:rPr>
              <a:t>Wage and Hour Compliance</a:t>
            </a:r>
          </a:p>
          <a:p>
            <a:pPr>
              <a:spcBef>
                <a:spcPts val="600"/>
              </a:spcBef>
              <a:spcAft>
                <a:spcPts val="600"/>
              </a:spcAft>
              <a:buSzPct val="110000"/>
              <a:buFont typeface="Wingdings" panose="05000000000000000000" pitchFamily="2" charset="2"/>
              <a:buChar char="§"/>
            </a:pPr>
            <a:r>
              <a:rPr lang="en-US" sz="1800" b="1" dirty="0">
                <a:solidFill>
                  <a:srgbClr val="003865"/>
                </a:solidFill>
              </a:rPr>
              <a:t>Construction Codes and Licensing </a:t>
            </a:r>
          </a:p>
          <a:p>
            <a:pPr>
              <a:spcBef>
                <a:spcPts val="600"/>
              </a:spcBef>
              <a:spcAft>
                <a:spcPts val="600"/>
              </a:spcAft>
              <a:buSzPct val="110000"/>
              <a:buFont typeface="Wingdings" panose="05000000000000000000" pitchFamily="2" charset="2"/>
              <a:buChar char="§"/>
            </a:pPr>
            <a:r>
              <a:rPr lang="en-US" sz="1800" b="1" dirty="0">
                <a:solidFill>
                  <a:srgbClr val="003865"/>
                </a:solidFill>
              </a:rPr>
              <a:t>Office of Combative Sports</a:t>
            </a:r>
            <a:endParaRPr lang="en-US" sz="1600" b="1" dirty="0">
              <a:solidFill>
                <a:srgbClr val="003865"/>
              </a:solidFill>
            </a:endParaRPr>
          </a:p>
        </p:txBody>
      </p:sp>
      <p:pic>
        <p:nvPicPr>
          <p:cNvPr id="14" name="Picture 13" descr="Minnesota department of labor and industr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405" y="5866101"/>
            <a:ext cx="4981903" cy="1215584"/>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9284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Minnesota Dual-Training Pipeline?</a:t>
            </a:r>
          </a:p>
        </p:txBody>
      </p:sp>
      <p:pic>
        <p:nvPicPr>
          <p:cNvPr id="6" name="Picture 5" descr="Minnesota dual training Pipeline logo.">
            <a:extLst>
              <a:ext uri="{FF2B5EF4-FFF2-40B4-BE49-F238E27FC236}">
                <a16:creationId xmlns:a16="http://schemas.microsoft.com/office/drawing/2014/main" id="{0C440839-172C-4B2A-970B-C8D658A04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042" y="1684434"/>
            <a:ext cx="6779134" cy="882537"/>
          </a:xfrm>
          <a:prstGeom prst="rect">
            <a:avLst/>
          </a:prstGeom>
        </p:spPr>
      </p:pic>
      <p:sp>
        <p:nvSpPr>
          <p:cNvPr id="9" name="Content Placeholder 8"/>
          <p:cNvSpPr>
            <a:spLocks noGrp="1"/>
          </p:cNvSpPr>
          <p:nvPr>
            <p:ph idx="1"/>
          </p:nvPr>
        </p:nvSpPr>
        <p:spPr>
          <a:xfrm>
            <a:off x="314543" y="2125703"/>
            <a:ext cx="11562914" cy="4342313"/>
          </a:xfrm>
          <a:noFill/>
        </p:spPr>
        <p:txBody>
          <a:bodyPr>
            <a:normAutofit/>
          </a:bodyPr>
          <a:lstStyle/>
          <a:p>
            <a:pPr marL="358775"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Source of support to employers to develop their own employment-based, dual-training programs</a:t>
            </a:r>
          </a:p>
          <a:p>
            <a:pPr marL="358775"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An innovative approach to address current and future workforce needs in the key industries of </a:t>
            </a:r>
            <a:r>
              <a:rPr lang="en-US" sz="2800" b="1" dirty="0">
                <a:solidFill>
                  <a:srgbClr val="1F497D"/>
                </a:solidFill>
                <a:ea typeface="MS PGothic" pitchFamily="34" charset="-128"/>
              </a:rPr>
              <a:t>advanced manufacturing, agriculture, child care, health care services, information technology, legal cannabis industry and transportation</a:t>
            </a:r>
          </a:p>
          <a:p>
            <a:pPr marL="358775"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Private Investment, Public Education, Labor and Industry Experience</a:t>
            </a:r>
          </a:p>
          <a:p>
            <a:pPr marL="358775" defTabSz="457200" eaLnBrk="0" fontAlgn="base" hangingPunct="0">
              <a:spcAft>
                <a:spcPts val="1200"/>
              </a:spcAft>
              <a:buClr>
                <a:srgbClr val="1F497D">
                  <a:lumMod val="75000"/>
                </a:srgbClr>
              </a:buClr>
              <a:buFont typeface="Wingdings" panose="05000000000000000000" pitchFamily="2" charset="2"/>
              <a:buChar char="§"/>
            </a:pPr>
            <a:endParaRPr lang="en-US" sz="2800" dirty="0">
              <a:solidFill>
                <a:srgbClr val="1F497D"/>
              </a:solidFill>
              <a:ea typeface="MS PGothic" pitchFamily="34" charset="-128"/>
            </a:endParaRPr>
          </a:p>
        </p:txBody>
      </p:sp>
      <p:pic>
        <p:nvPicPr>
          <p:cNvPr id="7" name="Picture 6" descr="Minnesota department of labor and industr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97" y="5860224"/>
            <a:ext cx="4981903" cy="1215584"/>
          </a:xfrm>
          <a:prstGeom prst="rect">
            <a:avLst/>
          </a:prstGeom>
        </p:spPr>
      </p:pic>
    </p:spTree>
    <p:extLst>
      <p:ext uri="{BB962C8B-B14F-4D97-AF65-F5344CB8AC3E}">
        <p14:creationId xmlns:p14="http://schemas.microsoft.com/office/powerpoint/2010/main" val="414215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Employment-Based Training</a:t>
            </a:r>
          </a:p>
        </p:txBody>
      </p:sp>
      <p:graphicFrame>
        <p:nvGraphicFramePr>
          <p:cNvPr id="5" name="Diagram 4" descr="On-the-job-training intersecting with related instruction."/>
          <p:cNvGraphicFramePr/>
          <p:nvPr>
            <p:extLst>
              <p:ext uri="{D42A27DB-BD31-4B8C-83A1-F6EECF244321}">
                <p14:modId xmlns:p14="http://schemas.microsoft.com/office/powerpoint/2010/main" val="3858650580"/>
              </p:ext>
            </p:extLst>
          </p:nvPr>
        </p:nvGraphicFramePr>
        <p:xfrm>
          <a:off x="2032000" y="10552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348990" y="2790857"/>
            <a:ext cx="1317072" cy="2308324"/>
          </a:xfrm>
          <a:prstGeom prst="rect">
            <a:avLst/>
          </a:prstGeom>
          <a:noFill/>
        </p:spPr>
        <p:txBody>
          <a:bodyPr wrap="square" rtlCol="0">
            <a:spAutoFit/>
          </a:bodyPr>
          <a:lstStyle/>
          <a:p>
            <a:pPr algn="ctr"/>
            <a:r>
              <a:rPr lang="en-US" b="1" dirty="0"/>
              <a:t>Powerful learning</a:t>
            </a:r>
          </a:p>
          <a:p>
            <a:pPr algn="ctr"/>
            <a:endParaRPr lang="en-US" b="1" dirty="0"/>
          </a:p>
          <a:p>
            <a:pPr algn="ctr"/>
            <a:r>
              <a:rPr lang="en-US" b="1" dirty="0"/>
              <a:t>Engaged employee</a:t>
            </a:r>
          </a:p>
          <a:p>
            <a:pPr algn="ctr"/>
            <a:endParaRPr lang="en-US" b="1" dirty="0"/>
          </a:p>
          <a:p>
            <a:pPr algn="ctr"/>
            <a:r>
              <a:rPr lang="en-US" b="1" dirty="0"/>
              <a:t>Benefit </a:t>
            </a:r>
          </a:p>
          <a:p>
            <a:pPr algn="ctr"/>
            <a:r>
              <a:rPr lang="en-US" b="1" dirty="0"/>
              <a:t>to all</a:t>
            </a:r>
          </a:p>
        </p:txBody>
      </p:sp>
      <p:pic>
        <p:nvPicPr>
          <p:cNvPr id="8" name="Picture 7" descr="Minnesota department of labor and industry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4405" y="5866101"/>
            <a:ext cx="4981903" cy="1215584"/>
          </a:xfrm>
          <a:prstGeom prst="rect">
            <a:avLst/>
          </a:prstGeom>
        </p:spPr>
      </p:pic>
    </p:spTree>
    <p:extLst>
      <p:ext uri="{BB962C8B-B14F-4D97-AF65-F5344CB8AC3E}">
        <p14:creationId xmlns:p14="http://schemas.microsoft.com/office/powerpoint/2010/main" val="36974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80EB4DDE-8C9F-45C8-A278-997595C9DBCA}"/>
                                            </p:graphicEl>
                                          </p:spTgt>
                                        </p:tgtEl>
                                        <p:attrNameLst>
                                          <p:attrName>style.visibility</p:attrName>
                                        </p:attrNameLst>
                                      </p:cBhvr>
                                      <p:to>
                                        <p:strVal val="visible"/>
                                      </p:to>
                                    </p:set>
                                    <p:animEffect transition="in" filter="circle(in)">
                                      <p:cBhvr>
                                        <p:cTn id="7" dur="2000"/>
                                        <p:tgtEl>
                                          <p:spTgt spid="5">
                                            <p:graphicEl>
                                              <a:dgm id="{80EB4DDE-8C9F-45C8-A278-997595C9DB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AD05C9A3-A7DA-493A-821B-828726CE388F}"/>
                                            </p:graphicEl>
                                          </p:spTgt>
                                        </p:tgtEl>
                                        <p:attrNameLst>
                                          <p:attrName>style.visibility</p:attrName>
                                        </p:attrNameLst>
                                      </p:cBhvr>
                                      <p:to>
                                        <p:strVal val="visible"/>
                                      </p:to>
                                    </p:set>
                                    <p:animEffect transition="in" filter="circle(in)">
                                      <p:cBhvr>
                                        <p:cTn id="12" dur="2000"/>
                                        <p:tgtEl>
                                          <p:spTgt spid="5">
                                            <p:graphicEl>
                                              <a:dgm id="{AD05C9A3-A7DA-493A-821B-828726CE38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Employment-Based Training</a:t>
            </a:r>
          </a:p>
        </p:txBody>
      </p:sp>
      <p:sp>
        <p:nvSpPr>
          <p:cNvPr id="8" name="Content Placeholder 8"/>
          <p:cNvSpPr>
            <a:spLocks noGrp="1"/>
          </p:cNvSpPr>
          <p:nvPr>
            <p:ph idx="1"/>
          </p:nvPr>
        </p:nvSpPr>
        <p:spPr>
          <a:xfrm>
            <a:off x="-250530" y="898836"/>
            <a:ext cx="6347821" cy="4685699"/>
          </a:xfrm>
          <a:noFill/>
        </p:spPr>
        <p:txBody>
          <a:bodyPr>
            <a:normAutofit/>
          </a:bodyPr>
          <a:lstStyle/>
          <a:p>
            <a:pPr marL="358775" indent="0" defTabSz="457200" eaLnBrk="0" fontAlgn="base" hangingPunct="0">
              <a:spcAft>
                <a:spcPts val="600"/>
              </a:spcAft>
              <a:buClr>
                <a:srgbClr val="1F497D">
                  <a:lumMod val="75000"/>
                </a:srgbClr>
              </a:buClr>
              <a:buFont typeface="Wingdings" panose="05000000000000000000" pitchFamily="2" charset="2"/>
              <a:buChar char="§"/>
            </a:pPr>
            <a:r>
              <a:rPr lang="en-US" sz="2600" b="1" dirty="0">
                <a:solidFill>
                  <a:srgbClr val="1F497D"/>
                </a:solidFill>
                <a:ea typeface="MS PGothic" pitchFamily="34" charset="-128"/>
              </a:rPr>
              <a:t> Employers</a:t>
            </a:r>
            <a:r>
              <a:rPr lang="en-US" sz="2600" dirty="0">
                <a:solidFill>
                  <a:srgbClr val="1F497D"/>
                </a:solidFill>
                <a:ea typeface="MS PGothic" pitchFamily="34" charset="-128"/>
              </a:rPr>
              <a:t>:</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Build and shape their own workforce</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Creates new skilled worker pipeline</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Workers produce as they train</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Improve productivity overall</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Reduce employee turnover</a:t>
            </a:r>
          </a:p>
        </p:txBody>
      </p:sp>
      <p:sp>
        <p:nvSpPr>
          <p:cNvPr id="9" name="Content Placeholder 8"/>
          <p:cNvSpPr txBox="1">
            <a:spLocks/>
          </p:cNvSpPr>
          <p:nvPr/>
        </p:nvSpPr>
        <p:spPr bwMode="auto">
          <a:xfrm>
            <a:off x="4336013" y="2421893"/>
            <a:ext cx="6534082" cy="3828315"/>
          </a:xfrm>
          <a:prstGeom prst="rect">
            <a:avLst/>
          </a:prstGeom>
          <a:noFill/>
        </p:spPr>
        <p:txBody>
          <a:bodyPr vert="horz" lIns="228600" tIns="548640" rIns="274320" bIns="45720" rtlCol="0">
            <a:normAutofit/>
          </a:bodyPr>
          <a:lstStyle>
            <a:lvl1pPr marL="342900" indent="-3429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200150" indent="-28575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57350" indent="-28575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114550" indent="-28575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0" defTabSz="457200" eaLnBrk="0" fontAlgn="base" hangingPunct="0">
              <a:spcAft>
                <a:spcPts val="600"/>
              </a:spcAft>
              <a:buClr>
                <a:srgbClr val="1F497D">
                  <a:lumMod val="75000"/>
                </a:srgbClr>
              </a:buClr>
              <a:buFont typeface="Wingdings" panose="05000000000000000000" pitchFamily="2" charset="2"/>
              <a:buChar char="§"/>
            </a:pPr>
            <a:r>
              <a:rPr lang="en-US" sz="2600" b="1" dirty="0">
                <a:solidFill>
                  <a:srgbClr val="1F497D"/>
                </a:solidFill>
                <a:ea typeface="MS PGothic" pitchFamily="34" charset="-128"/>
              </a:rPr>
              <a:t> Workers</a:t>
            </a:r>
            <a:r>
              <a:rPr lang="en-US" sz="2600" dirty="0">
                <a:solidFill>
                  <a:srgbClr val="1F497D"/>
                </a:solidFill>
                <a:ea typeface="MS PGothic" pitchFamily="34" charset="-128"/>
              </a:rPr>
              <a:t>:</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Employment</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Job Training</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Wages increase with progress</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Master in-demand skills</a:t>
            </a:r>
          </a:p>
          <a:p>
            <a:pPr marL="815975" lvl="1" indent="0" defTabSz="457200" eaLnBrk="0" fontAlgn="base" hangingPunct="0">
              <a:spcAft>
                <a:spcPts val="600"/>
              </a:spcAft>
              <a:buClr>
                <a:srgbClr val="1F497D">
                  <a:lumMod val="75000"/>
                </a:srgbClr>
              </a:buClr>
              <a:buFont typeface="Wingdings" panose="05000000000000000000" pitchFamily="2" charset="2"/>
              <a:buChar char="§"/>
            </a:pPr>
            <a:r>
              <a:rPr lang="en-US" sz="2200" dirty="0">
                <a:solidFill>
                  <a:srgbClr val="1F497D"/>
                </a:solidFill>
                <a:ea typeface="MS PGothic" pitchFamily="34" charset="-128"/>
              </a:rPr>
              <a:t> Credentials</a:t>
            </a:r>
          </a:p>
        </p:txBody>
      </p:sp>
      <p:pic>
        <p:nvPicPr>
          <p:cNvPr id="11" name="Picture 10" descr="Minnesota department of labor and industr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7" y="5642416"/>
            <a:ext cx="4981903" cy="1215584"/>
          </a:xfrm>
          <a:prstGeom prst="rect">
            <a:avLst/>
          </a:prstGeom>
        </p:spPr>
      </p:pic>
      <p:pic>
        <p:nvPicPr>
          <p:cNvPr id="3" name="Picture 2" descr="Photo of agriculture work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059" y="1693205"/>
            <a:ext cx="3504681" cy="2338950"/>
          </a:xfrm>
          <a:prstGeom prst="rect">
            <a:avLst/>
          </a:prstGeom>
        </p:spPr>
      </p:pic>
    </p:spTree>
    <p:extLst>
      <p:ext uri="{BB962C8B-B14F-4D97-AF65-F5344CB8AC3E}">
        <p14:creationId xmlns:p14="http://schemas.microsoft.com/office/powerpoint/2010/main" val="150644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Dual-Training Pipeline Strategies</a:t>
            </a:r>
          </a:p>
        </p:txBody>
      </p:sp>
      <p:sp>
        <p:nvSpPr>
          <p:cNvPr id="9" name="Content Placeholder 8"/>
          <p:cNvSpPr>
            <a:spLocks noGrp="1"/>
          </p:cNvSpPr>
          <p:nvPr>
            <p:ph idx="1"/>
          </p:nvPr>
        </p:nvSpPr>
        <p:spPr>
          <a:xfrm>
            <a:off x="263508" y="1116620"/>
            <a:ext cx="11468321" cy="4392189"/>
          </a:xfrm>
          <a:noFill/>
        </p:spPr>
        <p:txBody>
          <a:bodyPr>
            <a:noAutofit/>
          </a:bodyPr>
          <a:lstStyle/>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b="1" dirty="0">
                <a:solidFill>
                  <a:srgbClr val="1F497D"/>
                </a:solidFill>
                <a:ea typeface="MS PGothic" pitchFamily="34" charset="-128"/>
              </a:rPr>
              <a:t>Industry Forums: </a:t>
            </a:r>
            <a:r>
              <a:rPr lang="en-US" sz="2800" i="1" dirty="0">
                <a:solidFill>
                  <a:srgbClr val="1F497D"/>
                </a:solidFill>
                <a:ea typeface="MS PGothic" pitchFamily="34" charset="-128"/>
              </a:rPr>
              <a:t>Inform</a:t>
            </a:r>
            <a:r>
              <a:rPr lang="en-US" sz="2800" dirty="0">
                <a:solidFill>
                  <a:srgbClr val="1F497D"/>
                </a:solidFill>
                <a:ea typeface="MS PGothic" pitchFamily="34" charset="-128"/>
              </a:rPr>
              <a:t> and </a:t>
            </a:r>
            <a:r>
              <a:rPr lang="en-US" sz="2800" i="1" dirty="0">
                <a:solidFill>
                  <a:srgbClr val="1F497D"/>
                </a:solidFill>
                <a:ea typeface="MS PGothic" pitchFamily="34" charset="-128"/>
              </a:rPr>
              <a:t>direct</a:t>
            </a:r>
            <a:r>
              <a:rPr lang="en-US" sz="2800" dirty="0">
                <a:solidFill>
                  <a:srgbClr val="1F497D"/>
                </a:solidFill>
                <a:ea typeface="MS PGothic" pitchFamily="34" charset="-128"/>
              </a:rPr>
              <a:t> Minnesota Dual-Training Pipeline on industry trends and needs through discussion and strategic planning aimed to expand dual training.</a:t>
            </a:r>
          </a:p>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b="1" dirty="0">
                <a:solidFill>
                  <a:srgbClr val="1F497D"/>
                </a:solidFill>
                <a:ea typeface="MS PGothic" pitchFamily="34" charset="-128"/>
              </a:rPr>
              <a:t>Competency Councils: </a:t>
            </a:r>
            <a:r>
              <a:rPr lang="en-US" sz="2800" i="1" dirty="0">
                <a:solidFill>
                  <a:srgbClr val="1F497D"/>
                </a:solidFill>
                <a:ea typeface="MS PGothic" pitchFamily="34" charset="-128"/>
              </a:rPr>
              <a:t>Define</a:t>
            </a:r>
            <a:r>
              <a:rPr lang="en-US" sz="2800" dirty="0">
                <a:solidFill>
                  <a:srgbClr val="1F497D"/>
                </a:solidFill>
                <a:ea typeface="MS PGothic" pitchFamily="34" charset="-128"/>
              </a:rPr>
              <a:t> and </a:t>
            </a:r>
            <a:r>
              <a:rPr lang="en-US" sz="2800" i="1" dirty="0">
                <a:solidFill>
                  <a:srgbClr val="1F497D"/>
                </a:solidFill>
                <a:ea typeface="MS PGothic" pitchFamily="34" charset="-128"/>
              </a:rPr>
              <a:t>identify</a:t>
            </a:r>
            <a:r>
              <a:rPr lang="en-US" sz="2800" dirty="0">
                <a:solidFill>
                  <a:srgbClr val="1F497D"/>
                </a:solidFill>
                <a:ea typeface="MS PGothic" pitchFamily="34" charset="-128"/>
              </a:rPr>
              <a:t> specific occupational competencies for the seven key industries.</a:t>
            </a:r>
          </a:p>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b="1" dirty="0">
                <a:solidFill>
                  <a:srgbClr val="1F497D"/>
                </a:solidFill>
                <a:ea typeface="MS PGothic" pitchFamily="34" charset="-128"/>
              </a:rPr>
              <a:t>Dual-Training Consulting: </a:t>
            </a:r>
            <a:r>
              <a:rPr lang="en-US" sz="2800" i="1" dirty="0">
                <a:solidFill>
                  <a:srgbClr val="1F497D"/>
                </a:solidFill>
                <a:ea typeface="MS PGothic" pitchFamily="34" charset="-128"/>
              </a:rPr>
              <a:t>Create</a:t>
            </a:r>
            <a:r>
              <a:rPr lang="en-US" sz="2800" dirty="0">
                <a:solidFill>
                  <a:srgbClr val="1F497D"/>
                </a:solidFill>
                <a:ea typeface="MS PGothic" pitchFamily="34" charset="-128"/>
              </a:rPr>
              <a:t> and </a:t>
            </a:r>
            <a:r>
              <a:rPr lang="en-US" sz="2800" i="1" dirty="0">
                <a:solidFill>
                  <a:srgbClr val="1F497D"/>
                </a:solidFill>
                <a:ea typeface="MS PGothic" pitchFamily="34" charset="-128"/>
              </a:rPr>
              <a:t>disseminate</a:t>
            </a:r>
            <a:r>
              <a:rPr lang="en-US" sz="2800" dirty="0">
                <a:solidFill>
                  <a:srgbClr val="1F497D"/>
                </a:solidFill>
                <a:ea typeface="MS PGothic" pitchFamily="34" charset="-128"/>
              </a:rPr>
              <a:t> dual training resources for employers, employees and dual trainees: toolbox, grants, and expanding mentorship networks to set up dual training.</a:t>
            </a:r>
          </a:p>
        </p:txBody>
      </p:sp>
      <p:pic>
        <p:nvPicPr>
          <p:cNvPr id="7" name="Picture 6" descr="Minnesota department of labor and industr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7" y="5667511"/>
            <a:ext cx="4981903" cy="1215584"/>
          </a:xfrm>
          <a:prstGeom prst="rect">
            <a:avLst/>
          </a:prstGeom>
        </p:spPr>
      </p:pic>
    </p:spTree>
    <p:extLst>
      <p:ext uri="{BB962C8B-B14F-4D97-AF65-F5344CB8AC3E}">
        <p14:creationId xmlns:p14="http://schemas.microsoft.com/office/powerpoint/2010/main" val="280151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819"/>
            <a:ext cx="12192000" cy="1327019"/>
          </a:xfrm>
        </p:spPr>
        <p:txBody>
          <a:bodyPr/>
          <a:lstStyle/>
          <a:p>
            <a:r>
              <a:rPr lang="en-US" dirty="0"/>
              <a:t>Minnesota Dual-Training Pipeline Competency Pyramid</a:t>
            </a:r>
          </a:p>
        </p:txBody>
      </p:sp>
      <p:pic>
        <p:nvPicPr>
          <p:cNvPr id="3" name="Picture 2" descr="Minnesota Dual-Training Pipeline competency model for Registered Nurse. Occupation-specific competencies are medication administration, problem identification and solving, care coordination and patient education, comprehensive assessment of health status of patient, evidence-based practice while using active listening skills, provide health promotion and patient safety, develop nursing interventions, implementation of care plan, quality improvement, resource utilization and advocating for patient care, accountability for the quality of care delivered, interdisciplinary teamwork and collaboration, patient and family-centered care and nursing task delegation. Employer requirements are intentionally left blank so the employer may add specific unique competencies if they choose to. Industry-sector competencies are anatomy and physiology, diagnostic procedures, nursing interventions, pharmacology and holistic care, nursing process, strong oral and written communications, nursing approaches to mental health, scope of practice, medical ethics and informatics. Industry-wide competencies are health care delivery, disease progression, medical terminology, health information, health industry ethics, laws and regulations, safety systems, care of chronic conditions, statistics and psychology. Workplace competencies are customer focus, teamwork, workplace fundamentals, planning and organizing, working with tools and technology, attention to detail, checking, examining and recording and problem solving and decision making.  Academic competencies are reading and writing, information literacy, math, science and technology, communication: listening and speaking, critical and analytic thinking and basic computer skills. Personal effectiveness competencies are interpersonal skills, integrity, professionalism, career passion, initiative, dependability and reliability, adaptability and flexibility, lifelong learning, compassion and empathy and cultural humility.&#10;Based on Health: Allied Health Competency Model Employment and Training Administration, United States Department of Labor, December 2011.&#10;*Pipeline recommends the Industry-Sector Technical Competencies as formal training opportunities (provided through related instruction) and the Occupation-Specific Competencies as on-the-job training opportunities.">
            <a:extLst>
              <a:ext uri="{FF2B5EF4-FFF2-40B4-BE49-F238E27FC236}">
                <a16:creationId xmlns:a16="http://schemas.microsoft.com/office/drawing/2014/main" id="{A252C5F6-C09D-0B5B-BBD4-42DF849564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245" y="1336541"/>
            <a:ext cx="5886449" cy="5521459"/>
          </a:xfrm>
          <a:prstGeom prst="rect">
            <a:avLst/>
          </a:prstGeom>
          <a:noFill/>
          <a:ln>
            <a:noFill/>
          </a:ln>
        </p:spPr>
      </p:pic>
      <p:sp>
        <p:nvSpPr>
          <p:cNvPr id="8" name="TextBox 7">
            <a:extLst>
              <a:ext uri="{FF2B5EF4-FFF2-40B4-BE49-F238E27FC236}">
                <a16:creationId xmlns:a16="http://schemas.microsoft.com/office/drawing/2014/main" id="{64838D18-089C-5F68-8993-A34D394D12B5}"/>
              </a:ext>
            </a:extLst>
          </p:cNvPr>
          <p:cNvSpPr txBox="1"/>
          <p:nvPr/>
        </p:nvSpPr>
        <p:spPr>
          <a:xfrm>
            <a:off x="8450407" y="3635605"/>
            <a:ext cx="3000375" cy="923330"/>
          </a:xfrm>
          <a:prstGeom prst="rect">
            <a:avLst/>
          </a:prstGeom>
          <a:noFill/>
        </p:spPr>
        <p:txBody>
          <a:bodyPr wrap="square">
            <a:spAutoFit/>
          </a:bodyPr>
          <a:lstStyle/>
          <a:p>
            <a:r>
              <a:rPr lang="en-US" dirty="0">
                <a:hlinkClick r:id="rId3"/>
              </a:rPr>
              <a:t>https://www.dli.mn.gov/sites/default/files/pdf/Health-RN.pdf</a:t>
            </a:r>
            <a:r>
              <a:rPr lang="en-US" dirty="0"/>
              <a:t> </a:t>
            </a:r>
          </a:p>
        </p:txBody>
      </p:sp>
    </p:spTree>
    <p:extLst>
      <p:ext uri="{BB962C8B-B14F-4D97-AF65-F5344CB8AC3E}">
        <p14:creationId xmlns:p14="http://schemas.microsoft.com/office/powerpoint/2010/main" val="194329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Dual-Training Pipeline Occupations</a:t>
            </a:r>
          </a:p>
        </p:txBody>
      </p:sp>
      <p:sp>
        <p:nvSpPr>
          <p:cNvPr id="9" name="Content Placeholder 8"/>
          <p:cNvSpPr>
            <a:spLocks noGrp="1"/>
          </p:cNvSpPr>
          <p:nvPr>
            <p:ph idx="1"/>
          </p:nvPr>
        </p:nvSpPr>
        <p:spPr>
          <a:xfrm>
            <a:off x="230851" y="1388763"/>
            <a:ext cx="11468321" cy="4392189"/>
          </a:xfrm>
          <a:noFill/>
        </p:spPr>
        <p:txBody>
          <a:bodyPr>
            <a:noAutofit/>
          </a:bodyPr>
          <a:lstStyle/>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Two or more employers state need;</a:t>
            </a:r>
          </a:p>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Must offer a pathway to a livable wage: $19.46/hour (based on a family with one child, one full-time and one part-time employed adult);</a:t>
            </a:r>
          </a:p>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Must be in-demand (Labor Market Information and other research considered);</a:t>
            </a:r>
          </a:p>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Must offer a career pathway; and</a:t>
            </a:r>
          </a:p>
          <a:p>
            <a:pPr marL="473075" indent="-457200" defTabSz="457200" eaLnBrk="0" fontAlgn="base" hangingPunct="0">
              <a:spcAft>
                <a:spcPts val="1200"/>
              </a:spcAft>
              <a:buClr>
                <a:srgbClr val="1F497D">
                  <a:lumMod val="75000"/>
                </a:srgbClr>
              </a:buClr>
              <a:buFont typeface="Wingdings" panose="05000000000000000000" pitchFamily="2" charset="2"/>
              <a:buChar char="§"/>
            </a:pPr>
            <a:r>
              <a:rPr lang="en-US" sz="2800" dirty="0">
                <a:solidFill>
                  <a:srgbClr val="1F497D"/>
                </a:solidFill>
                <a:ea typeface="MS PGothic" pitchFamily="34" charset="-128"/>
              </a:rPr>
              <a:t>Must lend itself to the dual-training model.</a:t>
            </a:r>
          </a:p>
        </p:txBody>
      </p:sp>
      <p:pic>
        <p:nvPicPr>
          <p:cNvPr id="7" name="Picture 6" descr="Minnesota department of labor and industr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7" y="5667511"/>
            <a:ext cx="4981903" cy="1215584"/>
          </a:xfrm>
          <a:prstGeom prst="rect">
            <a:avLst/>
          </a:prstGeom>
        </p:spPr>
      </p:pic>
    </p:spTree>
    <p:extLst>
      <p:ext uri="{BB962C8B-B14F-4D97-AF65-F5344CB8AC3E}">
        <p14:creationId xmlns:p14="http://schemas.microsoft.com/office/powerpoint/2010/main" val="95906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Instruction Inventory</a:t>
            </a:r>
          </a:p>
        </p:txBody>
      </p:sp>
      <p:sp>
        <p:nvSpPr>
          <p:cNvPr id="9" name="Content Placeholder 8"/>
          <p:cNvSpPr>
            <a:spLocks noGrp="1"/>
          </p:cNvSpPr>
          <p:nvPr>
            <p:ph idx="1"/>
          </p:nvPr>
        </p:nvSpPr>
        <p:spPr>
          <a:xfrm>
            <a:off x="230851" y="1388763"/>
            <a:ext cx="11720144" cy="4597367"/>
          </a:xfrm>
          <a:noFill/>
        </p:spPr>
        <p:txBody>
          <a:bodyPr>
            <a:noAutofit/>
          </a:bodyPr>
          <a:lstStyle/>
          <a:p>
            <a:r>
              <a:rPr lang="en-US" sz="2800" dirty="0"/>
              <a:t>Starting point for employers to develop a dual-training program;</a:t>
            </a:r>
          </a:p>
          <a:p>
            <a:r>
              <a:rPr lang="en-US" sz="2800" dirty="0"/>
              <a:t>Includes education and training programs for approved occupations;</a:t>
            </a:r>
          </a:p>
          <a:p>
            <a:r>
              <a:rPr lang="en-US" sz="2800" dirty="0"/>
              <a:t>Employers are not required to partner with the training providers on the list, but these are options to be considered.</a:t>
            </a:r>
          </a:p>
          <a:p>
            <a:pPr marL="0" indent="0" algn="ctr">
              <a:buNone/>
            </a:pPr>
            <a:r>
              <a:rPr lang="en-US" sz="2400" dirty="0">
                <a:hlinkClick r:id="rId2"/>
              </a:rPr>
              <a:t>https://secure.doli.state.mn.us/pipeline/pipelinelookup.aspx</a:t>
            </a:r>
            <a:r>
              <a:rPr lang="en-US" sz="2400" dirty="0"/>
              <a:t> </a:t>
            </a:r>
          </a:p>
          <a:p>
            <a:pPr marL="0" indent="0">
              <a:buNone/>
            </a:pPr>
            <a:r>
              <a:rPr lang="en-US" sz="2000" i="1" dirty="0"/>
              <a:t>An education or training provider that would like to be included on the inventory should reach out to our team to be added to the list.</a:t>
            </a:r>
          </a:p>
          <a:p>
            <a:pPr marL="473075" indent="-457200" defTabSz="457200" eaLnBrk="0" fontAlgn="base" hangingPunct="0">
              <a:spcAft>
                <a:spcPts val="1200"/>
              </a:spcAft>
              <a:buClr>
                <a:srgbClr val="1F497D">
                  <a:lumMod val="75000"/>
                </a:srgbClr>
              </a:buClr>
              <a:buFont typeface="Wingdings" panose="05000000000000000000" pitchFamily="2" charset="2"/>
              <a:buChar char="§"/>
            </a:pPr>
            <a:endParaRPr lang="en-US" sz="2800" dirty="0">
              <a:solidFill>
                <a:srgbClr val="1F497D"/>
              </a:solidFill>
              <a:ea typeface="MS PGothic" pitchFamily="34" charset="-128"/>
            </a:endParaRPr>
          </a:p>
        </p:txBody>
      </p:sp>
      <p:pic>
        <p:nvPicPr>
          <p:cNvPr id="7" name="Picture 6" descr="Minnesota department of labor and industr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97" y="5667511"/>
            <a:ext cx="4981903" cy="1215584"/>
          </a:xfrm>
          <a:prstGeom prst="rect">
            <a:avLst/>
          </a:prstGeom>
        </p:spPr>
      </p:pic>
    </p:spTree>
    <p:extLst>
      <p:ext uri="{BB962C8B-B14F-4D97-AF65-F5344CB8AC3E}">
        <p14:creationId xmlns:p14="http://schemas.microsoft.com/office/powerpoint/2010/main" val="198094467"/>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PELINE 101 Webinar 02.06.2018" id="{C9F365DB-CAF5-4DC3-BA57-DDBAEF72E744}" vid="{E48B1DE4-72E1-472D-AA0C-FBB58F1751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0CFB756E69641BFE143EF364B8A93" ma:contentTypeVersion="12" ma:contentTypeDescription="Create a new document." ma:contentTypeScope="" ma:versionID="f2c461f5a19f8b574ea86c087cb88092">
  <xsd:schema xmlns:xsd="http://www.w3.org/2001/XMLSchema" xmlns:xs="http://www.w3.org/2001/XMLSchema" xmlns:p="http://schemas.microsoft.com/office/2006/metadata/properties" xmlns:ns2="87fa1fcf-cd35-4a56-b254-c5994021fee3" xmlns:ns3="57ac1246-1e90-484e-a92e-e78d62f19a16" targetNamespace="http://schemas.microsoft.com/office/2006/metadata/properties" ma:root="true" ma:fieldsID="b81f6be0b6a0f7d5545d4b30512ddf1e" ns2:_="" ns3:_="">
    <xsd:import namespace="87fa1fcf-cd35-4a56-b254-c5994021fee3"/>
    <xsd:import namespace="57ac1246-1e90-484e-a92e-e78d62f19a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a1fcf-cd35-4a56-b254-c5994021fe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c1246-1e90-484e-a92e-e78d62f19a1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9D0BE7-2562-49A2-8EDF-F86A7C543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a1fcf-cd35-4a56-b254-c5994021fee3"/>
    <ds:schemaRef ds:uri="57ac1246-1e90-484e-a92e-e78d62f19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A085B9-575A-4238-AF2C-C83730BF0473}">
  <ds:schemaRefs>
    <ds:schemaRef ds:uri="http://schemas.microsoft.com/sharepoint/v3/contenttype/forms"/>
  </ds:schemaRefs>
</ds:datastoreItem>
</file>

<file path=customXml/itemProps3.xml><?xml version="1.0" encoding="utf-8"?>
<ds:datastoreItem xmlns:ds="http://schemas.openxmlformats.org/officeDocument/2006/customXml" ds:itemID="{CE7DB0E4-6BEF-4F08-BC4F-50553E3AB97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7ac1246-1e90-484e-a92e-e78d62f19a16"/>
    <ds:schemaRef ds:uri="87fa1fcf-cd35-4a56-b254-c5994021f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4582</TotalTime>
  <Words>1097</Words>
  <Application>Microsoft Office PowerPoint</Application>
  <PresentationFormat>Widescreen</PresentationFormat>
  <Paragraphs>158</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MN.IT</vt:lpstr>
      <vt:lpstr>Minnesota Dual-Training Pipeline May 16, 2024</vt:lpstr>
      <vt:lpstr>About the Department of Labor and Industry</vt:lpstr>
      <vt:lpstr>What is Minnesota Dual-Training Pipeline?</vt:lpstr>
      <vt:lpstr>Employment-Based Training</vt:lpstr>
      <vt:lpstr>Benefits of Employment-Based Training</vt:lpstr>
      <vt:lpstr>Minnesota Dual-Training Pipeline Strategies</vt:lpstr>
      <vt:lpstr>Minnesota Dual-Training Pipeline Competency Pyramid</vt:lpstr>
      <vt:lpstr>Minnesota Dual-Training Pipeline Occupations</vt:lpstr>
      <vt:lpstr>Related Instruction Inventory</vt:lpstr>
      <vt:lpstr>Related Instruction Inventory site</vt:lpstr>
      <vt:lpstr>Resources</vt:lpstr>
      <vt:lpstr>Consultation</vt:lpstr>
      <vt:lpstr>Dual Training Grant</vt:lpstr>
      <vt:lpstr>Dual Training Grant - New things for 2024</vt:lpstr>
      <vt:lpstr>Dual Training Grant continued </vt:lpstr>
      <vt:lpstr>Upcoming Events</vt:lpstr>
      <vt:lpstr>Thank You!</vt:lpstr>
    </vt:vector>
  </TitlesOfParts>
  <Company>DLI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Pipeline 101 for April 2024</dc:title>
  <dc:creator>MN DLI Pipeline Team</dc:creator>
  <cp:lastModifiedBy>Liedke, Angela (DEED)</cp:lastModifiedBy>
  <cp:revision>125</cp:revision>
  <dcterms:created xsi:type="dcterms:W3CDTF">2020-04-21T16:24:39Z</dcterms:created>
  <dcterms:modified xsi:type="dcterms:W3CDTF">2024-05-21T16:53:09Z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0x0101003150CFB756E69641BFE143EF364B8A93</vt:lpwstr>
  </property>
</Properties>
</file>