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54"/>
  </p:notesMasterIdLst>
  <p:handoutMasterIdLst>
    <p:handoutMasterId r:id="rId55"/>
  </p:handoutMasterIdLst>
  <p:sldIdLst>
    <p:sldId id="264" r:id="rId5"/>
    <p:sldId id="600" r:id="rId6"/>
    <p:sldId id="680" r:id="rId7"/>
    <p:sldId id="291" r:id="rId8"/>
    <p:sldId id="678" r:id="rId9"/>
    <p:sldId id="663" r:id="rId10"/>
    <p:sldId id="664" r:id="rId11"/>
    <p:sldId id="665" r:id="rId12"/>
    <p:sldId id="290" r:id="rId13"/>
    <p:sldId id="679" r:id="rId14"/>
    <p:sldId id="292" r:id="rId15"/>
    <p:sldId id="677" r:id="rId16"/>
    <p:sldId id="656" r:id="rId17"/>
    <p:sldId id="657" r:id="rId18"/>
    <p:sldId id="658" r:id="rId19"/>
    <p:sldId id="659" r:id="rId20"/>
    <p:sldId id="660" r:id="rId21"/>
    <p:sldId id="661" r:id="rId22"/>
    <p:sldId id="662" r:id="rId23"/>
    <p:sldId id="688" r:id="rId24"/>
    <p:sldId id="692" r:id="rId25"/>
    <p:sldId id="293" r:id="rId26"/>
    <p:sldId id="289" r:id="rId27"/>
    <p:sldId id="649" r:id="rId28"/>
    <p:sldId id="693" r:id="rId29"/>
    <p:sldId id="676" r:id="rId30"/>
    <p:sldId id="652" r:id="rId31"/>
    <p:sldId id="653" r:id="rId32"/>
    <p:sldId id="655" r:id="rId33"/>
    <p:sldId id="280" r:id="rId34"/>
    <p:sldId id="675" r:id="rId35"/>
    <p:sldId id="682" r:id="rId36"/>
    <p:sldId id="683" r:id="rId37"/>
    <p:sldId id="684" r:id="rId38"/>
    <p:sldId id="685" r:id="rId39"/>
    <p:sldId id="686" r:id="rId40"/>
    <p:sldId id="694" r:id="rId41"/>
    <p:sldId id="667" r:id="rId42"/>
    <p:sldId id="668" r:id="rId43"/>
    <p:sldId id="687" r:id="rId44"/>
    <p:sldId id="669" r:id="rId45"/>
    <p:sldId id="670" r:id="rId46"/>
    <p:sldId id="671" r:id="rId47"/>
    <p:sldId id="672" r:id="rId48"/>
    <p:sldId id="689" r:id="rId49"/>
    <p:sldId id="673" r:id="rId50"/>
    <p:sldId id="691" r:id="rId51"/>
    <p:sldId id="674" r:id="rId52"/>
    <p:sldId id="274" r:id="rId53"/>
  </p:sldIdLst>
  <p:sldSz cx="12192000" cy="6858000"/>
  <p:notesSz cx="7010400" cy="9296400"/>
  <p:defaultTextStyle>
    <a:defPPr>
      <a:defRPr lang="en-US"/>
    </a:defPPr>
    <a:lvl1pPr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1pPr>
    <a:lvl2pPr marL="4556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2pPr>
    <a:lvl3pPr marL="9128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3pPr>
    <a:lvl4pPr marL="13700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4pPr>
    <a:lvl5pPr marL="18272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5pPr>
    <a:lvl6pPr marL="22860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6pPr>
    <a:lvl7pPr marL="27432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7pPr>
    <a:lvl8pPr marL="32004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8pPr>
    <a:lvl9pPr marL="36576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B2033-734A-D8BD-248B-4F10A4DE7324}" name="Flagstad, Luther (DEED)" initials="FL(" userId="S::luther.flagstad@state.mn.us::504733fd-7a2c-4d06-a39b-7c02d1750de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nge, Laura (DEED)" initials="WL(" lastIdx="7" clrIdx="0">
    <p:extLst>
      <p:ext uri="{19B8F6BF-5375-455C-9EA6-DF929625EA0E}">
        <p15:presenceInfo xmlns:p15="http://schemas.microsoft.com/office/powerpoint/2012/main" userId="S::Laura.Winge@state.mn.us::b4d7329e-c03c-4bcd-ba51-e226d2512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75C"/>
    <a:srgbClr val="8E402A"/>
    <a:srgbClr val="6D8875"/>
    <a:srgbClr val="FEC73E"/>
    <a:srgbClr val="CAC6CB"/>
    <a:srgbClr val="048CAC"/>
    <a:srgbClr val="E1E2E4"/>
    <a:srgbClr val="5E295F"/>
    <a:srgbClr val="7D7E80"/>
    <a:srgbClr val="78B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D4FC9-20E9-097D-8BED-3242791BAA85}" v="1" vWet="2" dt="2024-03-27T18:37:44.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4" autoAdjust="0"/>
    <p:restoredTop sz="93067" autoAdjust="0"/>
  </p:normalViewPr>
  <p:slideViewPr>
    <p:cSldViewPr snapToGrid="0">
      <p:cViewPr>
        <p:scale>
          <a:sx n="100" d="100"/>
          <a:sy n="100" d="100"/>
        </p:scale>
        <p:origin x="426"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mndeeddom.deed.state.mn.us\data\HQ-CARD\Groups\CARD\AEO\Magda\Current%20projects\Join%20Us%20Updates\Supporting%20Services\Suppoting%20SErcives%20Pie%20Chart%20Lightcast%2020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dirty="0">
                <a:solidFill>
                  <a:srgbClr val="1B375C"/>
                </a:solidFill>
                <a:effectLst/>
              </a:rPr>
              <a:t>MINNESOTA PROFESSIONAL, SCIENTIFIC, AND TECHNICAL SERVICES EMPLOYMENT</a:t>
            </a:r>
            <a:endParaRPr lang="en-US" b="1" baseline="0" dirty="0">
              <a:solidFill>
                <a:srgbClr val="1B375C"/>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Employment</c:v>
                </c:pt>
              </c:strCache>
            </c:strRef>
          </c:tx>
          <c:spPr>
            <a:solidFill>
              <a:srgbClr val="8E402A"/>
            </a:solidFill>
          </c:spPr>
          <c:dPt>
            <c:idx val="0"/>
            <c:bubble3D val="0"/>
            <c:spPr>
              <a:solidFill>
                <a:srgbClr val="8E402A"/>
              </a:solidFill>
              <a:ln w="19050">
                <a:solidFill>
                  <a:schemeClr val="lt1"/>
                </a:solidFill>
              </a:ln>
              <a:effectLst/>
            </c:spPr>
            <c:extLst>
              <c:ext xmlns:c16="http://schemas.microsoft.com/office/drawing/2014/chart" uri="{C3380CC4-5D6E-409C-BE32-E72D297353CC}">
                <c16:uniqueId val="{00000001-AF70-4A37-8E38-6E4648E3DEE8}"/>
              </c:ext>
            </c:extLst>
          </c:dPt>
          <c:dPt>
            <c:idx val="1"/>
            <c:bubble3D val="0"/>
            <c:spPr>
              <a:solidFill>
                <a:srgbClr val="A5BCC2"/>
              </a:solidFill>
              <a:ln w="19050">
                <a:solidFill>
                  <a:schemeClr val="lt1"/>
                </a:solidFill>
              </a:ln>
              <a:effectLst/>
            </c:spPr>
            <c:extLst>
              <c:ext xmlns:c16="http://schemas.microsoft.com/office/drawing/2014/chart" uri="{C3380CC4-5D6E-409C-BE32-E72D297353CC}">
                <c16:uniqueId val="{00000003-AF70-4A37-8E38-6E4648E3DEE8}"/>
              </c:ext>
            </c:extLst>
          </c:dPt>
          <c:dPt>
            <c:idx val="2"/>
            <c:bubble3D val="0"/>
            <c:spPr>
              <a:solidFill>
                <a:srgbClr val="78BE42"/>
              </a:solidFill>
              <a:ln w="19050">
                <a:solidFill>
                  <a:schemeClr val="lt1"/>
                </a:solidFill>
              </a:ln>
              <a:effectLst/>
            </c:spPr>
            <c:extLst>
              <c:ext xmlns:c16="http://schemas.microsoft.com/office/drawing/2014/chart" uri="{C3380CC4-5D6E-409C-BE32-E72D297353CC}">
                <c16:uniqueId val="{00000005-AF70-4A37-8E38-6E4648E3DEE8}"/>
              </c:ext>
            </c:extLst>
          </c:dPt>
          <c:dPt>
            <c:idx val="3"/>
            <c:bubble3D val="0"/>
            <c:spPr>
              <a:solidFill>
                <a:srgbClr val="7D7E80"/>
              </a:solidFill>
              <a:ln w="19050">
                <a:solidFill>
                  <a:schemeClr val="lt1"/>
                </a:solidFill>
              </a:ln>
              <a:effectLst/>
            </c:spPr>
            <c:extLst>
              <c:ext xmlns:c16="http://schemas.microsoft.com/office/drawing/2014/chart" uri="{C3380CC4-5D6E-409C-BE32-E72D297353CC}">
                <c16:uniqueId val="{00000007-AF70-4A37-8E38-6E4648E3DEE8}"/>
              </c:ext>
            </c:extLst>
          </c:dPt>
          <c:dPt>
            <c:idx val="4"/>
            <c:bubble3D val="0"/>
            <c:spPr>
              <a:solidFill>
                <a:srgbClr val="5E295F"/>
              </a:solidFill>
              <a:ln w="19050">
                <a:solidFill>
                  <a:schemeClr val="lt1"/>
                </a:solidFill>
              </a:ln>
              <a:effectLst/>
            </c:spPr>
            <c:extLst>
              <c:ext xmlns:c16="http://schemas.microsoft.com/office/drawing/2014/chart" uri="{C3380CC4-5D6E-409C-BE32-E72D297353CC}">
                <c16:uniqueId val="{00000009-AF70-4A37-8E38-6E4648E3DEE8}"/>
              </c:ext>
            </c:extLst>
          </c:dPt>
          <c:dPt>
            <c:idx val="5"/>
            <c:bubble3D val="0"/>
            <c:spPr>
              <a:solidFill>
                <a:srgbClr val="E1E2E4"/>
              </a:solidFill>
              <a:ln w="19050">
                <a:solidFill>
                  <a:schemeClr val="lt1"/>
                </a:solidFill>
              </a:ln>
              <a:effectLst/>
            </c:spPr>
            <c:extLst>
              <c:ext xmlns:c16="http://schemas.microsoft.com/office/drawing/2014/chart" uri="{C3380CC4-5D6E-409C-BE32-E72D297353CC}">
                <c16:uniqueId val="{0000000B-AF70-4A37-8E38-6E4648E3DEE8}"/>
              </c:ext>
            </c:extLst>
          </c:dPt>
          <c:dPt>
            <c:idx val="6"/>
            <c:bubble3D val="0"/>
            <c:spPr>
              <a:solidFill>
                <a:srgbClr val="048CAC"/>
              </a:solidFill>
              <a:ln w="19050">
                <a:solidFill>
                  <a:schemeClr val="lt1"/>
                </a:solidFill>
              </a:ln>
              <a:effectLst/>
            </c:spPr>
            <c:extLst>
              <c:ext xmlns:c16="http://schemas.microsoft.com/office/drawing/2014/chart" uri="{C3380CC4-5D6E-409C-BE32-E72D297353CC}">
                <c16:uniqueId val="{0000000D-AF70-4A37-8E38-6E4648E3DEE8}"/>
              </c:ext>
            </c:extLst>
          </c:dPt>
          <c:dPt>
            <c:idx val="7"/>
            <c:bubble3D val="0"/>
            <c:spPr>
              <a:solidFill>
                <a:srgbClr val="FEC73E"/>
              </a:solidFill>
              <a:ln w="19050">
                <a:solidFill>
                  <a:schemeClr val="lt1"/>
                </a:solidFill>
              </a:ln>
              <a:effectLst/>
            </c:spPr>
            <c:extLst>
              <c:ext xmlns:c16="http://schemas.microsoft.com/office/drawing/2014/chart" uri="{C3380CC4-5D6E-409C-BE32-E72D297353CC}">
                <c16:uniqueId val="{0000000F-AF70-4A37-8E38-6E4648E3DEE8}"/>
              </c:ext>
            </c:extLst>
          </c:dPt>
          <c:dPt>
            <c:idx val="8"/>
            <c:bubble3D val="0"/>
            <c:spPr>
              <a:solidFill>
                <a:srgbClr val="6D8875"/>
              </a:solidFill>
              <a:ln w="19050">
                <a:solidFill>
                  <a:schemeClr val="lt1"/>
                </a:solidFill>
              </a:ln>
              <a:effectLst/>
            </c:spPr>
            <c:extLst>
              <c:ext xmlns:c16="http://schemas.microsoft.com/office/drawing/2014/chart" uri="{C3380CC4-5D6E-409C-BE32-E72D297353CC}">
                <c16:uniqueId val="{00000011-AF70-4A37-8E38-6E4648E3DEE8}"/>
              </c:ext>
            </c:extLst>
          </c:dPt>
          <c:dLbls>
            <c:dLbl>
              <c:idx val="0"/>
              <c:layout>
                <c:manualLayout>
                  <c:x val="-2.8540682414698256E-2"/>
                  <c:y val="2.7411205019415696E-2"/>
                </c:manualLayout>
              </c:layout>
              <c:tx>
                <c:rich>
                  <a:bodyPr/>
                  <a:lstStyle/>
                  <a:p>
                    <a:fld id="{2C0554F9-0C1B-4339-8854-31633FB3C51D}" type="CATEGORYNAME">
                      <a:rPr lang="en-US" sz="1100" b="0" smtClean="0"/>
                      <a:pPr/>
                      <a:t>[CATEGORY NAME]</a:t>
                    </a:fld>
                    <a:r>
                      <a:rPr lang="en-US" sz="1100" b="0" baseline="0" dirty="0"/>
                      <a:t>, </a:t>
                    </a:r>
                    <a:fld id="{DAF47A00-5D63-45C1-BBE6-BE0BCE79DEE2}" type="VALUE">
                      <a:rPr lang="en-US" sz="1100" b="1" baseline="0" smtClean="0"/>
                      <a:pPr/>
                      <a:t>[VALUE]</a:t>
                    </a:fld>
                    <a:endParaRPr lang="en-US" sz="1100" b="0" baseline="0" dirty="0"/>
                  </a:p>
                </c:rich>
              </c:tx>
              <c:showLegendKey val="0"/>
              <c:showVal val="1"/>
              <c:showCatName val="1"/>
              <c:showSerName val="0"/>
              <c:showPercent val="0"/>
              <c:showBubbleSize val="0"/>
              <c:extLst>
                <c:ext xmlns:c15="http://schemas.microsoft.com/office/drawing/2012/chart" uri="{CE6537A1-D6FC-4f65-9D91-7224C49458BB}">
                  <c15:layout>
                    <c:manualLayout>
                      <c:w val="0.28082051282051285"/>
                      <c:h val="9.6198271549107192E-2"/>
                    </c:manualLayout>
                  </c15:layout>
                  <c15:dlblFieldTable/>
                  <c15:showDataLabelsRange val="0"/>
                </c:ext>
                <c:ext xmlns:c16="http://schemas.microsoft.com/office/drawing/2014/chart" uri="{C3380CC4-5D6E-409C-BE32-E72D297353CC}">
                  <c16:uniqueId val="{00000001-AF70-4A37-8E38-6E4648E3DEE8}"/>
                </c:ext>
              </c:extLst>
            </c:dLbl>
            <c:dLbl>
              <c:idx val="1"/>
              <c:layout>
                <c:manualLayout>
                  <c:x val="-2.3076923076923078E-2"/>
                  <c:y val="4.6684465129197508E-2"/>
                </c:manualLayout>
              </c:layout>
              <c:tx>
                <c:rich>
                  <a:bodyPr/>
                  <a:lstStyle/>
                  <a:p>
                    <a:fld id="{904C9E01-EDA5-48CD-B57A-690C58974F2E}" type="CATEGORYNAME">
                      <a:rPr lang="en-US" dirty="0"/>
                      <a:pPr/>
                      <a:t>[CATEGORY NAME]</a:t>
                    </a:fld>
                    <a:r>
                      <a:rPr lang="en-US" baseline="0" dirty="0"/>
                      <a:t>, </a:t>
                    </a:r>
                    <a:fld id="{23D1D718-3FBE-4E71-93E0-9DB6BB49F23A}" type="VALUE">
                      <a:rPr lang="en-US" b="1" baseline="0" dirty="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70-4A37-8E38-6E4648E3DEE8}"/>
                </c:ext>
              </c:extLst>
            </c:dLbl>
            <c:dLbl>
              <c:idx val="2"/>
              <c:layout>
                <c:manualLayout>
                  <c:x val="5.3722996163940953E-2"/>
                  <c:y val="-1.4581801413313059E-3"/>
                </c:manualLayout>
              </c:layout>
              <c:tx>
                <c:rich>
                  <a:bodyPr/>
                  <a:lstStyle/>
                  <a:p>
                    <a:fld id="{7906E2A7-2C50-443B-AF04-9CF2C2B893A6}" type="CATEGORYNAME">
                      <a:rPr lang="en-US" b="0"/>
                      <a:pPr/>
                      <a:t>[CATEGORY NAME]</a:t>
                    </a:fld>
                    <a:r>
                      <a:rPr lang="en-US" b="1" baseline="0" dirty="0"/>
                      <a:t>, </a:t>
                    </a:r>
                    <a:fld id="{8759EC24-330C-4C7B-9540-0A6E9856E978}" type="VALUE">
                      <a:rPr lang="en-US" b="1" baseline="0"/>
                      <a:pPr/>
                      <a:t>[VALUE]</a:t>
                    </a:fld>
                    <a:endParaRPr lang="en-US" b="1" baseline="0" dirty="0"/>
                  </a:p>
                </c:rich>
              </c:tx>
              <c:showLegendKey val="0"/>
              <c:showVal val="1"/>
              <c:showCatName val="1"/>
              <c:showSerName val="0"/>
              <c:showPercent val="0"/>
              <c:showBubbleSize val="0"/>
              <c:extLst>
                <c:ext xmlns:c15="http://schemas.microsoft.com/office/drawing/2012/chart" uri="{CE6537A1-D6FC-4f65-9D91-7224C49458BB}">
                  <c15:layout>
                    <c:manualLayout>
                      <c:w val="0.32102564102564102"/>
                      <c:h val="0.11574304871817241"/>
                    </c:manualLayout>
                  </c15:layout>
                  <c15:dlblFieldTable/>
                  <c15:showDataLabelsRange val="0"/>
                </c:ext>
                <c:ext xmlns:c16="http://schemas.microsoft.com/office/drawing/2014/chart" uri="{C3380CC4-5D6E-409C-BE32-E72D297353CC}">
                  <c16:uniqueId val="{00000005-AF70-4A37-8E38-6E4648E3DEE8}"/>
                </c:ext>
              </c:extLst>
            </c:dLbl>
            <c:dLbl>
              <c:idx val="3"/>
              <c:layout>
                <c:manualLayout>
                  <c:x val="2.9197657985059536E-2"/>
                  <c:y val="-9.2039831997706798E-3"/>
                </c:manualLayout>
              </c:layout>
              <c:tx>
                <c:rich>
                  <a:bodyPr/>
                  <a:lstStyle/>
                  <a:p>
                    <a:fld id="{1BB0CC92-D19D-4A4C-B051-EA5C4596339F}" type="CATEGORYNAME">
                      <a:rPr lang="en-US"/>
                      <a:pPr/>
                      <a:t>[CATEGORY NAME]</a:t>
                    </a:fld>
                    <a:r>
                      <a:rPr lang="en-US" baseline="0" dirty="0"/>
                      <a:t>, </a:t>
                    </a:r>
                    <a:fld id="{3A6CB127-80FD-4EDC-8F54-1925FC87A652}"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70-4A37-8E38-6E4648E3DEE8}"/>
                </c:ext>
              </c:extLst>
            </c:dLbl>
            <c:dLbl>
              <c:idx val="4"/>
              <c:layout>
                <c:manualLayout>
                  <c:x val="2.7233393902685248E-2"/>
                  <c:y val="4.1427716817499585E-2"/>
                </c:manualLayout>
              </c:layout>
              <c:tx>
                <c:rich>
                  <a:bodyPr/>
                  <a:lstStyle/>
                  <a:p>
                    <a:fld id="{2B337865-5B07-412E-81A3-F83EE44A4102}" type="CATEGORYNAME">
                      <a:rPr lang="en-US" b="0"/>
                      <a:pPr/>
                      <a:t>[CATEGORY NAME]</a:t>
                    </a:fld>
                    <a:r>
                      <a:rPr lang="en-US" b="1" baseline="0" dirty="0"/>
                      <a:t>, </a:t>
                    </a:r>
                    <a:fld id="{2CB650D3-AB75-4776-BD35-5ED4920D3095}" type="VALUE">
                      <a:rPr lang="en-US" b="1" baseline="0"/>
                      <a:pPr/>
                      <a:t>[VALUE]</a:t>
                    </a:fld>
                    <a:endParaRPr lang="en-US" b="1"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F70-4A37-8E38-6E4648E3DEE8}"/>
                </c:ext>
              </c:extLst>
            </c:dLbl>
            <c:dLbl>
              <c:idx val="5"/>
              <c:layout>
                <c:manualLayout>
                  <c:x val="2.1214819301433475E-2"/>
                  <c:y val="1.0842655419035341E-2"/>
                </c:manualLayout>
              </c:layout>
              <c:tx>
                <c:rich>
                  <a:bodyPr/>
                  <a:lstStyle/>
                  <a:p>
                    <a:fld id="{4BC8A896-93A1-42DB-BAA2-534419EC2B06}" type="CATEGORYNAME">
                      <a:rPr lang="en-US"/>
                      <a:pPr/>
                      <a:t>[CATEGORY NAME]</a:t>
                    </a:fld>
                    <a:r>
                      <a:rPr lang="en-US" baseline="0" dirty="0"/>
                      <a:t>, </a:t>
                    </a:r>
                    <a:fld id="{6ECD4C0D-CE95-4912-8446-3529C3CC07C2}"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F70-4A37-8E38-6E4648E3DEE8}"/>
                </c:ext>
              </c:extLst>
            </c:dLbl>
            <c:dLbl>
              <c:idx val="6"/>
              <c:layout>
                <c:manualLayout>
                  <c:x val="1.4200080759135878E-2"/>
                  <c:y val="1.2755960467116169E-2"/>
                </c:manualLayout>
              </c:layout>
              <c:tx>
                <c:rich>
                  <a:bodyPr/>
                  <a:lstStyle/>
                  <a:p>
                    <a:fld id="{091BE9C2-B4D3-4279-81A0-54DD4AE8EAB5}" type="CATEGORYNAME">
                      <a:rPr lang="en-US" b="0"/>
                      <a:pPr/>
                      <a:t>[CATEGORY NAME]</a:t>
                    </a:fld>
                    <a:r>
                      <a:rPr lang="en-US" b="1" baseline="0" dirty="0"/>
                      <a:t>, </a:t>
                    </a:r>
                    <a:fld id="{E7CC1473-C34D-44BF-8D80-DDB26E6421DF}" type="VALUE">
                      <a:rPr lang="en-US" b="1" baseline="0"/>
                      <a:pPr/>
                      <a:t>[VALUE]</a:t>
                    </a:fld>
                    <a:endParaRPr lang="en-US" b="1"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F70-4A37-8E38-6E4648E3DEE8}"/>
                </c:ext>
              </c:extLst>
            </c:dLbl>
            <c:dLbl>
              <c:idx val="7"/>
              <c:layout>
                <c:manualLayout>
                  <c:x val="1.0186755501716121E-2"/>
                  <c:y val="9.041740629100575E-3"/>
                </c:manualLayout>
              </c:layout>
              <c:tx>
                <c:rich>
                  <a:bodyPr/>
                  <a:lstStyle/>
                  <a:p>
                    <a:fld id="{C4723E1D-F940-4A65-8970-3AE752CFE9B9}" type="CATEGORYNAME">
                      <a:rPr lang="en-US"/>
                      <a:pPr/>
                      <a:t>[CATEGORY NAME]</a:t>
                    </a:fld>
                    <a:r>
                      <a:rPr lang="en-US" baseline="0" dirty="0"/>
                      <a:t>, </a:t>
                    </a:r>
                    <a:fld id="{CEA52C11-B4D2-4593-B592-935042AC6E1A}"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28779487179487179"/>
                      <c:h val="0.11574304871817241"/>
                    </c:manualLayout>
                  </c15:layout>
                  <c15:dlblFieldTable/>
                  <c15:showDataLabelsRange val="0"/>
                </c:ext>
                <c:ext xmlns:c16="http://schemas.microsoft.com/office/drawing/2014/chart" uri="{C3380CC4-5D6E-409C-BE32-E72D297353CC}">
                  <c16:uniqueId val="{0000000F-AF70-4A37-8E38-6E4648E3DEE8}"/>
                </c:ext>
              </c:extLst>
            </c:dLbl>
            <c:dLbl>
              <c:idx val="8"/>
              <c:layout>
                <c:manualLayout>
                  <c:x val="0.16666666666666669"/>
                  <c:y val="9.403948837283833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lumMod val="25000"/>
                          </a:schemeClr>
                        </a:solidFill>
                        <a:latin typeface="+mn-lt"/>
                        <a:ea typeface="+mn-ea"/>
                        <a:cs typeface="+mn-cs"/>
                      </a:defRPr>
                    </a:pPr>
                    <a:fld id="{86DCABAA-A249-4E32-BD19-96314142894C}" type="CATEGORYNAME">
                      <a:rPr lang="en-US" sz="1100" b="0" dirty="0"/>
                      <a:pPr>
                        <a:defRPr sz="1100">
                          <a:solidFill>
                            <a:schemeClr val="bg2">
                              <a:lumMod val="25000"/>
                            </a:schemeClr>
                          </a:solidFill>
                        </a:defRPr>
                      </a:pPr>
                      <a:t>[CATEGORY NAME]</a:t>
                    </a:fld>
                    <a:r>
                      <a:rPr lang="en-US" sz="1100" b="0" baseline="0" dirty="0"/>
                      <a:t>, </a:t>
                    </a:r>
                    <a:fld id="{55C5FFBF-50BF-4535-AE93-C48BC8CA60EB}" type="VALUE">
                      <a:rPr lang="en-US" sz="1100" b="1" baseline="0" dirty="0"/>
                      <a:pPr>
                        <a:defRPr sz="1100">
                          <a:solidFill>
                            <a:schemeClr val="bg2">
                              <a:lumMod val="25000"/>
                            </a:schemeClr>
                          </a:solidFill>
                        </a:defRPr>
                      </a:pPr>
                      <a:t>[VALUE]</a:t>
                    </a:fld>
                    <a:endParaRPr lang="en-US" sz="1100" b="0" baseline="0" dirty="0"/>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lumMod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8974358974358975"/>
                      <c:h val="0.10089863244424106"/>
                    </c:manualLayout>
                  </c15:layout>
                  <c15:dlblFieldTable/>
                  <c15:showDataLabelsRange val="0"/>
                </c:ext>
                <c:ext xmlns:c16="http://schemas.microsoft.com/office/drawing/2014/chart" uri="{C3380CC4-5D6E-409C-BE32-E72D297353CC}">
                  <c16:uniqueId val="{00000011-AF70-4A37-8E38-6E4648E3DEE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Computer Systems Design</c:v>
                </c:pt>
                <c:pt idx="1">
                  <c:v>Management, Scientific, and Technical</c:v>
                </c:pt>
                <c:pt idx="2">
                  <c:v>Architectural, Engineering</c:v>
                </c:pt>
                <c:pt idx="3">
                  <c:v>Legal Services</c:v>
                </c:pt>
                <c:pt idx="4">
                  <c:v>Accounting</c:v>
                </c:pt>
                <c:pt idx="5">
                  <c:v>Advertising</c:v>
                </c:pt>
                <c:pt idx="6">
                  <c:v>Scientific R&amp;D</c:v>
                </c:pt>
                <c:pt idx="7">
                  <c:v>Design Services</c:v>
                </c:pt>
                <c:pt idx="8">
                  <c:v>Other Professional Services</c:v>
                </c:pt>
              </c:strCache>
            </c:strRef>
          </c:cat>
          <c:val>
            <c:numRef>
              <c:f>Sheet1!$B$2:$B$10</c:f>
              <c:numCache>
                <c:formatCode>#,##0</c:formatCode>
                <c:ptCount val="9"/>
                <c:pt idx="0">
                  <c:v>41206</c:v>
                </c:pt>
                <c:pt idx="1">
                  <c:v>38064</c:v>
                </c:pt>
                <c:pt idx="2">
                  <c:v>25834</c:v>
                </c:pt>
                <c:pt idx="3">
                  <c:v>20589</c:v>
                </c:pt>
                <c:pt idx="4">
                  <c:v>18948</c:v>
                </c:pt>
                <c:pt idx="5">
                  <c:v>11800</c:v>
                </c:pt>
                <c:pt idx="6">
                  <c:v>8929</c:v>
                </c:pt>
                <c:pt idx="7">
                  <c:v>4683</c:v>
                </c:pt>
                <c:pt idx="8">
                  <c:v>21910</c:v>
                </c:pt>
              </c:numCache>
            </c:numRef>
          </c:val>
          <c:extLst>
            <c:ext xmlns:c16="http://schemas.microsoft.com/office/drawing/2014/chart" uri="{C3380CC4-5D6E-409C-BE32-E72D297353CC}">
              <c16:uniqueId val="{00000012-AF70-4A37-8E38-6E4648E3DE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0.56451</cdr:x>
      <cdr:y>0.34794</cdr:y>
    </cdr:from>
    <cdr:to>
      <cdr:x>0.68769</cdr:x>
      <cdr:y>0.43527</cdr:y>
    </cdr:to>
    <cdr:sp macro="" textlink="">
      <cdr:nvSpPr>
        <cdr:cNvPr id="2" name="TextBox 1">
          <a:extLst xmlns:a="http://schemas.openxmlformats.org/drawingml/2006/main">
            <a:ext uri="{FF2B5EF4-FFF2-40B4-BE49-F238E27FC236}">
              <a16:creationId xmlns:a16="http://schemas.microsoft.com/office/drawing/2014/main" id="{D70D2808-10A4-1890-617E-D2A19F40A8EE}"/>
            </a:ext>
          </a:extLst>
        </cdr:cNvPr>
        <cdr:cNvSpPr txBox="1"/>
      </cdr:nvSpPr>
      <cdr:spPr>
        <a:xfrm xmlns:a="http://schemas.openxmlformats.org/drawingml/2006/main">
          <a:off x="2796020" y="1563391"/>
          <a:ext cx="610119" cy="39241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solidFill>
                <a:schemeClr val="bg1"/>
              </a:solidFill>
            </a:rPr>
            <a:t>21%</a:t>
          </a:r>
        </a:p>
      </cdr:txBody>
    </cdr:sp>
  </cdr:relSizeAnchor>
  <cdr:relSizeAnchor xmlns:cdr="http://schemas.openxmlformats.org/drawingml/2006/chartDrawing">
    <cdr:from>
      <cdr:x>0.61836</cdr:x>
      <cdr:y>0.60091</cdr:y>
    </cdr:from>
    <cdr:to>
      <cdr:x>0.74154</cdr:x>
      <cdr:y>0.68824</cdr:y>
    </cdr:to>
    <cdr:sp macro="" textlink="">
      <cdr:nvSpPr>
        <cdr:cNvPr id="3" name="TextBox 1">
          <a:extLst xmlns:a="http://schemas.openxmlformats.org/drawingml/2006/main">
            <a:ext uri="{FF2B5EF4-FFF2-40B4-BE49-F238E27FC236}">
              <a16:creationId xmlns:a16="http://schemas.microsoft.com/office/drawing/2014/main" id="{8D1DA160-3468-EA0F-4D1F-024906F2EC05}"/>
            </a:ext>
          </a:extLst>
        </cdr:cNvPr>
        <cdr:cNvSpPr txBox="1"/>
      </cdr:nvSpPr>
      <cdr:spPr>
        <a:xfrm xmlns:a="http://schemas.openxmlformats.org/drawingml/2006/main">
          <a:off x="3062720" y="2700041"/>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20%</a:t>
          </a:r>
        </a:p>
      </cdr:txBody>
    </cdr:sp>
  </cdr:relSizeAnchor>
  <cdr:relSizeAnchor xmlns:cdr="http://schemas.openxmlformats.org/drawingml/2006/chartDrawing">
    <cdr:from>
      <cdr:x>0.46836</cdr:x>
      <cdr:y>0.75898</cdr:y>
    </cdr:from>
    <cdr:to>
      <cdr:x>0.59154</cdr:x>
      <cdr:y>0.84631</cdr:y>
    </cdr:to>
    <cdr:sp macro="" textlink="">
      <cdr:nvSpPr>
        <cdr:cNvPr id="4" name="TextBox 1">
          <a:extLst xmlns:a="http://schemas.openxmlformats.org/drawingml/2006/main">
            <a:ext uri="{FF2B5EF4-FFF2-40B4-BE49-F238E27FC236}">
              <a16:creationId xmlns:a16="http://schemas.microsoft.com/office/drawing/2014/main" id="{8D1DA160-3468-EA0F-4D1F-024906F2EC05}"/>
            </a:ext>
          </a:extLst>
        </cdr:cNvPr>
        <cdr:cNvSpPr txBox="1"/>
      </cdr:nvSpPr>
      <cdr:spPr>
        <a:xfrm xmlns:a="http://schemas.openxmlformats.org/drawingml/2006/main">
          <a:off x="2319770" y="3410298"/>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13%</a:t>
          </a:r>
        </a:p>
      </cdr:txBody>
    </cdr:sp>
  </cdr:relSizeAnchor>
  <cdr:relSizeAnchor xmlns:cdr="http://schemas.openxmlformats.org/drawingml/2006/chartDrawing">
    <cdr:from>
      <cdr:x>0.30041</cdr:x>
      <cdr:y>0.72082</cdr:y>
    </cdr:from>
    <cdr:to>
      <cdr:x>0.42359</cdr:x>
      <cdr:y>0.80815</cdr:y>
    </cdr:to>
    <cdr:sp macro="" textlink="">
      <cdr:nvSpPr>
        <cdr:cNvPr id="5" name="TextBox 1">
          <a:extLst xmlns:a="http://schemas.openxmlformats.org/drawingml/2006/main">
            <a:ext uri="{FF2B5EF4-FFF2-40B4-BE49-F238E27FC236}">
              <a16:creationId xmlns:a16="http://schemas.microsoft.com/office/drawing/2014/main" id="{F7025A76-DFDE-C0FC-BAAB-9D35E73AD4CB}"/>
            </a:ext>
          </a:extLst>
        </cdr:cNvPr>
        <cdr:cNvSpPr txBox="1"/>
      </cdr:nvSpPr>
      <cdr:spPr>
        <a:xfrm xmlns:a="http://schemas.openxmlformats.org/drawingml/2006/main">
          <a:off x="1487920" y="3238848"/>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11%</a:t>
          </a:r>
        </a:p>
      </cdr:txBody>
    </cdr:sp>
  </cdr:relSizeAnchor>
  <cdr:relSizeAnchor xmlns:cdr="http://schemas.openxmlformats.org/drawingml/2006/chartDrawing">
    <cdr:from>
      <cdr:x>0.21451</cdr:x>
      <cdr:y>0.58939</cdr:y>
    </cdr:from>
    <cdr:to>
      <cdr:x>0.33769</cdr:x>
      <cdr:y>0.67672</cdr:y>
    </cdr:to>
    <cdr:sp macro="" textlink="">
      <cdr:nvSpPr>
        <cdr:cNvPr id="6" name="TextBox 1">
          <a:extLst xmlns:a="http://schemas.openxmlformats.org/drawingml/2006/main">
            <a:ext uri="{FF2B5EF4-FFF2-40B4-BE49-F238E27FC236}">
              <a16:creationId xmlns:a16="http://schemas.microsoft.com/office/drawing/2014/main" id="{D479C0D0-3AB5-129E-E94B-7328EDA0C1C9}"/>
            </a:ext>
          </a:extLst>
        </cdr:cNvPr>
        <cdr:cNvSpPr txBox="1"/>
      </cdr:nvSpPr>
      <cdr:spPr>
        <a:xfrm xmlns:a="http://schemas.openxmlformats.org/drawingml/2006/main">
          <a:off x="1062470" y="2648298"/>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10%</a:t>
          </a:r>
        </a:p>
      </cdr:txBody>
    </cdr:sp>
  </cdr:relSizeAnchor>
  <cdr:relSizeAnchor xmlns:cdr="http://schemas.openxmlformats.org/drawingml/2006/chartDrawing">
    <cdr:from>
      <cdr:x>0.20682</cdr:x>
      <cdr:y>0.45633</cdr:y>
    </cdr:from>
    <cdr:to>
      <cdr:x>0.33</cdr:x>
      <cdr:y>0.54367</cdr:y>
    </cdr:to>
    <cdr:sp macro="" textlink="">
      <cdr:nvSpPr>
        <cdr:cNvPr id="7" name="TextBox 1">
          <a:extLst xmlns:a="http://schemas.openxmlformats.org/drawingml/2006/main">
            <a:ext uri="{FF2B5EF4-FFF2-40B4-BE49-F238E27FC236}">
              <a16:creationId xmlns:a16="http://schemas.microsoft.com/office/drawing/2014/main" id="{D479C0D0-3AB5-129E-E94B-7328EDA0C1C9}"/>
            </a:ext>
          </a:extLst>
        </cdr:cNvPr>
        <cdr:cNvSpPr txBox="1"/>
      </cdr:nvSpPr>
      <cdr:spPr>
        <a:xfrm xmlns:a="http://schemas.openxmlformats.org/drawingml/2006/main">
          <a:off x="1024370" y="2050430"/>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2">
                  <a:lumMod val="50000"/>
                </a:schemeClr>
              </a:solidFill>
            </a:rPr>
            <a:t>6%</a:t>
          </a:r>
        </a:p>
      </cdr:txBody>
    </cdr:sp>
  </cdr:relSizeAnchor>
  <cdr:relSizeAnchor xmlns:cdr="http://schemas.openxmlformats.org/drawingml/2006/chartDrawing">
    <cdr:from>
      <cdr:x>0.2222</cdr:x>
      <cdr:y>0.36893</cdr:y>
    </cdr:from>
    <cdr:to>
      <cdr:x>0.34538</cdr:x>
      <cdr:y>0.45626</cdr:y>
    </cdr:to>
    <cdr:sp macro="" textlink="">
      <cdr:nvSpPr>
        <cdr:cNvPr id="8" name="TextBox 1">
          <a:extLst xmlns:a="http://schemas.openxmlformats.org/drawingml/2006/main">
            <a:ext uri="{FF2B5EF4-FFF2-40B4-BE49-F238E27FC236}">
              <a16:creationId xmlns:a16="http://schemas.microsoft.com/office/drawing/2014/main" id="{6250FCD4-995F-C9FD-F4E2-ED9E9185515B}"/>
            </a:ext>
          </a:extLst>
        </cdr:cNvPr>
        <cdr:cNvSpPr txBox="1"/>
      </cdr:nvSpPr>
      <cdr:spPr>
        <a:xfrm xmlns:a="http://schemas.openxmlformats.org/drawingml/2006/main">
          <a:off x="1100570" y="1657698"/>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5%</a:t>
          </a:r>
        </a:p>
      </cdr:txBody>
    </cdr:sp>
  </cdr:relSizeAnchor>
  <cdr:relSizeAnchor xmlns:cdr="http://schemas.openxmlformats.org/drawingml/2006/chartDrawing">
    <cdr:from>
      <cdr:x>0.36451</cdr:x>
      <cdr:y>0.2912</cdr:y>
    </cdr:from>
    <cdr:to>
      <cdr:x>0.48769</cdr:x>
      <cdr:y>0.37853</cdr:y>
    </cdr:to>
    <cdr:sp macro="" textlink="">
      <cdr:nvSpPr>
        <cdr:cNvPr id="9" name="TextBox 1">
          <a:extLst xmlns:a="http://schemas.openxmlformats.org/drawingml/2006/main">
            <a:ext uri="{FF2B5EF4-FFF2-40B4-BE49-F238E27FC236}">
              <a16:creationId xmlns:a16="http://schemas.microsoft.com/office/drawing/2014/main" id="{041093E7-117E-B8BD-09DA-AA29C5088D7F}"/>
            </a:ext>
          </a:extLst>
        </cdr:cNvPr>
        <cdr:cNvSpPr txBox="1"/>
      </cdr:nvSpPr>
      <cdr:spPr>
        <a:xfrm xmlns:a="http://schemas.openxmlformats.org/drawingml/2006/main">
          <a:off x="1805420" y="1308448"/>
          <a:ext cx="610119" cy="39241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rPr>
            <a:t>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0810C-5AD0-4A13-BB0A-703C7EA5E054}"/>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7405B013-A1A5-413A-85B2-C89101F909A0}"/>
              </a:ext>
            </a:extLst>
          </p:cNvPr>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0732875F-03AB-4275-B6F7-9357DDA0354A}" type="datetimeFigureOut">
              <a:rPr lang="en-US" altLang="en-US"/>
              <a:pPr/>
              <a:t>3/27/2024</a:t>
            </a:fld>
            <a:endParaRPr lang="en-US" altLang="en-US"/>
          </a:p>
        </p:txBody>
      </p:sp>
      <p:sp>
        <p:nvSpPr>
          <p:cNvPr id="4" name="Footer Placeholder 3">
            <a:extLst>
              <a:ext uri="{FF2B5EF4-FFF2-40B4-BE49-F238E27FC236}">
                <a16:creationId xmlns:a16="http://schemas.microsoft.com/office/drawing/2014/main" id="{1D2E32DD-ADD3-495E-BD7F-F3094A1A8FC7}"/>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9D8B3B4C-229A-4BAD-BF46-35D52F9AB61D}"/>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C008E41-23E0-4489-AC18-AA0B42E53039}" type="slidenum">
              <a:rPr lang="en-US" altLang="en-US"/>
              <a:pPr/>
              <a:t>‹#›</a:t>
            </a:fld>
            <a:endParaRPr lang="en-US" altLang="en-US"/>
          </a:p>
        </p:txBody>
      </p:sp>
    </p:spTree>
    <p:extLst>
      <p:ext uri="{BB962C8B-B14F-4D97-AF65-F5344CB8AC3E}">
        <p14:creationId xmlns:p14="http://schemas.microsoft.com/office/powerpoint/2010/main" val="36243271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9E4F8-3AE7-4EFA-8ACE-9F10DF39CC6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03937599-0177-4C31-915C-41B88E9B5A92}"/>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5F68FF17-555F-4613-865E-BA4CF0821CCC}" type="datetimeFigureOut">
              <a:rPr lang="en-US" altLang="en-US"/>
              <a:pPr/>
              <a:t>3/27/2024</a:t>
            </a:fld>
            <a:endParaRPr lang="en-US" altLang="en-US"/>
          </a:p>
        </p:txBody>
      </p:sp>
      <p:sp>
        <p:nvSpPr>
          <p:cNvPr id="4" name="Slide Image Placeholder 3">
            <a:extLst>
              <a:ext uri="{FF2B5EF4-FFF2-40B4-BE49-F238E27FC236}">
                <a16:creationId xmlns:a16="http://schemas.microsoft.com/office/drawing/2014/main" id="{B040EF67-5940-46BE-8EF7-F9E50E96987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3D005180-02F5-4E10-AD08-5A39B785FEB4}"/>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37C6F7D-E70E-4048-938C-1A5F99614724}"/>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7B4ADBE8-7C66-44D8-8B19-DCF2E3018705}"/>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46322669-ED0F-4404-9B79-B3E3FF2EFE37}" type="slidenum">
              <a:rPr lang="en-US" altLang="en-US"/>
              <a:pPr/>
              <a:t>‹#›</a:t>
            </a:fld>
            <a:endParaRPr lang="en-US" altLang="en-US"/>
          </a:p>
        </p:txBody>
      </p:sp>
    </p:spTree>
    <p:extLst>
      <p:ext uri="{BB962C8B-B14F-4D97-AF65-F5344CB8AC3E}">
        <p14:creationId xmlns:p14="http://schemas.microsoft.com/office/powerpoint/2010/main" val="3210292675"/>
      </p:ext>
    </p:extLst>
  </p:cSld>
  <p:clrMap bg1="lt1" tx1="dk1" bg2="lt2" tx2="dk2" accent1="accent1" accent2="accent2" accent3="accent3" accent4="accent4" accent5="accent5" accent6="accent6" hlink="hlink" folHlink="folHlink"/>
  <p:hf hdr="0" ftr="0" dt="0"/>
  <p:notesStyle>
    <a:lvl1pPr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1pPr>
    <a:lvl2pPr marL="4556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2pPr>
    <a:lvl3pPr marL="9128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3pPr>
    <a:lvl4pPr marL="13700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4pPr>
    <a:lvl5pPr marL="18272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ci.aero/programs-and-services/asq/asq-awards-and-recogni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bit.ly/40lU07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jdpower.com/business/press-releases/2022-north-america-airport-satisfaction-study"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metroairports.org/msp-passenger-and-operations-reports?year=2022" TargetMode="External"/><Relationship Id="rId4" Type="http://schemas.openxmlformats.org/officeDocument/2006/relationships/hyperlink" Target="https://airportscouncil.org/intelligence/north-american-airport-traffic-repor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t.state.mn.us/aero/airlineserviceairport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ot.state.mn.us/planning/freightpla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ot.state.mn.us/aboutrail/index.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dot.state.mn.us/ofrw/railroad/systems.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ot.state.mn.us/ofrw/waterways/commercial.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ts.gov/state-transportation-infrastructur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nbc.com/2022/07/15/these-are-the-10-states-with-americas-best-infrastructure.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ensus.gov/data/tables/time-series/demo/popest/2020s-state-total.html#v202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apps.bea.gov/itable/index.html?appid=70&amp;stepnum=40&amp;Major_Area=3&amp;State=0&amp;Area=XX&amp;TableId=600&amp;Statistic=1&amp;Year=2022&amp;YearBegin=-1&amp;Year_End=-1&amp;Unit_Of_Measure=Levels&amp;Rank=1&amp;Drill=1&amp;nRange=5&amp;AppId=70" TargetMode="External"/><Relationship Id="rId4" Type="http://schemas.openxmlformats.org/officeDocument/2006/relationships/hyperlink" Target="https://www.minnpost.com/twin-cities-business/2023/06/minnesota-now-has-15-fortune-500-companies-down-from-16-last-year/#:~:text=Minnesota%20now%20has%2015%20Fortune%20500%20companies%2C%20down,%20%2446.3%20billion%20%2011%20more%20rows%2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ls.gov/lau/ex14tables.ht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ata.census.gov/table?t=Educational+Attainment&amp;g=010XX00US$0400000&amp;y=2021&amp;tid=ACSST5Y2021.S150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nnstate.edu/ws/index.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0AC9E44-89B2-4C02-B1C3-FE6B55D6582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204646-29F7-4B9F-968B-5DF903BB91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Updated: October 2023</a:t>
            </a:r>
            <a:r>
              <a:rPr lang="en-US" b="1" i="1" baseline="0" dirty="0"/>
              <a:t>; Accessible version</a:t>
            </a:r>
            <a:br>
              <a:rPr lang="en-US" b="1" i="1" baseline="0" dirty="0"/>
            </a:br>
            <a:r>
              <a:rPr lang="en-US" b="0" i="1" baseline="0" dirty="0"/>
              <a:t>Please customize this page with your information</a:t>
            </a:r>
            <a:endParaRPr lang="en-US" b="0" i="1" dirty="0"/>
          </a:p>
          <a:p>
            <a:pPr defTabSz="914400" fontAlgn="auto">
              <a:spcBef>
                <a:spcPts val="0"/>
              </a:spcBef>
              <a:spcAft>
                <a:spcPts val="0"/>
              </a:spcAft>
              <a:defRPr/>
            </a:pPr>
            <a:endParaRPr lang="en-US" dirty="0">
              <a:latin typeface="+mn-lt"/>
              <a:ea typeface="+mn-ea"/>
            </a:endParaRPr>
          </a:p>
        </p:txBody>
      </p:sp>
      <p:sp>
        <p:nvSpPr>
          <p:cNvPr id="24579" name="Slide Number Placeholder 3">
            <a:extLst>
              <a:ext uri="{FF2B5EF4-FFF2-40B4-BE49-F238E27FC236}">
                <a16:creationId xmlns:a16="http://schemas.microsoft.com/office/drawing/2014/main" id="{49D61602-D274-4DFA-8A6A-FF640B39625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A7E10C12-5065-4CAA-8916-FD7AE42D8D15}"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Infrastructure</a:t>
            </a:r>
            <a:r>
              <a:rPr lang="en-US" sz="1200" kern="1200" baseline="0" dirty="0">
                <a:solidFill>
                  <a:schemeClr val="tx1"/>
                </a:solidFill>
                <a:effectLst/>
                <a:latin typeface="NeueHaasGroteskText Std" panose="020B0504020202020204" pitchFamily="34" charset="0"/>
                <a:ea typeface="+mn-ea"/>
                <a:cs typeface="+mn-cs"/>
              </a:rPr>
              <a:t> is another key ingredient to business success. </a:t>
            </a:r>
            <a:r>
              <a:rPr lang="en-US" sz="1200" kern="1200" dirty="0">
                <a:solidFill>
                  <a:schemeClr val="tx1"/>
                </a:solidFill>
                <a:effectLst/>
                <a:latin typeface="NeueHaasGroteskText Std" panose="020B0504020202020204" pitchFamily="34" charset="0"/>
                <a:ea typeface="+mn-ea"/>
                <a:cs typeface="+mn-cs"/>
              </a:rPr>
              <a:t>Whether you need to move</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products or people,</a:t>
            </a:r>
            <a:r>
              <a:rPr lang="en-US" sz="1200" kern="1200" baseline="0" dirty="0">
                <a:solidFill>
                  <a:schemeClr val="tx1"/>
                </a:solidFill>
                <a:effectLst/>
                <a:latin typeface="NeueHaasGroteskText Std" panose="020B0504020202020204" pitchFamily="34" charset="0"/>
                <a:ea typeface="+mn-ea"/>
                <a:cs typeface="+mn-cs"/>
              </a:rPr>
              <a:t> Minnesota’s top-notch transportation networks will make it efficient.  </a:t>
            </a:r>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11</a:t>
            </a:fld>
            <a:endParaRPr lang="en-US" altLang="en-US"/>
          </a:p>
        </p:txBody>
      </p:sp>
    </p:spTree>
    <p:extLst>
      <p:ext uri="{BB962C8B-B14F-4D97-AF65-F5344CB8AC3E}">
        <p14:creationId xmlns:p14="http://schemas.microsoft.com/office/powerpoint/2010/main" val="344674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 typeface="+mj-lt"/>
              <a:buNone/>
              <a:tabLst/>
              <a:defRPr/>
            </a:pPr>
            <a:r>
              <a:rPr lang="en-US" dirty="0"/>
              <a:t>SOURCES:</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dirty="0"/>
              <a:t>Best Airport: ACI: </a:t>
            </a:r>
            <a:r>
              <a:rPr lang="en-US" sz="1800" u="sng" dirty="0">
                <a:solidFill>
                  <a:srgbClr val="0563C1"/>
                </a:solidFill>
                <a:effectLst/>
                <a:latin typeface="Calibri Light" panose="020F0302020204030204" pitchFamily="34" charset="0"/>
                <a:ea typeface="Times New Roman" panose="02020603050405020304" pitchFamily="18" charset="0"/>
                <a:cs typeface="Times New Roman" panose="02020603050405020304" pitchFamily="18" charset="0"/>
                <a:hlinkClick r:id="rId3"/>
              </a:rPr>
              <a:t>https://aci.aero/programs-and-services/asq/asq-awards-and-recognition/</a:t>
            </a:r>
            <a:r>
              <a:rPr lang="en-US" sz="1800" u="none"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t>. Star Tribune: </a:t>
            </a:r>
            <a:r>
              <a:rPr lang="en-US" sz="1800"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t>https://bit.ly/3JjKUCy</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sz="1800"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t>#1 Port: Water Port Rankings. U.S. Army Corp of Engineers: https://usace.contentdm.oclc.org/digital/collection/p16021coll2/id/12781 </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sz="1800"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t>Energy Efficiency: ACEEE: </a:t>
            </a:r>
            <a:r>
              <a:rPr lang="en-US" sz="2800" b="0" i="0" dirty="0">
                <a:solidFill>
                  <a:srgbClr val="FFFFFF"/>
                </a:solidFill>
                <a:effectLst/>
                <a:latin typeface="Ubuntu" panose="020B0504030602030204" pitchFamily="34" charset="0"/>
              </a:rPr>
              <a:t>The State Energy Efficiency Scorecard: https://www.aceee.org/state-policy/scorecard  </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sz="2800" b="0" i="0" dirty="0">
                <a:solidFill>
                  <a:srgbClr val="FFFFFF"/>
                </a:solidFill>
                <a:effectLst/>
                <a:latin typeface="Ubuntu" panose="020B0504030602030204" pitchFamily="34" charset="0"/>
              </a:rPr>
              <a:t>On Time Airport Rankings: Simply Fly: </a:t>
            </a:r>
            <a:r>
              <a:rPr lang="en-US" sz="1800" u="sng"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hlinkClick r:id="rId4"/>
              </a:rPr>
              <a:t>https://bit.ly/40lU07l</a:t>
            </a:r>
            <a:r>
              <a:rPr lang="en-US" sz="1800" u="sng"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800" b="0" i="0" dirty="0">
              <a:solidFill>
                <a:srgbClr val="FFFFFF"/>
              </a:solidFill>
              <a:effectLst/>
              <a:latin typeface="Ubuntu" panose="020B0504030602030204" pitchFamily="34"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br>
              <a:rPr lang="en-US" sz="1800" dirty="0">
                <a:solidFill>
                  <a:srgbClr val="767171"/>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12</a:t>
            </a:fld>
            <a:endParaRPr lang="en-US" altLang="en-US"/>
          </a:p>
        </p:txBody>
      </p:sp>
    </p:spTree>
    <p:extLst>
      <p:ext uri="{BB962C8B-B14F-4D97-AF65-F5344CB8AC3E}">
        <p14:creationId xmlns:p14="http://schemas.microsoft.com/office/powerpoint/2010/main" val="181885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Minneapolis-St. Paul International Airport – MSP</a:t>
            </a:r>
            <a:r>
              <a:rPr lang="en-US" sz="1200" kern="1200" baseline="0" dirty="0">
                <a:solidFill>
                  <a:schemeClr val="tx1"/>
                </a:solidFill>
                <a:effectLst/>
                <a:latin typeface="NeueHaasGroteskText Std" panose="020B0504020202020204" pitchFamily="34" charset="0"/>
                <a:ea typeface="+mn-ea"/>
                <a:cs typeface="+mn-cs"/>
              </a:rPr>
              <a:t> – </a:t>
            </a:r>
            <a:r>
              <a:rPr lang="en-US" sz="1200" kern="1200" dirty="0">
                <a:solidFill>
                  <a:schemeClr val="tx1"/>
                </a:solidFill>
                <a:effectLst/>
                <a:latin typeface="NeueHaasGroteskText Std" panose="020B0504020202020204" pitchFamily="34" charset="0"/>
                <a:ea typeface="+mn-ea"/>
                <a:cs typeface="+mn-cs"/>
              </a:rPr>
              <a:t>is a tremendous</a:t>
            </a:r>
            <a:r>
              <a:rPr lang="en-US" sz="1200" kern="1200" baseline="0" dirty="0">
                <a:solidFill>
                  <a:schemeClr val="tx1"/>
                </a:solidFill>
                <a:effectLst/>
                <a:latin typeface="NeueHaasGroteskText Std" panose="020B0504020202020204" pitchFamily="34" charset="0"/>
                <a:ea typeface="+mn-ea"/>
                <a:cs typeface="+mn-cs"/>
              </a:rPr>
              <a:t> asset. It’s been ranked for four consecutive years – 2016, 2017, 2018, 2019 – as the best airport in North America in its size category (25 to 44 million passengers a year) by the Airports Council International. </a:t>
            </a:r>
            <a:br>
              <a:rPr lang="en-US" sz="1200" kern="1200" baseline="0" dirty="0">
                <a:solidFill>
                  <a:schemeClr val="tx1"/>
                </a:solidFill>
                <a:effectLst/>
                <a:latin typeface="NeueHaasGroteskText Std" panose="020B0504020202020204" pitchFamily="34" charset="0"/>
                <a:ea typeface="+mn-ea"/>
                <a:cs typeface="+mn-cs"/>
              </a:rPr>
            </a:br>
            <a:br>
              <a:rPr lang="en-US" sz="1200" kern="1200" baseline="0" dirty="0">
                <a:solidFill>
                  <a:schemeClr val="tx1"/>
                </a:solidFill>
                <a:effectLst/>
                <a:latin typeface="NeueHaasGroteskText Std" panose="020B0504020202020204" pitchFamily="34" charset="0"/>
                <a:ea typeface="+mn-ea"/>
                <a:cs typeface="+mn-cs"/>
              </a:rPr>
            </a:br>
            <a:r>
              <a:rPr lang="en-US" sz="1200" kern="1200" baseline="0" dirty="0">
                <a:solidFill>
                  <a:schemeClr val="tx1"/>
                </a:solidFill>
                <a:effectLst/>
                <a:latin typeface="NeueHaasGroteskText Std" panose="020B0504020202020204" pitchFamily="34" charset="0"/>
                <a:ea typeface="+mn-ea"/>
                <a:cs typeface="+mn-cs"/>
              </a:rPr>
              <a:t>In 2021, the </a:t>
            </a:r>
            <a:r>
              <a:rPr lang="en-US" sz="1200" kern="1200" dirty="0">
                <a:solidFill>
                  <a:schemeClr val="tx1"/>
                </a:solidFill>
                <a:effectLst/>
                <a:latin typeface="NeueHaasGroteskText Std" panose="020B0504020202020204" pitchFamily="34" charset="0"/>
                <a:ea typeface="+mn-ea"/>
                <a:cs typeface="+mn-cs"/>
              </a:rPr>
              <a:t>Minneapolis-St. Paul International Airport </a:t>
            </a:r>
            <a:r>
              <a:rPr lang="en-US" sz="1200" kern="1200" baseline="0" dirty="0">
                <a:solidFill>
                  <a:schemeClr val="tx1"/>
                </a:solidFill>
                <a:effectLst/>
                <a:latin typeface="NeueHaasGroteskText Std" panose="020B0504020202020204" pitchFamily="34" charset="0"/>
                <a:ea typeface="+mn-ea"/>
                <a:cs typeface="+mn-cs"/>
              </a:rPr>
              <a:t>was ranked third best in North America by </a:t>
            </a:r>
            <a:r>
              <a:rPr lang="en-US" sz="1200" b="0" i="0" kern="1200" dirty="0">
                <a:solidFill>
                  <a:schemeClr val="tx1"/>
                </a:solidFill>
                <a:effectLst/>
                <a:latin typeface="NeueHaasGroteskText Std" panose="020B0504020202020204" pitchFamily="34" charset="0"/>
                <a:ea typeface="+mn-ea"/>
                <a:cs typeface="+mn-cs"/>
              </a:rPr>
              <a:t>J.D. Power.</a:t>
            </a: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T</a:t>
            </a:r>
            <a:r>
              <a:rPr lang="en-US" sz="1200" kern="1200" dirty="0">
                <a:solidFill>
                  <a:schemeClr val="tx1"/>
                </a:solidFill>
                <a:effectLst/>
                <a:latin typeface="NeueHaasGroteskText Std" panose="020B0504020202020204" pitchFamily="34" charset="0"/>
                <a:ea typeface="+mn-ea"/>
                <a:cs typeface="+mn-cs"/>
              </a:rPr>
              <a:t>he Minneapolis-St. Paul International served 167 nonstop destinations before the pandemic, including 137 domestic and 30 international markets. International destinations</a:t>
            </a:r>
            <a:r>
              <a:rPr lang="en-US" sz="1200" kern="1200" baseline="0" dirty="0">
                <a:solidFill>
                  <a:schemeClr val="tx1"/>
                </a:solidFill>
                <a:effectLst/>
                <a:latin typeface="NeueHaasGroteskText Std" panose="020B0504020202020204" pitchFamily="34" charset="0"/>
                <a:ea typeface="+mn-ea"/>
                <a:cs typeface="+mn-cs"/>
              </a:rPr>
              <a:t> included Amsterdam, Paris, Frankfurt, London and Tokyo – as well as Seoul, Dublin and Mexico City. We are confident that direct flights will resume in the coming year.</a:t>
            </a: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Best Airport in North America, 25-40 million passengers per year category (Airports Council International, 2016, 2017, 2018, 2019, 2020, 2021,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2022 North America Airport Satisfaction Study (</a:t>
            </a:r>
            <a:r>
              <a:rPr lang="en-US" dirty="0">
                <a:hlinkClick r:id="rId3"/>
              </a:rPr>
              <a:t>2022 North America Airport Satisfaction Study | J.D. Power (jdpower.com)</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3) Non-stop flights: Minneapolis-St. Paul International Airport, list from Brian Peters with Metropolitan Airports Commission, June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MSP passengers and cargo: Airports Council (</a:t>
            </a:r>
            <a:r>
              <a:rPr lang="en-US" dirty="0">
                <a:hlinkClick r:id="rId4"/>
              </a:rPr>
              <a:t>https://airportscouncil.org/intelligence/north-american-airport-traffic-reports/</a:t>
            </a:r>
            <a:r>
              <a:rPr lang="en-US" dirty="0"/>
              <a:t>, accessed October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5) MSP monthly passenger data: Minneapolis Saint Paul Metropolitan Airports Commission </a:t>
            </a:r>
            <a:r>
              <a:rPr lang="en-US" dirty="0">
                <a:hlinkClick r:id="rId5"/>
              </a:rPr>
              <a:t>MSP Passenger and Operations Reports | Metropolitan Airports Commission (metroairports.org)</a:t>
            </a:r>
            <a:r>
              <a:rPr lang="en-US" dirty="0"/>
              <a:t> (2022)</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13</a:t>
            </a:fld>
            <a:endParaRPr lang="en-US" altLang="en-US"/>
          </a:p>
        </p:txBody>
      </p:sp>
    </p:spTree>
    <p:extLst>
      <p:ext uri="{BB962C8B-B14F-4D97-AF65-F5344CB8AC3E}">
        <p14:creationId xmlns:p14="http://schemas.microsoft.com/office/powerpoint/2010/main" val="144990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Located</a:t>
            </a:r>
            <a:r>
              <a:rPr lang="en-US" sz="1200" kern="1200" baseline="0" dirty="0">
                <a:solidFill>
                  <a:schemeClr val="tx1"/>
                </a:solidFill>
                <a:effectLst/>
                <a:latin typeface="NeueHaasGroteskText Std" panose="020B0504020202020204" pitchFamily="34" charset="0"/>
                <a:ea typeface="+mn-ea"/>
                <a:cs typeface="+mn-cs"/>
              </a:rPr>
              <a:t> i</a:t>
            </a:r>
            <a:r>
              <a:rPr lang="en-US" sz="1200" kern="1200" dirty="0">
                <a:solidFill>
                  <a:schemeClr val="tx1"/>
                </a:solidFill>
                <a:effectLst/>
                <a:latin typeface="NeueHaasGroteskText Std" panose="020B0504020202020204" pitchFamily="34" charset="0"/>
                <a:ea typeface="+mn-ea"/>
                <a:cs typeface="+mn-cs"/>
              </a:rPr>
              <a:t>n the heart of the U.S., Minnesota is just a short flight away from any of North America’s major financial or commercial centers. New</a:t>
            </a:r>
            <a:r>
              <a:rPr lang="en-US" sz="1200" kern="1200" baseline="0" dirty="0">
                <a:solidFill>
                  <a:schemeClr val="tx1"/>
                </a:solidFill>
                <a:effectLst/>
                <a:latin typeface="NeueHaasGroteskText Std" panose="020B0504020202020204" pitchFamily="34" charset="0"/>
                <a:ea typeface="+mn-ea"/>
                <a:cs typeface="+mn-cs"/>
              </a:rPr>
              <a:t> York is less than three hours away; Los Angeles less than four.</a:t>
            </a:r>
            <a:endParaRPr lang="en-US" sz="1200" kern="1200" dirty="0">
              <a:solidFill>
                <a:schemeClr val="tx1"/>
              </a:solidFill>
              <a:effectLst/>
              <a:latin typeface="NeueHaasGroteskText Std" panose="020B0504020202020204" pitchFamily="34" charset="0"/>
              <a:ea typeface="+mn-ea"/>
              <a:cs typeface="+mn-cs"/>
            </a:endParaRPr>
          </a:p>
          <a:p>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With direct flights to key cities across the globe, MSP can put you face-to-face with your headquarters, customers, distributors, partners and suppliers at a moment’s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Minneapolis-St. Paul International Airport, list from Brian Peters with Metropolitan Airports Commission, June 2023. </a:t>
            </a:r>
            <a:endParaRPr lang="en-US" sz="1200" kern="1200" dirty="0">
              <a:solidFill>
                <a:schemeClr val="tx1"/>
              </a:solidFill>
              <a:effectLst/>
              <a:latin typeface="NeueHaasGroteskText Std" panose="020B05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14</a:t>
            </a:fld>
            <a:endParaRPr lang="en-US" altLang="en-US"/>
          </a:p>
        </p:txBody>
      </p:sp>
    </p:spTree>
    <p:extLst>
      <p:ext uri="{BB962C8B-B14F-4D97-AF65-F5344CB8AC3E}">
        <p14:creationId xmlns:p14="http://schemas.microsoft.com/office/powerpoint/2010/main" val="1994020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Air service for passengers and cargo extends throughout the state with</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international and regional</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airports in key regional hub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We have commercial air service in the Twin Cities, Duluth, Rochester and six other</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cities across</a:t>
            </a:r>
            <a:r>
              <a:rPr lang="en-US" sz="1200" kern="1200" baseline="0" dirty="0">
                <a:solidFill>
                  <a:schemeClr val="tx1"/>
                </a:solidFill>
                <a:effectLst/>
                <a:latin typeface="NeueHaasGroteskText Std" panose="020B0504020202020204" pitchFamily="34" charset="0"/>
                <a:ea typeface="+mn-ea"/>
                <a:cs typeface="+mn-cs"/>
              </a:rPr>
              <a:t> the state</a:t>
            </a:r>
            <a:r>
              <a:rPr lang="en-US" sz="1200" kern="1200" dirty="0">
                <a:solidFill>
                  <a:schemeClr val="tx1"/>
                </a:solidFill>
                <a:effectLst/>
                <a:latin typeface="NeueHaasGroteskText Std" panose="020B0504020202020204" pitchFamily="34" charset="0"/>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There’s also</a:t>
            </a:r>
            <a:r>
              <a:rPr lang="en-US" sz="1200" kern="1200" baseline="0" dirty="0">
                <a:solidFill>
                  <a:schemeClr val="tx1"/>
                </a:solidFill>
                <a:effectLst/>
                <a:latin typeface="NeueHaasGroteskText Std" panose="020B0504020202020204" pitchFamily="34" charset="0"/>
                <a:ea typeface="+mn-ea"/>
                <a:cs typeface="+mn-cs"/>
              </a:rPr>
              <a:t> c</a:t>
            </a:r>
            <a:r>
              <a:rPr lang="en-US" sz="1200" kern="1200" dirty="0">
                <a:solidFill>
                  <a:schemeClr val="tx1"/>
                </a:solidFill>
                <a:effectLst/>
                <a:latin typeface="NeueHaasGroteskText Std" panose="020B0504020202020204" pitchFamily="34" charset="0"/>
                <a:ea typeface="+mn-ea"/>
                <a:cs typeface="+mn-cs"/>
              </a:rPr>
              <a:t>ommercial</a:t>
            </a:r>
            <a:r>
              <a:rPr lang="en-US" sz="1200" kern="1200" baseline="0" dirty="0">
                <a:solidFill>
                  <a:schemeClr val="tx1"/>
                </a:solidFill>
                <a:effectLst/>
                <a:latin typeface="NeueHaasGroteskText Std" panose="020B0504020202020204" pitchFamily="34" charset="0"/>
                <a:ea typeface="+mn-ea"/>
                <a:cs typeface="+mn-cs"/>
              </a:rPr>
              <a:t> air service in</a:t>
            </a:r>
            <a:r>
              <a:rPr lang="en-US" sz="1200" kern="1200" dirty="0">
                <a:solidFill>
                  <a:schemeClr val="tx1"/>
                </a:solidFill>
                <a:effectLst/>
                <a:latin typeface="NeueHaasGroteskText Std" panose="020B0504020202020204" pitchFamily="34" charset="0"/>
                <a:ea typeface="+mn-ea"/>
                <a:cs typeface="+mn-cs"/>
              </a:rPr>
              <a:t> adjacent border cities which serve the southwest,</a:t>
            </a:r>
            <a:r>
              <a:rPr lang="en-US" sz="1200" kern="1200" baseline="0" dirty="0">
                <a:solidFill>
                  <a:schemeClr val="tx1"/>
                </a:solidFill>
                <a:effectLst/>
                <a:latin typeface="NeueHaasGroteskText Std" panose="020B0504020202020204" pitchFamily="34" charset="0"/>
                <a:ea typeface="+mn-ea"/>
                <a:cs typeface="+mn-cs"/>
              </a:rPr>
              <a:t> southeast and west central regions of Minnesota – </a:t>
            </a:r>
            <a:r>
              <a:rPr lang="en-US" sz="1200" kern="1200" dirty="0">
                <a:solidFill>
                  <a:schemeClr val="tx1"/>
                </a:solidFill>
                <a:effectLst/>
                <a:latin typeface="NeueHaasGroteskText Std" panose="020B0504020202020204" pitchFamily="34" charset="0"/>
                <a:ea typeface="+mn-ea"/>
                <a:cs typeface="+mn-cs"/>
              </a:rPr>
              <a:t>specifically, La Crosse, Sioux Falls</a:t>
            </a:r>
            <a:r>
              <a:rPr lang="en-US" sz="1200" kern="1200" baseline="0" dirty="0">
                <a:solidFill>
                  <a:schemeClr val="tx1"/>
                </a:solidFill>
                <a:effectLst/>
                <a:latin typeface="NeueHaasGroteskText Std" panose="020B0504020202020204" pitchFamily="34" charset="0"/>
                <a:ea typeface="+mn-ea"/>
                <a:cs typeface="+mn-cs"/>
              </a:rPr>
              <a:t>, Fargo </a:t>
            </a:r>
            <a:r>
              <a:rPr lang="en-US" sz="1200" kern="1200" dirty="0">
                <a:solidFill>
                  <a:schemeClr val="tx1"/>
                </a:solidFill>
                <a:effectLst/>
                <a:latin typeface="NeueHaasGroteskText Std" panose="020B0504020202020204" pitchFamily="34" charset="0"/>
                <a:ea typeface="+mn-ea"/>
                <a:cs typeface="+mn-cs"/>
              </a:rPr>
              <a:t>and Grand Forks.</a:t>
            </a:r>
            <a:r>
              <a:rPr lang="en-US" sz="1200" kern="1200" baseline="0" dirty="0">
                <a:solidFill>
                  <a:schemeClr val="tx1"/>
                </a:solidFill>
                <a:effectLst/>
                <a:latin typeface="NeueHaasGroteskText Std" panose="020B0504020202020204" pitchFamily="34" charset="0"/>
                <a:ea typeface="+mn-ea"/>
                <a:cs typeface="+mn-cs"/>
              </a:rPr>
              <a:t> These airports are key assets for our communities.</a:t>
            </a:r>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Nine airports around the state with commercial passenger airports are: Minneapolis/St. Paul; Duluth; Rochester; Bemidji; Brainerd; Hibbing; International Falls; St. Cloud and Thief River Falls  </a:t>
            </a:r>
            <a:r>
              <a:rPr lang="en-US" dirty="0">
                <a:hlinkClick r:id="rId3"/>
              </a:rPr>
              <a:t>Aviation: Minnesota Department of Transportation (state.mn.us)</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15</a:t>
            </a:fld>
            <a:endParaRPr lang="en-US" altLang="en-US"/>
          </a:p>
        </p:txBody>
      </p:sp>
    </p:spTree>
    <p:extLst>
      <p:ext uri="{BB962C8B-B14F-4D97-AF65-F5344CB8AC3E}">
        <p14:creationId xmlns:p14="http://schemas.microsoft.com/office/powerpoint/2010/main" val="375492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Our extensive freight rail system provides an efficient and cost-effective way to move goods to market. According to latest available statistics, rail accounts for one-quarter of all freight moved in Minnesota. The total volume is expected to be 1.8 billion tons by 2040.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Map: Minnesota Department of Transportation, Office of Freight and Commercial Vehicle Operations, map dated September 2022.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Statistic in Notes: (rail accounting for one-quarter of all freight). http://www.dot.state.mn.us/planning/freightplan/pdf/statewidefreightplanrevised2018.pdf</a:t>
            </a:r>
            <a:r>
              <a:rPr lang="en-US" dirty="0"/>
              <a:t>, </a:t>
            </a:r>
            <a:r>
              <a:rPr lang="en-US" b="0" baseline="0" dirty="0"/>
              <a:t>Minnesota Department of Transportation, </a:t>
            </a:r>
            <a:r>
              <a:rPr lang="en-US" dirty="0"/>
              <a:t> Minnesota Statewide Freight System Plan,</a:t>
            </a:r>
            <a:r>
              <a:rPr lang="en-US" baseline="0" dirty="0"/>
              <a:t> January 2018. accessed June 2023). Landing page with updates: </a:t>
            </a:r>
            <a:r>
              <a:rPr lang="en-US" dirty="0">
                <a:hlinkClick r:id="rId3"/>
              </a:rPr>
              <a:t>Statewide Freight System and Investment Plan - MnDOT</a:t>
            </a:r>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16</a:t>
            </a:fld>
            <a:endParaRPr lang="en-US" altLang="en-US"/>
          </a:p>
        </p:txBody>
      </p:sp>
    </p:spTree>
    <p:extLst>
      <p:ext uri="{BB962C8B-B14F-4D97-AF65-F5344CB8AC3E}">
        <p14:creationId xmlns:p14="http://schemas.microsoft.com/office/powerpoint/2010/main" val="70636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Whether moving materials to factory, goods to market, or people to destinations, we’ve got the rails for the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Minnesota Department of Transportation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About Railroads in Minnesota - MnDOT (state.mn.us)</a:t>
            </a:r>
            <a:r>
              <a:rPr lang="en-US" sz="1800" u="non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accessed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000FF"/>
                </a:solidFill>
                <a:effectLst/>
                <a:latin typeface="Calibri" panose="020F0502020204030204" pitchFamily="34" charset="0"/>
                <a:cs typeface="Times New Roman" panose="02020603050405020304" pitchFamily="18" charset="0"/>
              </a:rPr>
              <a:t>Minnesota Department of Transportation </a:t>
            </a:r>
            <a:r>
              <a:rPr lang="en-US" dirty="0">
                <a:hlinkClick r:id="rId4"/>
              </a:rPr>
              <a:t>Railroad Companies Serving Minnesota - MnDOT (state.mn.us)</a:t>
            </a:r>
            <a:r>
              <a:rPr lang="en-US" dirty="0"/>
              <a:t> accessed June 2023. Data source Minnesota Regional Railroads Association, 2021-2022.</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17</a:t>
            </a:fld>
            <a:endParaRPr lang="en-US" altLang="en-US"/>
          </a:p>
        </p:txBody>
      </p:sp>
    </p:spTree>
    <p:extLst>
      <p:ext uri="{BB962C8B-B14F-4D97-AF65-F5344CB8AC3E}">
        <p14:creationId xmlns:p14="http://schemas.microsoft.com/office/powerpoint/2010/main" val="381284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Located in the middle of the country, Minnesota appears landlocked. But, we’ve got excellent access to the Atlantic Ocean and the Gulf of Mexico through some of the best</a:t>
            </a:r>
            <a:r>
              <a:rPr lang="en-US" sz="1200" kern="1200" dirty="0">
                <a:solidFill>
                  <a:schemeClr val="tx1"/>
                </a:solidFill>
                <a:effectLst/>
                <a:latin typeface="NeueHaasGroteskText Std" panose="020B0504020202020204" pitchFamily="34" charset="0"/>
                <a:ea typeface="+mn-ea"/>
                <a:cs typeface="+mn-cs"/>
              </a:rPr>
              <a:t> and busiest commercial ports and waterways in the 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They are the Lake Superior/Great Lakes/St. Lawrence Seaway system and the Mississippi River, both internationally recognized U.S. landmarks.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Minnesota Department of Transportation, Ports and Waterways </a:t>
            </a:r>
            <a:r>
              <a:rPr lang="en-US" dirty="0">
                <a:hlinkClick r:id="rId3"/>
              </a:rPr>
              <a:t>Commercial Waterways in Minnesota - MnDOT (state.mn.us)</a:t>
            </a:r>
            <a:r>
              <a:rPr lang="en-US" b="0" baseline="0" dirty="0"/>
              <a:t> accessed July 2023; 2019 was most recent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18</a:t>
            </a:fld>
            <a:endParaRPr lang="en-US" altLang="en-US"/>
          </a:p>
        </p:txBody>
      </p:sp>
    </p:spTree>
    <p:extLst>
      <p:ext uri="{BB962C8B-B14F-4D97-AF65-F5344CB8AC3E}">
        <p14:creationId xmlns:p14="http://schemas.microsoft.com/office/powerpoint/2010/main" val="376054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Highways are the primary mode of transportation in Minnesota. Our network of roads is massive, and our highways routinely rank among the nation’s best.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indent="-228600">
              <a:buAutoNum type="arabicParenR"/>
            </a:pPr>
            <a:r>
              <a:rPr lang="en-US" baseline="0" dirty="0"/>
              <a:t>Highways: no source needed</a:t>
            </a:r>
          </a:p>
          <a:p>
            <a:pPr marL="228600" indent="-228600">
              <a:buAutoNum type="arabicParenR"/>
            </a:pPr>
            <a:r>
              <a:rPr lang="en-US" baseline="0" dirty="0"/>
              <a:t>Size of system: Road Miles by State:  This runs through 2020: </a:t>
            </a:r>
            <a:r>
              <a:rPr lang="en-US" dirty="0">
                <a:hlinkClick r:id="rId3"/>
              </a:rPr>
              <a:t>State Transportation Infrastructure | Bureau of Transportation Statistics (bts.gov)</a:t>
            </a:r>
            <a:r>
              <a:rPr lang="en-US" dirty="0"/>
              <a:t> </a:t>
            </a:r>
            <a:r>
              <a:rPr lang="en-US" baseline="0" dirty="0"/>
              <a:t>(accessed July 2023).</a:t>
            </a:r>
          </a:p>
          <a:p>
            <a:pPr marL="228600" indent="-228600">
              <a:buAutoNum type="arabicParenR"/>
            </a:pPr>
            <a:r>
              <a:rPr lang="en-US" baseline="0" dirty="0"/>
              <a:t>U.S. Department of Transportation, Bureau of Transportation Statistics: https://data.bts.gov/stories/s/Moving-Goods-in-the-United-States/bcyt-rqmu#shipments-by-state (“Percent of shipments within a state” table. Accessed July 2023)</a:t>
            </a:r>
          </a:p>
          <a:p>
            <a:pPr marL="228600" indent="-228600">
              <a:buAutoNum type="arabicParenR"/>
            </a:pPr>
            <a:r>
              <a:rPr lang="en-US" baseline="0" dirty="0"/>
              <a:t>Infrastructure: CNBC, 2023 rankings: https://www.cnbc.com/2023/07/11/americas-top-states-for-business-2023-the-full-rankings.html (accessed July 2023).</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19</a:t>
            </a:fld>
            <a:endParaRPr lang="en-US" altLang="en-US"/>
          </a:p>
        </p:txBody>
      </p:sp>
    </p:spTree>
    <p:extLst>
      <p:ext uri="{BB962C8B-B14F-4D97-AF65-F5344CB8AC3E}">
        <p14:creationId xmlns:p14="http://schemas.microsoft.com/office/powerpoint/2010/main" val="225271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population of over 33 million within 500 miles of Minneapolis-St. Paul you are sure to find the customers your company needs to succeed. </a:t>
            </a:r>
            <a:r>
              <a:rPr lang="en-US" dirty="0">
                <a:hlinkClick r:id="rId3"/>
              </a:rPr>
              <a:t>These are the 10 states with America's best infrastructure in 2022 (cnbc.com)</a:t>
            </a:r>
            <a:r>
              <a:rPr lang="en-US" dirty="0"/>
              <a:t> accessed July 2023.</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20</a:t>
            </a:fld>
            <a:endParaRPr lang="en-US" altLang="en-US"/>
          </a:p>
        </p:txBody>
      </p:sp>
    </p:spTree>
    <p:extLst>
      <p:ext uri="{BB962C8B-B14F-4D97-AF65-F5344CB8AC3E}">
        <p14:creationId xmlns:p14="http://schemas.microsoft.com/office/powerpoint/2010/main" val="328045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NeueHaasGroteskText Std" panose="020B0504020202020204" pitchFamily="34" charset="0"/>
                <a:ea typeface="+mn-ea"/>
                <a:cs typeface="+mn-cs"/>
              </a:rPr>
              <a:t>Other states can tout </a:t>
            </a:r>
            <a:r>
              <a:rPr lang="en-US" sz="1200" i="1" kern="1200" dirty="0">
                <a:solidFill>
                  <a:schemeClr val="tx1"/>
                </a:solidFill>
                <a:effectLst/>
                <a:latin typeface="NeueHaasGroteskText Std" panose="020B0504020202020204" pitchFamily="34" charset="0"/>
                <a:ea typeface="+mn-ea"/>
                <a:cs typeface="+mn-cs"/>
              </a:rPr>
              <a:t>seeming</a:t>
            </a:r>
            <a:r>
              <a:rPr lang="en-US" sz="1200" kern="1200" dirty="0">
                <a:solidFill>
                  <a:schemeClr val="tx1"/>
                </a:solidFill>
                <a:effectLst/>
                <a:latin typeface="NeueHaasGroteskText Std" panose="020B0504020202020204" pitchFamily="34" charset="0"/>
                <a:ea typeface="+mn-ea"/>
                <a:cs typeface="+mn-cs"/>
              </a:rPr>
              <a:t> advantages when it comes to one or two of the factors that are so crucial to business success. </a:t>
            </a:r>
          </a:p>
          <a:p>
            <a:endParaRPr lang="en-US" sz="1200" kern="1200" dirty="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They talk about tax rates alone … labor costs alone … incentives alone … or the strength of certain industry sectors or sub-sectors.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But isolated details can be misleading. It’s the full picture that counts when you’re making location decisions.</a:t>
            </a:r>
            <a:br>
              <a:rPr lang="en-US" sz="1200" kern="1200" dirty="0">
                <a:solidFill>
                  <a:schemeClr val="tx1"/>
                </a:solidFill>
                <a:effectLst/>
                <a:latin typeface="NeueHaasGroteskText Std" panose="020B0504020202020204" pitchFamily="34" charset="0"/>
                <a:ea typeface="+mn-ea"/>
                <a:cs typeface="+mn-cs"/>
              </a:rPr>
            </a:br>
            <a:br>
              <a:rPr lang="en-US" sz="1200" kern="1200" dirty="0">
                <a:solidFill>
                  <a:schemeClr val="tx1"/>
                </a:solidFill>
                <a:effectLst/>
                <a:latin typeface="NeueHaasGroteskText Std" panose="020B0504020202020204" pitchFamily="34" charset="0"/>
                <a:ea typeface="+mn-ea"/>
                <a:cs typeface="+mn-cs"/>
              </a:rPr>
            </a:br>
            <a:r>
              <a:rPr lang="en-US" sz="1200" b="1" kern="1200" dirty="0">
                <a:solidFill>
                  <a:schemeClr val="tx1"/>
                </a:solidFill>
                <a:effectLst/>
                <a:latin typeface="NeueHaasGroteskText Std" panose="020B0504020202020204" pitchFamily="34" charset="0"/>
                <a:ea typeface="+mn-ea"/>
                <a:cs typeface="+mn-cs"/>
              </a:rPr>
              <a:t>END OF SPEAKER</a:t>
            </a:r>
            <a:r>
              <a:rPr lang="en-US" sz="1200" b="1" kern="1200" baseline="0" dirty="0">
                <a:solidFill>
                  <a:schemeClr val="tx1"/>
                </a:solidFill>
                <a:effectLst/>
                <a:latin typeface="NeueHaasGroteskText Std" panose="020B0504020202020204" pitchFamily="34" charset="0"/>
                <a:ea typeface="+mn-ea"/>
                <a:cs typeface="+mn-cs"/>
              </a:rPr>
              <a:t> NOTES</a:t>
            </a:r>
            <a:r>
              <a:rPr lang="en-US" sz="1200" kern="1200" baseline="0" dirty="0">
                <a:solidFill>
                  <a:schemeClr val="tx1"/>
                </a:solidFill>
                <a:effectLst/>
                <a:latin typeface="NeueHaasGroteskText Std" panose="020B0504020202020204" pitchFamily="34" charset="0"/>
                <a:ea typeface="+mn-ea"/>
                <a:cs typeface="+mn-cs"/>
              </a:rPr>
              <a:t> – Presenters: Sources listed at bottom of each slide are for reference</a:t>
            </a:r>
            <a:endParaRPr lang="en-US" sz="1200" b="0" i="0" kern="1200" baseline="0" dirty="0">
              <a:solidFill>
                <a:schemeClr val="tx1"/>
              </a:solidFill>
              <a:effectLst/>
              <a:latin typeface="NeueHaasGroteskText Std" panose="020B0504020202020204" pitchFamily="34" charset="0"/>
              <a:ea typeface="+mn-ea"/>
              <a:cs typeface="+mn-cs"/>
            </a:endParaRPr>
          </a:p>
          <a:p>
            <a:r>
              <a:rPr lang="en-US" sz="1200" b="0" i="0" kern="1200" baseline="0" dirty="0">
                <a:solidFill>
                  <a:schemeClr val="tx1"/>
                </a:solidFill>
                <a:effectLst/>
                <a:latin typeface="NeueHaasGroteskText Std" panose="020B0504020202020204" pitchFamily="34" charset="0"/>
                <a:ea typeface="+mn-ea"/>
                <a:cs typeface="+mn-cs"/>
              </a:rPr>
              <a:t>SOURCES:</a:t>
            </a:r>
          </a:p>
          <a:p>
            <a:pPr marL="0" indent="0">
              <a:buNone/>
            </a:pPr>
            <a:r>
              <a:rPr lang="en-US" sz="1200" kern="1200" baseline="0" dirty="0">
                <a:solidFill>
                  <a:schemeClr val="tx1"/>
                </a:solidFill>
                <a:effectLst/>
                <a:highlight>
                  <a:srgbClr val="FFFF00"/>
                </a:highlight>
                <a:latin typeface="NeueHaasGroteskText Std" panose="020B0504020202020204" pitchFamily="34" charset="0"/>
                <a:ea typeface="+mn-ea"/>
                <a:cs typeface="+mn-cs"/>
              </a:rPr>
              <a:t>1) </a:t>
            </a:r>
            <a:r>
              <a:rPr lang="en-US" sz="1200" kern="1200" baseline="0" dirty="0">
                <a:solidFill>
                  <a:schemeClr val="tx1"/>
                </a:solidFill>
                <a:effectLst/>
                <a:highlight>
                  <a:srgbClr val="00FF00"/>
                </a:highlight>
                <a:latin typeface="NeueHaasGroteskText Std" panose="020B0504020202020204" pitchFamily="34" charset="0"/>
                <a:ea typeface="+mn-ea"/>
                <a:cs typeface="+mn-cs"/>
              </a:rPr>
              <a:t>Population</a:t>
            </a:r>
            <a:r>
              <a:rPr lang="en-US" sz="1200" kern="1200" baseline="0" dirty="0">
                <a:solidFill>
                  <a:schemeClr val="tx1"/>
                </a:solidFill>
                <a:effectLst/>
                <a:highlight>
                  <a:srgbClr val="FFFF00"/>
                </a:highlight>
                <a:latin typeface="NeueHaasGroteskText Std" panose="020B0504020202020204" pitchFamily="34" charset="0"/>
                <a:ea typeface="+mn-ea"/>
                <a:cs typeface="+mn-cs"/>
              </a:rPr>
              <a:t>: U.S. Census Bureau, July 2022 Estimate </a:t>
            </a:r>
            <a:r>
              <a:rPr lang="en-US" sz="1800"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State Population Totals: 2020-2022 (census.gov)</a:t>
            </a:r>
            <a:endParaRPr lang="en-US" sz="1200" kern="1200" baseline="0" dirty="0">
              <a:solidFill>
                <a:schemeClr val="tx1"/>
              </a:solidFill>
              <a:effectLst/>
              <a:highlight>
                <a:srgbClr val="FFFF00"/>
              </a:highlight>
              <a:latin typeface="NeueHaasGroteskText Std" panose="020B0504020202020204" pitchFamily="34" charset="0"/>
              <a:ea typeface="+mn-ea"/>
              <a:cs typeface="+mn-cs"/>
            </a:endParaRPr>
          </a:p>
          <a:p>
            <a:pPr marL="0" indent="0">
              <a:buNone/>
            </a:pPr>
            <a:r>
              <a:rPr lang="en-US" sz="1200" kern="1200" baseline="0" dirty="0">
                <a:solidFill>
                  <a:schemeClr val="tx1"/>
                </a:solidFill>
                <a:effectLst/>
                <a:highlight>
                  <a:srgbClr val="FFFF00"/>
                </a:highlight>
                <a:latin typeface="NeueHaasGroteskText Std" panose="020B0504020202020204" pitchFamily="34" charset="0"/>
                <a:ea typeface="+mn-ea"/>
                <a:cs typeface="+mn-cs"/>
              </a:rPr>
              <a:t>2) Fortune 500s: Fortune, 2023 </a:t>
            </a:r>
            <a:r>
              <a:rPr lang="en-US" sz="1800"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4"/>
              </a:rPr>
              <a:t>Minnesota now has 15 Fortune 500 companies, down from 16 last year | </a:t>
            </a:r>
            <a:r>
              <a:rPr lang="en-US" sz="1800" u="sng" dirty="0" err="1">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4"/>
              </a:rPr>
              <a:t>MinnPost</a:t>
            </a:r>
            <a:endParaRPr lang="en-US" sz="1200" kern="1200" baseline="0" dirty="0">
              <a:solidFill>
                <a:schemeClr val="tx1"/>
              </a:solidFill>
              <a:effectLst/>
              <a:highlight>
                <a:srgbClr val="FFFF00"/>
              </a:highlight>
              <a:latin typeface="NeueHaasGroteskText Std" panose="020B0504020202020204" pitchFamily="34" charset="0"/>
              <a:ea typeface="+mn-ea"/>
              <a:cs typeface="+mn-cs"/>
            </a:endParaRPr>
          </a:p>
          <a:p>
            <a:pPr marL="0" indent="0">
              <a:buNone/>
            </a:pPr>
            <a:r>
              <a:rPr lang="en-US" sz="1200" kern="1200" baseline="0" dirty="0">
                <a:solidFill>
                  <a:schemeClr val="tx1"/>
                </a:solidFill>
                <a:effectLst/>
                <a:highlight>
                  <a:srgbClr val="FFFF00"/>
                </a:highlight>
                <a:latin typeface="NeueHaasGroteskText Std" panose="020B0504020202020204" pitchFamily="34" charset="0"/>
                <a:ea typeface="+mn-ea"/>
                <a:cs typeface="+mn-cs"/>
              </a:rPr>
              <a:t>3) Population rank: U.S. Census Bureau, Population Estimates, </a:t>
            </a:r>
            <a:r>
              <a:rPr lang="en-US" sz="1800"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State Population Totals: 2020-2022 (census.gov)</a:t>
            </a:r>
            <a:endParaRPr lang="en-US" sz="1200" u="sng" kern="1200" baseline="0" dirty="0">
              <a:solidFill>
                <a:schemeClr val="tx1"/>
              </a:solidFill>
              <a:effectLst/>
              <a:highlight>
                <a:srgbClr val="FFFF00"/>
              </a:highlight>
              <a:latin typeface="NeueHaasGroteskText Std" panose="020B0504020202020204" pitchFamily="34" charset="0"/>
              <a:ea typeface="+mn-ea"/>
              <a:cs typeface="+mn-cs"/>
            </a:endParaRPr>
          </a:p>
          <a:p>
            <a:pPr marL="0" indent="0">
              <a:buNone/>
            </a:pPr>
            <a:r>
              <a:rPr lang="en-US" sz="1200" kern="1200" baseline="0" dirty="0">
                <a:solidFill>
                  <a:schemeClr val="tx1"/>
                </a:solidFill>
                <a:effectLst/>
                <a:highlight>
                  <a:srgbClr val="FFFF00"/>
                </a:highlight>
                <a:latin typeface="NeueHaasGroteskText Std" panose="020B0504020202020204" pitchFamily="34" charset="0"/>
                <a:ea typeface="+mn-ea"/>
                <a:cs typeface="+mn-cs"/>
              </a:rPr>
              <a:t>4) Bureau of Economic Analysis </a:t>
            </a:r>
            <a:r>
              <a:rPr lang="en-US" sz="1800"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5"/>
              </a:rPr>
              <a:t>BEA Interactive Data Application</a:t>
            </a:r>
            <a:r>
              <a:rPr lang="en-US" sz="1200" u="none" kern="1200" baseline="0" dirty="0">
                <a:solidFill>
                  <a:schemeClr val="tx1"/>
                </a:solidFill>
                <a:effectLst/>
                <a:highlight>
                  <a:srgbClr val="FFFF00"/>
                </a:highlight>
                <a:latin typeface="NeueHaasGroteskText Std" panose="020B0504020202020204" pitchFamily="34" charset="0"/>
                <a:ea typeface="+mn-ea"/>
                <a:cs typeface="+mn-cs"/>
              </a:rPr>
              <a:t> (accessed June 2023)</a:t>
            </a:r>
            <a:endParaRPr lang="en-US" sz="1200" b="0" kern="1200" baseline="0" dirty="0">
              <a:solidFill>
                <a:schemeClr val="tx1"/>
              </a:solidFill>
              <a:effectLst/>
              <a:highlight>
                <a:srgbClr val="FFFF00"/>
              </a:highligh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40247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our most important asset:  Our people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22</a:t>
            </a:fld>
            <a:endParaRPr lang="en-US" altLang="en-US"/>
          </a:p>
        </p:txBody>
      </p:sp>
    </p:spTree>
    <p:extLst>
      <p:ext uri="{BB962C8B-B14F-4D97-AF65-F5344CB8AC3E}">
        <p14:creationId xmlns:p14="http://schemas.microsoft.com/office/powerpoint/2010/main" val="3784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Our workforce is a key competitive advantage for companies of all kinds.  We are known nationwide for high skill, high productivity, high motivation and low absenteeism.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Our work ethic is legendary. And that’s no exaggeration. You can see it reflected in our labor force participation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NeueHaasGroteskText Std" panose="020B0504020202020204" pitchFamily="34" charset="0"/>
                <a:ea typeface="+mn-ea"/>
                <a:cs typeface="+mn-cs"/>
              </a:rPr>
              <a:t>END OF SPEAKER</a:t>
            </a:r>
            <a:r>
              <a:rPr lang="en-US" sz="1200" b="1" kern="1200" baseline="0" dirty="0">
                <a:solidFill>
                  <a:schemeClr val="tx1"/>
                </a:solidFill>
                <a:effectLst/>
                <a:latin typeface="NeueHaasGroteskText Std" panose="020B0504020202020204" pitchFamily="34" charset="0"/>
                <a:ea typeface="+mn-ea"/>
                <a:cs typeface="+mn-cs"/>
              </a:rPr>
              <a:t> NOTES </a:t>
            </a: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SOURCES: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NeueHaasGroteskText Std" panose="020B0504020202020204" pitchFamily="34" charset="0"/>
                <a:ea typeface="+mn-ea"/>
                <a:cs typeface="+mn-cs"/>
              </a:rPr>
              <a:t>Labor Force Participation: Bureau of Labor Statistics, 2022 </a:t>
            </a:r>
            <a:r>
              <a:rPr lang="en-US" dirty="0">
                <a:hlinkClick r:id="rId3"/>
              </a:rPr>
              <a:t>Expanded State Employment Status Demographic Data : U.S. Bureau of Labor Statistics (bls.gov)</a:t>
            </a:r>
            <a:r>
              <a:rPr lang="en-US" sz="1200" kern="1200" baseline="0" dirty="0">
                <a:solidFill>
                  <a:schemeClr val="tx1"/>
                </a:solidFill>
                <a:effectLst/>
                <a:latin typeface="NeueHaasGroteskText Std" panose="020B0504020202020204" pitchFamily="34" charset="0"/>
                <a:ea typeface="+mn-ea"/>
                <a:cs typeface="+mn-cs"/>
              </a:rPr>
              <a:t> accessed July 2023</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NeueHaasGroteskText Std" panose="020B0504020202020204" pitchFamily="34" charset="0"/>
                <a:ea typeface="+mn-ea"/>
                <a:cs typeface="+mn-cs"/>
              </a:rPr>
              <a:t>Percent with high school diploma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S1501: EDUCATIONAL ATTAINMENT - Census Bureau Table</a:t>
            </a:r>
            <a:r>
              <a:rPr lang="en-US" sz="1800" u="non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2023 (accessed September 2023)</a:t>
            </a:r>
            <a:endParaRPr lang="en-US" sz="1200" kern="1200" baseline="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23</a:t>
            </a:fld>
            <a:endParaRPr lang="en-US" altLang="en-US"/>
          </a:p>
        </p:txBody>
      </p:sp>
    </p:spTree>
    <p:extLst>
      <p:ext uri="{BB962C8B-B14F-4D97-AF65-F5344CB8AC3E}">
        <p14:creationId xmlns:p14="http://schemas.microsoft.com/office/powerpoint/2010/main" val="111003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Minnesota is a magnet for talent</a:t>
            </a:r>
            <a:r>
              <a:rPr lang="en-US" sz="1200" kern="1200" baseline="0" dirty="0">
                <a:solidFill>
                  <a:schemeClr val="tx1"/>
                </a:solidFill>
                <a:effectLst/>
                <a:latin typeface="NeueHaasGroteskText Std" panose="020B0504020202020204" pitchFamily="34" charset="0"/>
                <a:ea typeface="+mn-ea"/>
                <a:cs typeface="+mn-cs"/>
              </a:rPr>
              <a:t> and </a:t>
            </a:r>
            <a:r>
              <a:rPr lang="en-US" sz="1200" kern="1200" dirty="0">
                <a:solidFill>
                  <a:schemeClr val="tx1"/>
                </a:solidFill>
                <a:effectLst/>
                <a:latin typeface="NeueHaasGroteskText Std" panose="020B0504020202020204" pitchFamily="34" charset="0"/>
                <a:ea typeface="+mn-ea"/>
                <a:cs typeface="+mn-cs"/>
              </a:rPr>
              <a:t>companies have access to a large, reliable pool of workers, from scientific and high-tech professionals, to high-level management expertise, to well-trained trades and production workers.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NeueHaasGroteskText Std" panose="020B0504020202020204" pitchFamily="34" charset="0"/>
                <a:ea typeface="+mn-ea"/>
                <a:cs typeface="+mn-cs"/>
              </a:rPr>
              <a:t>END OF SPEAKER</a:t>
            </a:r>
            <a:r>
              <a:rPr lang="en-US" sz="1200" b="1" kern="1200" baseline="0" dirty="0">
                <a:solidFill>
                  <a:schemeClr val="tx1"/>
                </a:solidFill>
                <a:effectLst/>
                <a:latin typeface="NeueHaasGroteskText Std" panose="020B0504020202020204" pitchFamily="34" charset="0"/>
                <a:ea typeface="+mn-ea"/>
                <a:cs typeface="+mn-cs"/>
              </a:rPr>
              <a:t> NOTES </a:t>
            </a: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SOURCES: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NeueHaasGroteskText Std" panose="020B0504020202020204" pitchFamily="34" charset="0"/>
                <a:ea typeface="+mn-ea"/>
                <a:cs typeface="+mn-cs"/>
              </a:rPr>
              <a:t>Labor force size: 3.1 million; Bureau of Labor Statistics – (https://www.bls.gov/eag/eag.mn.htm, accessed July 2023).</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NeueHaasGroteskText Std" panose="020B0504020202020204" pitchFamily="34" charset="0"/>
                <a:ea typeface="+mn-ea"/>
                <a:cs typeface="+mn-cs"/>
              </a:rPr>
              <a:t>Tech &amp; Innovation: (https://www.cnbc.com/2023/07/11/americas-top-states-for-business-2023-the-full-rankings.html</a:t>
            </a:r>
            <a:r>
              <a:rPr lang="en-US" dirty="0"/>
              <a:t>, accessed July 2023).</a:t>
            </a: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24</a:t>
            </a:fld>
            <a:endParaRPr lang="en-US" altLang="en-US"/>
          </a:p>
        </p:txBody>
      </p:sp>
    </p:spTree>
    <p:extLst>
      <p:ext uri="{BB962C8B-B14F-4D97-AF65-F5344CB8AC3E}">
        <p14:creationId xmlns:p14="http://schemas.microsoft.com/office/powerpoint/2010/main" val="35148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NeueHaasGroteskText Std" panose="020B0504020202020204" pitchFamily="34" charset="0"/>
                <a:ea typeface="+mn-ea"/>
                <a:cs typeface="+mn-cs"/>
              </a:rPr>
              <a:t>Of course, a high-quality workforce can only come from an </a:t>
            </a:r>
            <a:r>
              <a:rPr lang="en-US" sz="1200" kern="1200">
                <a:solidFill>
                  <a:schemeClr val="tx1"/>
                </a:solidFill>
                <a:effectLst/>
                <a:latin typeface="NeueHaasGroteskText Std" panose="020B0504020202020204" pitchFamily="34" charset="0"/>
                <a:ea typeface="+mn-ea"/>
                <a:cs typeface="+mn-cs"/>
              </a:rPr>
              <a:t>equally high-quality </a:t>
            </a:r>
            <a:r>
              <a:rPr lang="en-US" sz="1200" kern="1200" dirty="0">
                <a:solidFill>
                  <a:schemeClr val="tx1"/>
                </a:solidFill>
                <a:effectLst/>
                <a:latin typeface="NeueHaasGroteskText Std" panose="020B0504020202020204" pitchFamily="34" charset="0"/>
                <a:ea typeface="+mn-ea"/>
                <a:cs typeface="+mn-cs"/>
              </a:rPr>
              <a:t>educational system.</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The people of Minnesota are among the most educated in the nation, and our educational system is among the most admired.</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25</a:t>
            </a:fld>
            <a:endParaRPr lang="en-US" altLang="en-US"/>
          </a:p>
        </p:txBody>
      </p:sp>
    </p:spTree>
    <p:extLst>
      <p:ext uri="{BB962C8B-B14F-4D97-AF65-F5344CB8AC3E}">
        <p14:creationId xmlns:p14="http://schemas.microsoft.com/office/powerpoint/2010/main" val="3544241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As a top-ranked place for people with a bachelor’s degree or higher, we’ve got more diplomas hanging on the wall than most</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other states.</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The foundation of Minnesota’s success is a statewide network of</a:t>
            </a:r>
            <a:r>
              <a:rPr lang="en-US" sz="1200" kern="1200" baseline="0" dirty="0">
                <a:solidFill>
                  <a:schemeClr val="tx1"/>
                </a:solidFill>
                <a:effectLst/>
                <a:latin typeface="NeueHaasGroteskText Std" panose="020B0504020202020204" pitchFamily="34" charset="0"/>
                <a:ea typeface="+mn-ea"/>
                <a:cs typeface="+mn-cs"/>
              </a:rPr>
              <a:t> over 100</a:t>
            </a:r>
            <a:r>
              <a:rPr lang="en-US" sz="1200" kern="1200" dirty="0">
                <a:solidFill>
                  <a:schemeClr val="tx1"/>
                </a:solidFill>
                <a:effectLst/>
                <a:latin typeface="NeueHaasGroteskText Std" panose="020B0504020202020204" pitchFamily="34" charset="0"/>
                <a:ea typeface="+mn-ea"/>
                <a:cs typeface="+mn-cs"/>
              </a:rPr>
              <a:t> public and private universities</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colleges and</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technical schools.</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Some of the nation’s most admired and respected institutions are among them.</a:t>
            </a:r>
          </a:p>
          <a:p>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NeueHaasGroteskText Std" panose="020B0504020202020204" pitchFamily="34" charset="0"/>
                <a:ea typeface="+mn-ea"/>
                <a:cs typeface="+mn-cs"/>
              </a:rPr>
              <a:t>END OF SPEAKER</a:t>
            </a:r>
            <a:r>
              <a:rPr lang="en-US" sz="1200" b="1" kern="1200" baseline="0" dirty="0">
                <a:solidFill>
                  <a:schemeClr val="tx1"/>
                </a:solidFill>
                <a:effectLst/>
                <a:latin typeface="NeueHaasGroteskText Std" panose="020B0504020202020204" pitchFamily="34" charset="0"/>
                <a:ea typeface="+mn-ea"/>
                <a:cs typeface="+mn-cs"/>
              </a:rPr>
              <a:t> NOTES </a:t>
            </a: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SOURCES:</a:t>
            </a:r>
          </a:p>
          <a:p>
            <a:pPr marL="228600" indent="-228600">
              <a:buAutoNum type="arabicParenR"/>
            </a:pPr>
            <a:r>
              <a:rPr lang="en-US" dirty="0"/>
              <a:t>Chance for Success https://epe.brightspotcdn.com/53/49/8bbe12b94d1dac483739761844f9/quality-counts-2021-chance-for-success-table.pdf</a:t>
            </a:r>
          </a:p>
          <a:p>
            <a:pPr marL="228600" indent="-228600">
              <a:buAutoNum type="arabicParenR"/>
            </a:pPr>
            <a:r>
              <a:rPr lang="en-US" dirty="0"/>
              <a:t>Best Community College Systems https://wallethub.com/edu/e/states-with-best-worst-community-college-systems/15073</a:t>
            </a:r>
          </a:p>
          <a:p>
            <a:pPr marL="228600" indent="-228600">
              <a:buAutoNum type="arabicParenR"/>
            </a:pPr>
            <a:r>
              <a:rPr lang="en-US" dirty="0"/>
              <a:t>Most Educated States https://wallethub.com/edu/e/most-educated-states/31075</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26</a:t>
            </a:fld>
            <a:endParaRPr lang="en-US" altLang="en-US"/>
          </a:p>
        </p:txBody>
      </p:sp>
    </p:spTree>
    <p:extLst>
      <p:ext uri="{BB962C8B-B14F-4D97-AF65-F5344CB8AC3E}">
        <p14:creationId xmlns:p14="http://schemas.microsoft.com/office/powerpoint/2010/main" val="749893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U of M s</a:t>
            </a:r>
            <a:r>
              <a:rPr lang="en-US" dirty="0"/>
              <a:t>erves over 68,500 students on five campuses, including the Twin Cities, Crookston, Duluth, Morris and Rochester.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a:t>
            </a:r>
            <a:r>
              <a:rPr lang="en-US" b="1" baseline="0" dirty="0"/>
              <a:t>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Number</a:t>
            </a:r>
            <a:r>
              <a:rPr lang="en-US" baseline="0" dirty="0"/>
              <a:t> of students: </a:t>
            </a:r>
            <a:r>
              <a:rPr lang="en-US" dirty="0"/>
              <a:t>University</a:t>
            </a:r>
            <a:r>
              <a:rPr lang="en-US" baseline="0" dirty="0"/>
              <a:t> of Minnesota website, Academic Year 2022-2023 enrollment data: (https://idr.umn.edu/reports-by-topic-enrollment/enrollments, accessed July 2023).</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Number of programs: University of Minnesota (https://admissions.tc.umn.edu/academics/academics-overview; accessed July 2023).</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solidFill>
                  <a:srgbClr val="FF0000"/>
                </a:solidFill>
              </a:rPr>
              <a:t>National Science Foundation, HERD Survey 2021 Table 37 (https://ncses.nsf.gov/surveys/higher-education-research-development/2021, accessed July 2023).  </a:t>
            </a:r>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27</a:t>
            </a:fld>
            <a:endParaRPr lang="en-US" altLang="en-US"/>
          </a:p>
        </p:txBody>
      </p:sp>
    </p:spTree>
    <p:extLst>
      <p:ext uri="{BB962C8B-B14F-4D97-AF65-F5344CB8AC3E}">
        <p14:creationId xmlns:p14="http://schemas.microsoft.com/office/powerpoint/2010/main" val="132905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Minnesota State,</a:t>
            </a:r>
            <a:r>
              <a:rPr lang="en-US" sz="1200" kern="1200" baseline="0" dirty="0">
                <a:solidFill>
                  <a:schemeClr val="tx1"/>
                </a:solidFill>
                <a:effectLst/>
                <a:latin typeface="NeueHaasGroteskText Std" panose="020B0504020202020204" pitchFamily="34" charset="0"/>
                <a:ea typeface="+mn-ea"/>
                <a:cs typeface="+mn-cs"/>
              </a:rPr>
              <a:t> a system of 33 colleges and universities,</a:t>
            </a:r>
            <a:r>
              <a:rPr lang="en-US" sz="1200" kern="1200" dirty="0">
                <a:solidFill>
                  <a:schemeClr val="tx1"/>
                </a:solidFill>
                <a:effectLst/>
                <a:latin typeface="NeueHaasGroteskText Std" panose="020B0504020202020204" pitchFamily="34" charset="0"/>
                <a:ea typeface="+mn-ea"/>
                <a:cs typeface="+mn-cs"/>
              </a:rPr>
              <a:t> is the single-largest provider of higher education in the state – and is the fourth largest system of state colleges and universities</a:t>
            </a:r>
            <a:r>
              <a:rPr lang="en-US" sz="1200" kern="1200" baseline="0" dirty="0">
                <a:solidFill>
                  <a:schemeClr val="tx1"/>
                </a:solidFill>
                <a:effectLst/>
                <a:latin typeface="NeueHaasGroteskText Std" panose="020B0504020202020204" pitchFamily="34" charset="0"/>
                <a:ea typeface="+mn-ea"/>
                <a:cs typeface="+mn-cs"/>
              </a:rPr>
              <a:t> in the country</a:t>
            </a:r>
            <a:r>
              <a:rPr lang="en-US" sz="1200" kern="1200" dirty="0">
                <a:solidFill>
                  <a:schemeClr val="tx1"/>
                </a:solidFill>
                <a:effectLst/>
                <a:latin typeface="NeueHaasGroteskText Std" panose="020B0504020202020204" pitchFamily="34" charset="0"/>
                <a:ea typeface="+mn-ea"/>
                <a:cs typeface="+mn-cs"/>
              </a:rPr>
              <a:t>. It is a public higher education system</a:t>
            </a:r>
            <a:r>
              <a:rPr lang="en-US" sz="1200" kern="1200" baseline="0" dirty="0">
                <a:solidFill>
                  <a:schemeClr val="tx1"/>
                </a:solidFill>
                <a:effectLst/>
                <a:latin typeface="NeueHaasGroteskText Std" panose="020B0504020202020204" pitchFamily="34" charset="0"/>
                <a:ea typeface="+mn-ea"/>
                <a:cs typeface="+mn-cs"/>
              </a:rPr>
              <a:t> that is </a:t>
            </a:r>
            <a:r>
              <a:rPr lang="en-US" sz="1200" kern="1200" dirty="0">
                <a:solidFill>
                  <a:schemeClr val="tx1"/>
                </a:solidFill>
                <a:effectLst/>
                <a:latin typeface="NeueHaasGroteskText Std" panose="020B0504020202020204" pitchFamily="34" charset="0"/>
                <a:ea typeface="+mn-ea"/>
                <a:cs typeface="+mn-cs"/>
              </a:rPr>
              <a:t>separate from the University of Minnesota.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seven state universities in the system</a:t>
            </a:r>
            <a:r>
              <a:rPr lang="en-US" baseline="0" dirty="0"/>
              <a:t> – in </a:t>
            </a:r>
            <a:r>
              <a:rPr lang="en-US" dirty="0"/>
              <a:t> Bemidji, Marshall, Moorhead, Mankato, Winona, St. Cloud and St. Paul.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a:t>
            </a:r>
            <a:r>
              <a:rPr lang="en-US" b="1" baseline="0" dirty="0"/>
              <a:t>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All statistics from Minnesota State website</a:t>
            </a:r>
            <a:r>
              <a:rPr lang="en-US" b="0" baseline="0" dirty="0"/>
              <a:t> (https://minnstate.edu/system/index.html, accessed July 2023).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28</a:t>
            </a:fld>
            <a:endParaRPr lang="en-US" altLang="en-US"/>
          </a:p>
        </p:txBody>
      </p:sp>
    </p:spTree>
    <p:extLst>
      <p:ext uri="{BB962C8B-B14F-4D97-AF65-F5344CB8AC3E}">
        <p14:creationId xmlns:p14="http://schemas.microsoft.com/office/powerpoint/2010/main" val="4274173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 interlacing of education and industry is a Minnesota strong suit. Our responsiveness to – and collaboration with – business and industry is unrivaled. </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From training to research and product commercialization, our colleges and universities work side-by-side with thousands of companies.</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They range from small businesses to Fortune 500 companies like 3M and Land O’Lakes and bioscience powerhouses like Boston Scientific.</a:t>
            </a:r>
          </a:p>
          <a:p>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Customized training:  Minnesota State (</a:t>
            </a:r>
            <a:r>
              <a:rPr lang="en-US" dirty="0">
                <a:hlinkClick r:id="rId3"/>
              </a:rPr>
              <a:t>https://www.minnstate.edu/ws/index.html</a:t>
            </a:r>
            <a:r>
              <a:rPr lang="en-US" dirty="0"/>
              <a:t>, accessed July 2023).</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U of M: Industry and Partnership (</a:t>
            </a:r>
            <a:r>
              <a:rPr lang="en-US" dirty="0"/>
              <a:t>https://research.umn.edu/industry-partnership/corporations-industry, accessed July 2023).</a:t>
            </a:r>
            <a:endParaRPr lang="en-US" b="0" dirty="0"/>
          </a:p>
          <a:p>
            <a:endParaRPr lang="en-US" sz="1200" kern="1200" dirty="0">
              <a:solidFill>
                <a:schemeClr val="tx1"/>
              </a:solidFill>
              <a:effectLst/>
              <a:latin typeface="NeueHaasGroteskText Std" panose="020B05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29</a:t>
            </a:fld>
            <a:endParaRPr lang="en-US" altLang="en-US"/>
          </a:p>
        </p:txBody>
      </p:sp>
    </p:spTree>
    <p:extLst>
      <p:ext uri="{BB962C8B-B14F-4D97-AF65-F5344CB8AC3E}">
        <p14:creationId xmlns:p14="http://schemas.microsoft.com/office/powerpoint/2010/main" val="963302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Quality of life</a:t>
            </a:r>
            <a:r>
              <a:rPr lang="en-US" sz="1200" kern="1200" baseline="0" dirty="0">
                <a:solidFill>
                  <a:schemeClr val="tx1"/>
                </a:solidFill>
                <a:effectLst/>
                <a:latin typeface="NeueHaasGroteskText Std" panose="020B0504020202020204" pitchFamily="34" charset="0"/>
                <a:ea typeface="+mn-ea"/>
                <a:cs typeface="+mn-cs"/>
              </a:rPr>
              <a:t> is important in attracting and retaining employees. But what do we mean by it? It’s an admittedly broad category that gets measured in many different ways…. </a:t>
            </a:r>
          </a:p>
          <a:p>
            <a:endParaRPr 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But, however you measure it, </a:t>
            </a:r>
            <a:r>
              <a:rPr lang="en-US" sz="1200" kern="1200" dirty="0">
                <a:solidFill>
                  <a:schemeClr val="tx1"/>
                </a:solidFill>
                <a:effectLst/>
                <a:latin typeface="NeueHaasGroteskText Std" panose="020B0504020202020204" pitchFamily="34" charset="0"/>
                <a:ea typeface="+mn-ea"/>
                <a:cs typeface="+mn-cs"/>
              </a:rPr>
              <a:t>Minnesota routinely ranks at</a:t>
            </a:r>
            <a:r>
              <a:rPr lang="en-US" sz="1200" kern="1200" baseline="0" dirty="0">
                <a:solidFill>
                  <a:schemeClr val="tx1"/>
                </a:solidFill>
                <a:effectLst/>
                <a:latin typeface="NeueHaasGroteskText Std" panose="020B0504020202020204" pitchFamily="34" charset="0"/>
                <a:ea typeface="+mn-ea"/>
                <a:cs typeface="+mn-cs"/>
              </a:rPr>
              <a:t> the top </a:t>
            </a:r>
            <a:r>
              <a:rPr lang="en-US" sz="1200" kern="1200" dirty="0">
                <a:solidFill>
                  <a:schemeClr val="tx1"/>
                </a:solidFill>
                <a:effectLst/>
                <a:latin typeface="NeueHaasGroteskText Std" panose="020B0504020202020204" pitchFamily="34" charset="0"/>
                <a:ea typeface="+mn-ea"/>
                <a:cs typeface="+mn-cs"/>
              </a:rPr>
              <a:t>for overall quality of life…. </a:t>
            </a:r>
          </a:p>
          <a:p>
            <a:endParaRPr lang="en-US" dirty="0"/>
          </a:p>
          <a:p>
            <a:pPr marL="228600" indent="-228600">
              <a:buFont typeface="+mj-lt"/>
              <a:buAutoNum type="arabicPeriod"/>
            </a:pPr>
            <a:r>
              <a:rPr lang="en-US" dirty="0"/>
              <a:t>https://wallethub.com/edu/happiest-states/6959</a:t>
            </a:r>
          </a:p>
          <a:p>
            <a:pPr marL="228600" indent="-228600">
              <a:buFont typeface="+mj-lt"/>
              <a:buAutoNum type="arabicPeriod"/>
            </a:pPr>
            <a:r>
              <a:rPr lang="en-US" dirty="0"/>
              <a:t>https://assets.americashealthrankings.org/app/uploads/ahr_2022annualreport.pdf</a:t>
            </a:r>
          </a:p>
          <a:p>
            <a:pPr marL="228600" indent="-228600">
              <a:buFont typeface="+mj-lt"/>
              <a:buAutoNum type="arabicPeriod"/>
            </a:pPr>
            <a:r>
              <a:rPr lang="en-US" dirty="0"/>
              <a:t>https://wallethub.com/edu/safest-states-to-live-in/4566</a:t>
            </a:r>
          </a:p>
          <a:p>
            <a:pPr marL="228600" indent="-228600">
              <a:buFont typeface="+mj-lt"/>
              <a:buAutoNum type="arabicPeriod"/>
            </a:pPr>
            <a:r>
              <a:rPr lang="en-US" dirty="0"/>
              <a:t>https://wallethub.com/edu/best-states-for-millennials/33371</a:t>
            </a:r>
          </a:p>
          <a:p>
            <a:pPr marL="228600" indent="-228600">
              <a:buFont typeface="+mj-lt"/>
              <a:buAutoNum type="arabicPeriod"/>
            </a:pPr>
            <a:r>
              <a:rPr lang="en-US" dirty="0"/>
              <a:t>https://wallethub.com/edu/best-states-to-live-in/62617</a:t>
            </a:r>
          </a:p>
          <a:p>
            <a:pPr marL="228600" indent="-228600">
              <a:buFont typeface="+mj-lt"/>
              <a:buAutoNum type="arabicPeriod"/>
            </a:pPr>
            <a:r>
              <a:rPr lang="en-US" dirty="0"/>
              <a:t>https://wallethub.com/edu/best-and-worst-states-to-retire/18592</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31</a:t>
            </a:fld>
            <a:endParaRPr lang="en-US" altLang="en-US"/>
          </a:p>
        </p:txBody>
      </p:sp>
    </p:spTree>
    <p:extLst>
      <p:ext uri="{BB962C8B-B14F-4D97-AF65-F5344CB8AC3E}">
        <p14:creationId xmlns:p14="http://schemas.microsoft.com/office/powerpoint/2010/main" val="381053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NeueHaasGroteskText Std"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The</a:t>
            </a:r>
            <a:r>
              <a:rPr lang="en-US" sz="1200" kern="1200" baseline="0" dirty="0">
                <a:solidFill>
                  <a:schemeClr val="tx1"/>
                </a:solidFill>
                <a:effectLst/>
                <a:latin typeface="NeueHaasGroteskText Std" panose="020B0504020202020204" pitchFamily="34" charset="0"/>
                <a:ea typeface="+mn-ea"/>
                <a:cs typeface="+mn-cs"/>
              </a:rPr>
              <a:t> high quality of our </a:t>
            </a:r>
            <a:r>
              <a:rPr lang="en-US" sz="1200" kern="1200" dirty="0">
                <a:solidFill>
                  <a:schemeClr val="tx1"/>
                </a:solidFill>
                <a:effectLst/>
                <a:latin typeface="NeueHaasGroteskText Std" panose="020B0504020202020204" pitchFamily="34" charset="0"/>
                <a:ea typeface="+mn-ea"/>
                <a:cs typeface="+mn-cs"/>
              </a:rPr>
              <a:t>health care</a:t>
            </a:r>
            <a:r>
              <a:rPr lang="en-US" sz="1200" kern="1200" baseline="0" dirty="0">
                <a:solidFill>
                  <a:schemeClr val="tx1"/>
                </a:solidFill>
                <a:effectLst/>
                <a:latin typeface="NeueHaasGroteskText Std" panose="020B0504020202020204" pitchFamily="34" charset="0"/>
                <a:ea typeface="+mn-ea"/>
                <a:cs typeface="+mn-cs"/>
              </a:rPr>
              <a:t> across the state is remarkable. </a:t>
            </a:r>
            <a:r>
              <a:rPr lang="en-US" sz="1200" kern="1200" dirty="0">
                <a:solidFill>
                  <a:schemeClr val="tx1"/>
                </a:solidFill>
                <a:effectLst/>
                <a:latin typeface="NeueHaasGroteskText Std" panose="020B0504020202020204" pitchFamily="34" charset="0"/>
                <a:ea typeface="+mn-ea"/>
                <a:cs typeface="+mn-cs"/>
              </a:rPr>
              <a:t>Mayo Clinic, one of the world’s most renowned medical institutions, calls Minnesota home.</a:t>
            </a:r>
            <a:r>
              <a:rPr lang="en-US" sz="1200" kern="1200" baseline="0" dirty="0">
                <a:solidFill>
                  <a:schemeClr val="tx1"/>
                </a:solidFill>
                <a:effectLst/>
                <a:latin typeface="NeueHaasGroteskText Std" panose="020B0504020202020204" pitchFamily="34" charset="0"/>
                <a:ea typeface="+mn-ea"/>
                <a:cs typeface="+mn-cs"/>
              </a:rPr>
              <a:t> For seven consecutive years, it has been named the best hospital in the country.</a:t>
            </a:r>
            <a:endParaRPr lang="en-US" sz="1200" kern="1200" dirty="0">
              <a:solidFill>
                <a:schemeClr val="tx1"/>
              </a:solidFill>
              <a:effectLst/>
              <a:latin typeface="NeueHaasGroteskText Std" panose="020B0504020202020204" pitchFamily="34" charset="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EuclidCircularB"/>
              </a:rPr>
              <a:t>The Worst (And Best) States For Healthcare, Ranked</a:t>
            </a:r>
            <a:r>
              <a:rPr lang="en-US" b="0" baseline="0" dirty="0"/>
              <a:t>. https://www.forbes.com/advisor/health-insurance/best-worst-states-for-healthcare/, accessed October 2023.</a:t>
            </a:r>
          </a:p>
          <a:p>
            <a:pPr marL="228600" indent="-228600">
              <a:buAutoNum type="arabicParenR"/>
            </a:pPr>
            <a:r>
              <a:rPr lang="en-US" baseline="0" dirty="0"/>
              <a:t>Best Hospitals report, U.S. News &amp; World Report, 2016-2017, 2017-2018, 2018-2019, 2019-2020, 2020-2021, 2021-2022, 2022-2023</a:t>
            </a: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32</a:t>
            </a:fld>
            <a:endParaRPr lang="en-US" altLang="en-US"/>
          </a:p>
        </p:txBody>
      </p:sp>
    </p:spTree>
    <p:extLst>
      <p:ext uri="{BB962C8B-B14F-4D97-AF65-F5344CB8AC3E}">
        <p14:creationId xmlns:p14="http://schemas.microsoft.com/office/powerpoint/2010/main" val="362669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ヒラギノ角ゴ Pro W3" pitchFamily="-126" charset="-128"/>
                <a:cs typeface="+mn-cs"/>
              </a:rPr>
              <a:t>This is the picture of Minnesota I’d like to show you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ヒラギノ角ゴ Pro W3" pitchFamily="-126" charset="-128"/>
                <a:cs typeface="+mn-cs"/>
              </a:rPr>
              <a:t> </a:t>
            </a:r>
          </a:p>
          <a:p>
            <a:r>
              <a:rPr lang="en-US" sz="1200" kern="1200" dirty="0">
                <a:solidFill>
                  <a:schemeClr val="tx1"/>
                </a:solidFill>
                <a:effectLst/>
                <a:latin typeface="NeueHaasGroteskText Std" panose="020B0504020202020204" pitchFamily="34" charset="0"/>
                <a:ea typeface="ヒラギノ角ゴ Pro W3" pitchFamily="-126" charset="-128"/>
                <a:cs typeface="+mn-cs"/>
              </a:rPr>
              <a:t>When you look at </a:t>
            </a:r>
            <a:r>
              <a:rPr lang="en-US" sz="1200" i="1" kern="1200" dirty="0">
                <a:solidFill>
                  <a:schemeClr val="tx1"/>
                </a:solidFill>
                <a:effectLst/>
                <a:latin typeface="NeueHaasGroteskText Std" panose="020B0504020202020204" pitchFamily="34" charset="0"/>
                <a:ea typeface="ヒラギノ角ゴ Pro W3" pitchFamily="-126" charset="-128"/>
                <a:cs typeface="+mn-cs"/>
              </a:rPr>
              <a:t>everything</a:t>
            </a:r>
            <a:r>
              <a:rPr lang="en-US" sz="1200" kern="1200" dirty="0">
                <a:solidFill>
                  <a:schemeClr val="tx1"/>
                </a:solidFill>
                <a:effectLst/>
                <a:latin typeface="NeueHaasGroteskText Std" panose="020B0504020202020204" pitchFamily="34" charset="0"/>
                <a:ea typeface="ヒラギノ角ゴ Pro W3" pitchFamily="-126" charset="-128"/>
                <a:cs typeface="+mn-cs"/>
              </a:rPr>
              <a:t> that it takes to help companies succeed and grow, few states can match Minnesota’s combination of exceptional human talent; remarkable business climate; extensive logistical advantages; first-rate infrastructure; and unrivaled quality of life.</a:t>
            </a:r>
            <a:br>
              <a:rPr lang="en-US" sz="1200" kern="1200" dirty="0">
                <a:solidFill>
                  <a:schemeClr val="tx1"/>
                </a:solidFill>
                <a:effectLst/>
                <a:latin typeface="NeueHaasGroteskText Std" panose="020B0504020202020204" pitchFamily="34" charset="0"/>
                <a:ea typeface="ヒラギノ角ゴ Pro W3" pitchFamily="-126" charset="-128"/>
                <a:cs typeface="+mn-cs"/>
              </a:rPr>
            </a:br>
            <a:endParaRPr lang="en-US" sz="1200" kern="1200" dirty="0">
              <a:solidFill>
                <a:schemeClr val="tx1"/>
              </a:solidFill>
              <a:effectLst/>
              <a:latin typeface="NeueHaasGroteskText Std" panose="020B0504020202020204" pitchFamily="34" charset="0"/>
              <a:ea typeface="ヒラギノ角ゴ Pro W3" pitchFamily="-126" charset="-128"/>
              <a:cs typeface="+mn-cs"/>
            </a:endParaRPr>
          </a:p>
          <a:p>
            <a:r>
              <a:rPr lang="en-US" sz="1200" kern="1200" dirty="0">
                <a:solidFill>
                  <a:schemeClr val="tx1"/>
                </a:solidFill>
                <a:effectLst/>
                <a:latin typeface="NeueHaasGroteskText Std" panose="020B0504020202020204" pitchFamily="34" charset="0"/>
                <a:ea typeface="ヒラギノ角ゴ Pro W3" pitchFamily="-126" charset="-128"/>
                <a:cs typeface="+mn-cs"/>
              </a:rPr>
              <a:t>Minnesota</a:t>
            </a:r>
            <a:r>
              <a:rPr lang="en-US" sz="1200" kern="1200" baseline="0" dirty="0">
                <a:solidFill>
                  <a:schemeClr val="tx1"/>
                </a:solidFill>
                <a:effectLst/>
                <a:latin typeface="NeueHaasGroteskText Std" panose="020B0504020202020204" pitchFamily="34" charset="0"/>
                <a:ea typeface="ヒラギノ角ゴ Pro W3" pitchFamily="-126" charset="-128"/>
                <a:cs typeface="+mn-cs"/>
              </a:rPr>
              <a:t> is truly a great place to do business, work and live.</a:t>
            </a:r>
            <a:endParaRPr lang="en-US" sz="1200" kern="1200" dirty="0">
              <a:solidFill>
                <a:schemeClr val="tx1"/>
              </a:solidFill>
              <a:effectLst/>
              <a:latin typeface="NeueHaasGroteskText Std" panose="020B0504020202020204" pitchFamily="34" charset="0"/>
              <a:ea typeface="ヒラギノ角ゴ Pro W3" pitchFamily="-126" charset="-128"/>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a:t>
            </a:fld>
            <a:endParaRPr lang="en-US" altLang="en-US"/>
          </a:p>
        </p:txBody>
      </p:sp>
    </p:spTree>
    <p:extLst>
      <p:ext uri="{BB962C8B-B14F-4D97-AF65-F5344CB8AC3E}">
        <p14:creationId xmlns:p14="http://schemas.microsoft.com/office/powerpoint/2010/main" val="13795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As you can see, Minnesota is one of the very best places in the nation to grow 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indent="-228600">
              <a:buAutoNum type="arabicParenR"/>
            </a:pPr>
            <a:r>
              <a:rPr lang="en-US" baseline="0" dirty="0"/>
              <a:t>Best State to Raise a Family: WalletHub, 2023: https://wallethub.com/edu/best-states-to-raise-a-family/31065</a:t>
            </a:r>
          </a:p>
          <a:p>
            <a:pPr marL="228600" indent="-228600">
              <a:buAutoNum type="arabicParenR"/>
            </a:pPr>
            <a:r>
              <a:rPr lang="en-US" baseline="0" dirty="0"/>
              <a:t>Overall: Annie E. Casey Foundation, </a:t>
            </a:r>
            <a:r>
              <a:rPr lang="en-US" baseline="0" dirty="0">
                <a:solidFill>
                  <a:srgbClr val="FFFF00"/>
                </a:solidFill>
              </a:rPr>
              <a:t>2023</a:t>
            </a:r>
            <a:r>
              <a:rPr lang="en-US" baseline="0" dirty="0"/>
              <a:t> Kids Count Databook: https://www.aecf.org/resources/2023-kids-count-data-book </a:t>
            </a: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33</a:t>
            </a:fld>
            <a:endParaRPr lang="en-US" altLang="en-US"/>
          </a:p>
        </p:txBody>
      </p:sp>
    </p:spTree>
    <p:extLst>
      <p:ext uri="{BB962C8B-B14F-4D97-AF65-F5344CB8AC3E}">
        <p14:creationId xmlns:p14="http://schemas.microsoft.com/office/powerpoint/2010/main" val="913608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NeueHaasGroteskText Std" panose="020B0504020202020204" pitchFamily="34" charset="0"/>
                <a:ea typeface="+mn-ea"/>
                <a:cs typeface="+mn-cs"/>
              </a:rPr>
              <a:t>Minnesotans are fun people – and we know how to have a good time.</a:t>
            </a:r>
          </a:p>
          <a:p>
            <a:endParaRPr lang="en-US" sz="1200" kern="1200" dirty="0">
              <a:solidFill>
                <a:schemeClr val="tx1"/>
              </a:solidFill>
              <a:effectLst/>
              <a:latin typeface="NeueHaasGroteskText Std" panose="020B0504020202020204" pitchFamily="34" charset="0"/>
              <a:ea typeface="+mn-ea"/>
              <a:cs typeface="+mn-cs"/>
            </a:endParaRPr>
          </a:p>
          <a:p>
            <a:r>
              <a:rPr lang="en-US" sz="1200" kern="1200" dirty="0">
                <a:solidFill>
                  <a:schemeClr val="tx1"/>
                </a:solidFill>
                <a:effectLst/>
                <a:latin typeface="NeueHaasGroteskText Std" panose="020B0504020202020204" pitchFamily="34" charset="0"/>
                <a:ea typeface="+mn-ea"/>
                <a:cs typeface="+mn-cs"/>
              </a:rPr>
              <a:t>We love our arts and culture, sports and recreation. And there’s a lot to love.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Minnesotans are irresistibly drawn to every corner of our beautiful outdoors and abundant public waters and lands. Nearly 8 million people visit our state parks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indent="-228600">
              <a:buAutoNum type="arabicParenR"/>
            </a:pPr>
            <a:r>
              <a:rPr lang="en-US" baseline="0" dirty="0"/>
              <a:t>Minnesota Department of Natural Resources (DNR) (based on lakes of 10 acres or more)</a:t>
            </a:r>
          </a:p>
          <a:p>
            <a:pPr marL="228600" indent="-228600">
              <a:buAutoNum type="arabicParenR"/>
            </a:pPr>
            <a:r>
              <a:rPr lang="en-US" baseline="0" dirty="0"/>
              <a:t>More shoreline statistic: https://www.chrisfinke.com/2013/12/30/does-minnesota-really-have-more-shoreline-than-california/</a:t>
            </a:r>
          </a:p>
          <a:p>
            <a:pPr marL="228600" indent="-228600">
              <a:buAutoNum type="arabicParenR"/>
            </a:pPr>
            <a:r>
              <a:rPr lang="en-US" baseline="0" dirty="0"/>
              <a:t>Golf courses: Minnesota Department of Tourism, accessed July 2023.</a:t>
            </a:r>
            <a:br>
              <a:rPr lang="en-US" baseline="0" dirty="0"/>
            </a:br>
            <a:r>
              <a:rPr lang="en-US" baseline="0" dirty="0"/>
              <a:t>https://www.exploreminnesota.com/travel-ideas/golf-in-minnesota-fact-sheet/</a:t>
            </a:r>
          </a:p>
          <a:p>
            <a:pPr marL="228600" indent="-228600">
              <a:buAutoNum type="arabicParenR"/>
            </a:pPr>
            <a:r>
              <a:rPr lang="en-US" baseline="0" dirty="0"/>
              <a:t>State parks: DNR, accessed July 2023.</a:t>
            </a:r>
            <a:br>
              <a:rPr lang="en-US" baseline="0" dirty="0"/>
            </a:br>
            <a:r>
              <a:rPr lang="en-US" baseline="0" dirty="0"/>
              <a:t>https://www.dnr.state.mn.us/state_parks/index.html</a:t>
            </a:r>
          </a:p>
          <a:p>
            <a:pPr marL="228600" indent="-228600">
              <a:buAutoNum type="arabicParenR"/>
            </a:pPr>
            <a:r>
              <a:rPr lang="en-US" baseline="0" dirty="0"/>
              <a:t>State trails: DNR, accessed July 2023.</a:t>
            </a:r>
            <a:br>
              <a:rPr lang="en-US" baseline="0" dirty="0"/>
            </a:br>
            <a:r>
              <a:rPr lang="en-US" baseline="0" dirty="0"/>
              <a:t>https://www.dnr.state.mn.us/state_trails/index.html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34</a:t>
            </a:fld>
            <a:endParaRPr lang="en-US" altLang="en-US"/>
          </a:p>
        </p:txBody>
      </p:sp>
    </p:spTree>
    <p:extLst>
      <p:ext uri="{BB962C8B-B14F-4D97-AF65-F5344CB8AC3E}">
        <p14:creationId xmlns:p14="http://schemas.microsoft.com/office/powerpoint/2010/main" val="171041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We’re big on sports.</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If there’s a ball or puck involved, we bounce it, shoot it, pass it, throw it, smack it, and slap-shot the daylights out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Minnesota’s US Bank Stadium</a:t>
            </a:r>
            <a:r>
              <a:rPr lang="en-US" sz="1200" kern="1200" baseline="0" dirty="0">
                <a:solidFill>
                  <a:schemeClr val="tx1"/>
                </a:solidFill>
                <a:effectLst/>
                <a:latin typeface="NeueHaasGroteskText Std" panose="020B0504020202020204" pitchFamily="34" charset="0"/>
                <a:ea typeface="+mn-ea"/>
                <a:cs typeface="+mn-cs"/>
              </a:rPr>
              <a:t> hosted</a:t>
            </a:r>
            <a:r>
              <a:rPr lang="en-US" sz="1200" kern="1200" dirty="0">
                <a:solidFill>
                  <a:schemeClr val="tx1"/>
                </a:solidFill>
                <a:effectLst/>
                <a:latin typeface="NeueHaasGroteskText Std" panose="020B0504020202020204" pitchFamily="34" charset="0"/>
                <a:ea typeface="+mn-ea"/>
                <a:cs typeface="+mn-cs"/>
              </a:rPr>
              <a:t> Super</a:t>
            </a:r>
            <a:r>
              <a:rPr lang="en-US" sz="1200" kern="1200" baseline="0" dirty="0">
                <a:solidFill>
                  <a:schemeClr val="tx1"/>
                </a:solidFill>
                <a:effectLst/>
                <a:latin typeface="NeueHaasGroteskText Std" panose="020B0504020202020204" pitchFamily="34" charset="0"/>
                <a:ea typeface="+mn-ea"/>
                <a:cs typeface="+mn-cs"/>
              </a:rPr>
              <a:t> B</a:t>
            </a:r>
            <a:r>
              <a:rPr lang="en-US" sz="1200" kern="1200" dirty="0">
                <a:solidFill>
                  <a:schemeClr val="tx1"/>
                </a:solidFill>
                <a:effectLst/>
                <a:latin typeface="NeueHaasGroteskText Std" panose="020B0504020202020204" pitchFamily="34" charset="0"/>
                <a:ea typeface="+mn-ea"/>
                <a:cs typeface="+mn-cs"/>
              </a:rPr>
              <a:t>owl</a:t>
            </a:r>
            <a:r>
              <a:rPr lang="en-US" sz="1200" kern="1200" baseline="0" dirty="0">
                <a:solidFill>
                  <a:schemeClr val="tx1"/>
                </a:solidFill>
                <a:effectLst/>
                <a:latin typeface="NeueHaasGroteskText Std" panose="020B0504020202020204" pitchFamily="34" charset="0"/>
                <a:ea typeface="+mn-ea"/>
                <a:cs typeface="+mn-cs"/>
              </a:rPr>
              <a:t> 52 in 2018 and the Final Four in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NeueHaasGroteskText Std" panose="020B0504020202020204" pitchFamily="34" charset="0"/>
                <a:ea typeface="+mn-ea"/>
                <a:cs typeface="+mn-cs"/>
              </a:rPr>
              <a:t>Minnesota United has joined Major League Soccer. Its new Allianz Field soccer stadium opened in 2019.</a:t>
            </a:r>
            <a:endParaRPr lang="en-US" sz="1200" kern="1200" dirty="0">
              <a:solidFill>
                <a:schemeClr val="tx1"/>
              </a:solidFill>
              <a:effectLst/>
              <a:latin typeface="NeueHaasGroteskText Std" panose="020B05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35</a:t>
            </a:fld>
            <a:endParaRPr lang="en-US" altLang="en-US"/>
          </a:p>
        </p:txBody>
      </p:sp>
    </p:spTree>
    <p:extLst>
      <p:ext uri="{BB962C8B-B14F-4D97-AF65-F5344CB8AC3E}">
        <p14:creationId xmlns:p14="http://schemas.microsoft.com/office/powerpoint/2010/main" val="4260056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However, you take your culture, you’ll find that it’s being painted, sculpted, sung, danced, played</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recited and performed in Minnesota.</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36</a:t>
            </a:fld>
            <a:endParaRPr lang="en-US" altLang="en-US"/>
          </a:p>
        </p:txBody>
      </p:sp>
    </p:spTree>
    <p:extLst>
      <p:ext uri="{BB962C8B-B14F-4D97-AF65-F5344CB8AC3E}">
        <p14:creationId xmlns:p14="http://schemas.microsoft.com/office/powerpoint/2010/main" val="1340498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37</a:t>
            </a:fld>
            <a:endParaRPr lang="en-US" altLang="en-US"/>
          </a:p>
        </p:txBody>
      </p:sp>
    </p:spTree>
    <p:extLst>
      <p:ext uri="{BB962C8B-B14F-4D97-AF65-F5344CB8AC3E}">
        <p14:creationId xmlns:p14="http://schemas.microsoft.com/office/powerpoint/2010/main" val="2224994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Open Sans" panose="020B0606030504020204" pitchFamily="34" charset="0"/>
              </a:rPr>
              <a:t>Minnesota's strength is economic diversity, matched with our innate collaboration that drives a diverse ecosystem of businesses that support our Fortune 500 companies and fuel the next generation of innovation makes your growth potential here unstoppable.</a:t>
            </a:r>
          </a:p>
          <a:p>
            <a:endParaRPr lang="en-US" b="0" i="0" dirty="0">
              <a:solidFill>
                <a:srgbClr val="FFFFFF"/>
              </a:solidFill>
              <a:effectLst/>
              <a:latin typeface="Open Sans" panose="020B0606030504020204" pitchFamily="34" charset="0"/>
            </a:endParaRPr>
          </a:p>
          <a:p>
            <a:r>
              <a:rPr lang="en-US" b="0" i="0" dirty="0">
                <a:solidFill>
                  <a:srgbClr val="FFFFFF"/>
                </a:solidFill>
                <a:effectLst/>
                <a:latin typeface="Open Sans" panose="020B0606030504020204" pitchFamily="34" charset="0"/>
              </a:rPr>
              <a:t>Sources</a:t>
            </a:r>
          </a:p>
          <a:p>
            <a:r>
              <a:rPr lang="en-US" b="0" i="0" dirty="0">
                <a:solidFill>
                  <a:srgbClr val="FFFFFF"/>
                </a:solidFill>
                <a:effectLst/>
                <a:latin typeface="Open Sans" panose="020B0606030504020204" pitchFamily="34" charset="0"/>
              </a:rPr>
              <a:t>8 Key Industries https://joinusmn.com/key-industries/index.jsp</a:t>
            </a:r>
          </a:p>
          <a:p>
            <a:r>
              <a:rPr lang="en-US" b="0" i="0" dirty="0">
                <a:solidFill>
                  <a:srgbClr val="FFFFFF"/>
                </a:solidFill>
                <a:effectLst/>
                <a:latin typeface="Open Sans" panose="020B0606030504020204" pitchFamily="34" charset="0"/>
              </a:rPr>
              <a:t>Pie chart of Minnesota sectors by GDP https://www.bea.gov/itable/, GDP in current dollars, Table SAGDP2N</a:t>
            </a:r>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38</a:t>
            </a:fld>
            <a:endParaRPr lang="en-US" altLang="en-US"/>
          </a:p>
        </p:txBody>
      </p:sp>
    </p:spTree>
    <p:extLst>
      <p:ext uri="{BB962C8B-B14F-4D97-AF65-F5344CB8AC3E}">
        <p14:creationId xmlns:p14="http://schemas.microsoft.com/office/powerpoint/2010/main" val="3349704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b="0" i="0" dirty="0">
                <a:solidFill>
                  <a:srgbClr val="333333"/>
                </a:solidFill>
                <a:effectLst/>
                <a:latin typeface="Open Sans" panose="020B0606030504020204" pitchFamily="34" charset="0"/>
              </a:rPr>
              <a:t>Minnesota's manufacturing sector is the backbone of the state's economy. Our history of innovation, along with our highly skilled workforce, makes the state a hotbed of manufacturing. </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b="0" i="0" dirty="0">
              <a:solidFill>
                <a:srgbClr val="333333"/>
              </a:solidFill>
              <a:effectLst/>
              <a:latin typeface="Open Sans" panose="020B0606030504020204" pitchFamily="34"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b="0" i="0" dirty="0">
                <a:solidFill>
                  <a:srgbClr val="333333"/>
                </a:solidFill>
                <a:effectLst/>
                <a:latin typeface="Open Sans" panose="020B0606030504020204" pitchFamily="34" charset="0"/>
              </a:rPr>
              <a:t>Sources</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Number of companies: LMI QCEW (Establishments tab)</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Exports: Thu-Mai</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Percentage of statewide employment: LMI QCEW </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Percentage of GDP: BEA</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endParaRPr lang="en-US" b="0" i="0" dirty="0">
              <a:solidFill>
                <a:srgbClr val="333333"/>
              </a:solidFill>
              <a:effectLst/>
              <a:latin typeface="Open Sans" panose="020B0606030504020204" pitchFamily="34"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b="0" i="0" dirty="0">
                <a:solidFill>
                  <a:srgbClr val="333333"/>
                </a:solidFill>
                <a:effectLst/>
                <a:latin typeface="Open Sans" panose="020B0606030504020204" pitchFamily="34" charset="0"/>
              </a:rPr>
              <a:t>Infographic</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Contribution: BEA</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Top Industries: LMI QCEW (Employment tab)</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Payroll: LMI QCEW (Employment tab – wages)</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b="0" i="0" dirty="0">
                <a:solidFill>
                  <a:srgbClr val="333333"/>
                </a:solidFill>
                <a:effectLst/>
                <a:latin typeface="Open Sans" panose="020B0606030504020204" pitchFamily="34" charset="0"/>
              </a:rPr>
              <a:t>Direct and Indirect jobs: Neal (QCEW, LMI, MN DEED. REMI for indirect.)</a:t>
            </a:r>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39</a:t>
            </a:fld>
            <a:endParaRPr lang="en-US" altLang="en-US"/>
          </a:p>
        </p:txBody>
      </p:sp>
    </p:spTree>
    <p:extLst>
      <p:ext uri="{BB962C8B-B14F-4D97-AF65-F5344CB8AC3E}">
        <p14:creationId xmlns:p14="http://schemas.microsoft.com/office/powerpoint/2010/main" val="1110982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b="0" i="0" dirty="0">
                <a:solidFill>
                  <a:srgbClr val="333333"/>
                </a:solidFill>
                <a:effectLst/>
                <a:latin typeface="Open Sans" panose="020B0606030504020204" pitchFamily="34" charset="0"/>
              </a:rPr>
              <a:t>Minnesota's diverse, technology-driven advanced manufacturing sector is strong in high-tech manufacturing, including computers and electronics, medical devices, vehicles and more.</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40</a:t>
            </a:fld>
            <a:endParaRPr lang="en-US" altLang="en-US"/>
          </a:p>
        </p:txBody>
      </p:sp>
    </p:spTree>
    <p:extLst>
      <p:ext uri="{BB962C8B-B14F-4D97-AF65-F5344CB8AC3E}">
        <p14:creationId xmlns:p14="http://schemas.microsoft.com/office/powerpoint/2010/main" val="1939671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Minnesota is committed to developing, building and promoting health and life science technologies across a broad swath of industries – including medical devices, health care, pharma &amp; biotech, health IT, animal science, biomaterials/biofuels and more. That's why we have a robust health and life sciences ecosystem. Businesses looking to start, expand or relocate in Minnesota will find a supportive community of like-minded partners in the public, private and nonprofit sectors who are passionate about their work and its potential to save and improve lives across the globe.</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Source:</a:t>
            </a:r>
          </a:p>
          <a:p>
            <a:r>
              <a:rPr lang="en-US" b="0" i="0" dirty="0">
                <a:solidFill>
                  <a:srgbClr val="333333"/>
                </a:solidFill>
                <a:effectLst/>
                <a:latin typeface="Open Sans" panose="020B0606030504020204" pitchFamily="34" charset="0"/>
              </a:rPr>
              <a:t>U.S. Patent and Trademark Office. Patents by Keyword. Calculations by DEED.</a:t>
            </a:r>
          </a:p>
          <a:p>
            <a:r>
              <a:rPr lang="en-US" dirty="0"/>
              <a:t>https://mn.gov/deed/data/economic-analysis/patents/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41</a:t>
            </a:fld>
            <a:endParaRPr lang="en-US" altLang="en-US"/>
          </a:p>
        </p:txBody>
      </p:sp>
    </p:spTree>
    <p:extLst>
      <p:ext uri="{BB962C8B-B14F-4D97-AF65-F5344CB8AC3E}">
        <p14:creationId xmlns:p14="http://schemas.microsoft.com/office/powerpoint/2010/main" val="3911796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1) https://siteselection.com/issues/2021/jul/2021-sustainability-rankings-cover.cfm (2021)</a:t>
            </a:r>
          </a:p>
          <a:p>
            <a:r>
              <a:rPr lang="en-US" dirty="0"/>
              <a:t>2) https://wallethub.com/edu/greenest-states/11987 (2023)</a:t>
            </a:r>
          </a:p>
          <a:p>
            <a:r>
              <a:rPr lang="en-US" dirty="0"/>
              <a:t>3) https://www.aceee.org/state-policy/scorecard (2022)</a:t>
            </a:r>
          </a:p>
          <a:p>
            <a:r>
              <a:rPr lang="en-US" dirty="0"/>
              <a:t>4) https://cleanpower.org/facts/state-fact-sheets/ (February 2023)</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5) https://cleanpower.org/facts/state-fact-sheets/ (February 2023)</a:t>
            </a:r>
          </a:p>
          <a:p>
            <a:r>
              <a:rPr lang="en-US" dirty="0"/>
              <a:t>6) https://mn.gov/deed/joinusmn/key-industries/clean-tech-renewable-energy/ (accessed July 2023)</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42</a:t>
            </a:fld>
            <a:endParaRPr lang="en-US" altLang="en-US"/>
          </a:p>
        </p:txBody>
      </p:sp>
    </p:spTree>
    <p:extLst>
      <p:ext uri="{BB962C8B-B14F-4D97-AF65-F5344CB8AC3E}">
        <p14:creationId xmlns:p14="http://schemas.microsoft.com/office/powerpoint/2010/main" val="94519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Strong pro-business policies, favorable operating costs, streamlined regulatory requirements, and attractive</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incentives provide extremely fertile ground for your business investment to flourish and grow.</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a:t>
            </a:fld>
            <a:endParaRPr lang="en-US" altLang="en-US"/>
          </a:p>
        </p:txBody>
      </p:sp>
    </p:spTree>
    <p:extLst>
      <p:ext uri="{BB962C8B-B14F-4D97-AF65-F5344CB8AC3E}">
        <p14:creationId xmlns:p14="http://schemas.microsoft.com/office/powerpoint/2010/main" val="986020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2813"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Minnesota is one of the top producers of food in the country. </a:t>
            </a:r>
            <a:r>
              <a:rPr lang="en-US" sz="18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Three of the top </a:t>
            </a:r>
            <a:r>
              <a:rPr lang="en-US" sz="1800" b="1" dirty="0">
                <a:solidFill>
                  <a:srgbClr val="333333"/>
                </a:solidFill>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13</a:t>
            </a:r>
            <a:r>
              <a:rPr lang="en-US" sz="18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 food companies in the U.S. by </a:t>
            </a:r>
            <a:r>
              <a:rPr lang="en-US" sz="1800" b="1" dirty="0">
                <a:solidFill>
                  <a:srgbClr val="333333"/>
                </a:solidFill>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food sales are based here</a:t>
            </a:r>
            <a:r>
              <a:rPr lang="en-US" sz="18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 General Mills, Cargill and Hormel</a:t>
            </a:r>
            <a:r>
              <a:rPr lang="en-US" sz="180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i="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Source: Food Processing's Top 100 – 2022.</a:t>
            </a:r>
            <a:endParaRPr lang="en-US" sz="1800" b="0" i="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171450" marR="0" lvl="0" indent="-171450" algn="l" defTabSz="912813"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333333"/>
                </a:solidFill>
                <a:effectLst/>
                <a:latin typeface="Open Sans" panose="020B0606030504020204" pitchFamily="34" charset="0"/>
              </a:rPr>
              <a:t>Headquarters for Fortune 500 food giants </a:t>
            </a:r>
            <a:r>
              <a:rPr lang="en-US" b="1" i="0" dirty="0">
                <a:solidFill>
                  <a:srgbClr val="333333"/>
                </a:solidFill>
                <a:effectLst/>
                <a:latin typeface="Open Sans" panose="020B0606030504020204" pitchFamily="34" charset="0"/>
              </a:rPr>
              <a:t>General Mills, Land O'Lakes and Hormel</a:t>
            </a:r>
            <a:endParaRPr lang="en-US" b="0" i="0" dirty="0">
              <a:solidFill>
                <a:srgbClr val="333333"/>
              </a:solidFill>
              <a:effectLst/>
              <a:latin typeface="Open Sans" panose="020B0606030504020204" pitchFamily="34" charset="0"/>
            </a:endParaRPr>
          </a:p>
          <a:p>
            <a:pPr marL="171450" indent="-171450" algn="l">
              <a:buFont typeface="Arial" panose="020B0604020202020204" pitchFamily="34" charset="0"/>
              <a:buChar char="•"/>
            </a:pPr>
            <a:r>
              <a:rPr lang="en-US" b="1" i="0" dirty="0">
                <a:solidFill>
                  <a:srgbClr val="333333"/>
                </a:solidFill>
                <a:effectLst/>
                <a:latin typeface="Open Sans" panose="020B0606030504020204" pitchFamily="34" charset="0"/>
              </a:rPr>
              <a:t>Cargill and Rosen's Diversified</a:t>
            </a:r>
            <a:r>
              <a:rPr lang="en-US" b="0" i="0" dirty="0">
                <a:solidFill>
                  <a:srgbClr val="333333"/>
                </a:solidFill>
                <a:effectLst/>
                <a:latin typeface="Open Sans" panose="020B0606030504020204" pitchFamily="34" charset="0"/>
              </a:rPr>
              <a:t> are among the largest private food sector firms based here</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Foreign-owned food companies with significant operations in Minnesota include </a:t>
            </a:r>
            <a:r>
              <a:rPr lang="en-US" b="1" i="0" dirty="0">
                <a:solidFill>
                  <a:srgbClr val="333333"/>
                </a:solidFill>
                <a:effectLst/>
                <a:latin typeface="Open Sans" panose="020B0606030504020204" pitchFamily="34" charset="0"/>
              </a:rPr>
              <a:t>Kerry, </a:t>
            </a:r>
            <a:r>
              <a:rPr lang="en-US" b="1" i="0" dirty="0" err="1">
                <a:solidFill>
                  <a:srgbClr val="333333"/>
                </a:solidFill>
                <a:effectLst/>
                <a:latin typeface="Open Sans" panose="020B0606030504020204" pitchFamily="34" charset="0"/>
              </a:rPr>
              <a:t>Ornua</a:t>
            </a:r>
            <a:r>
              <a:rPr lang="en-US" b="1" i="0" dirty="0">
                <a:solidFill>
                  <a:srgbClr val="333333"/>
                </a:solidFill>
                <a:effectLst/>
                <a:latin typeface="Open Sans" panose="020B0606030504020204" pitchFamily="34" charset="0"/>
              </a:rPr>
              <a:t>, and Agropur</a:t>
            </a:r>
            <a:endParaRPr lang="en-US" b="0" i="0" dirty="0">
              <a:solidFill>
                <a:srgbClr val="333333"/>
              </a:solidFill>
              <a:effectLst/>
              <a:latin typeface="Open Sans" panose="020B0606030504020204" pitchFamily="34" charset="0"/>
            </a:endParaRPr>
          </a:p>
          <a:p>
            <a:endParaRPr lang="en-US" dirty="0"/>
          </a:p>
          <a:p>
            <a:r>
              <a:rPr lang="en-US" dirty="0"/>
              <a:t>Sources</a:t>
            </a:r>
          </a:p>
          <a:p>
            <a:pPr marL="228600" indent="-228600">
              <a:buAutoNum type="arabicParenR"/>
            </a:pPr>
            <a:r>
              <a:rPr lang="en-US" dirty="0"/>
              <a:t>https://www.mda.state.mn.us/business-dev-loans-grants/economic-analysis-market-research (Accessed July 2023)</a:t>
            </a:r>
          </a:p>
          <a:p>
            <a:pPr marL="228600" indent="-228600">
              <a:buAutoNum type="arabicParenR"/>
            </a:pPr>
            <a:r>
              <a:rPr lang="en-US" dirty="0"/>
              <a:t>https://www.mda.state.mn.us/business-dev-loans-grants/economic-analysis-market-research (Accessed July 2023)</a:t>
            </a:r>
          </a:p>
          <a:p>
            <a:pPr marL="228600" indent="-228600">
              <a:buAutoNum type="arabicParenR"/>
            </a:pPr>
            <a:r>
              <a:rPr lang="en-US" dirty="0"/>
              <a:t>https://www.mda.state.mn.us/business-dev-loans-grants/economic-analysis-market-research (Accessed July 2023)</a:t>
            </a:r>
          </a:p>
          <a:p>
            <a:pPr marL="228600" indent="-228600">
              <a:buAutoNum type="arabicParenR"/>
            </a:pPr>
            <a:r>
              <a:rPr lang="en-US" dirty="0"/>
              <a:t>https://www.forbes.com/lists/largest-private-companies/?sh=45b7cb44bac4 (2022)</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43</a:t>
            </a:fld>
            <a:endParaRPr lang="en-US" altLang="en-US"/>
          </a:p>
        </p:txBody>
      </p:sp>
    </p:spTree>
    <p:extLst>
      <p:ext uri="{BB962C8B-B14F-4D97-AF65-F5344CB8AC3E}">
        <p14:creationId xmlns:p14="http://schemas.microsoft.com/office/powerpoint/2010/main" val="2403217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1) Lightcast, 2022. By number of jobs.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2) Lightcast, 2022. By number of jobs.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3) Lightcast, 2022. By number of jobs.</a:t>
            </a:r>
          </a:p>
          <a:p>
            <a:r>
              <a:rPr lang="en-US" dirty="0"/>
              <a:t>4) America’s Top States for Business 2023, CNBC</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5) Lightcast, 2022. By number of jobs.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44</a:t>
            </a:fld>
            <a:endParaRPr lang="en-US" altLang="en-US"/>
          </a:p>
        </p:txBody>
      </p:sp>
    </p:spTree>
    <p:extLst>
      <p:ext uri="{BB962C8B-B14F-4D97-AF65-F5344CB8AC3E}">
        <p14:creationId xmlns:p14="http://schemas.microsoft.com/office/powerpoint/2010/main" val="405116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1) Lightcast, 2022. By number of jobs.</a:t>
            </a:r>
          </a:p>
          <a:p>
            <a:r>
              <a:rPr lang="en-US" dirty="0"/>
              <a:t>2) State Technology and Science Index 2022 https://milkeninstitute.org/report/state-technology-and-science-index-2022</a:t>
            </a:r>
          </a:p>
          <a:p>
            <a:r>
              <a:rPr lang="en-US" dirty="0"/>
              <a:t>3) Lightcast, 2022. By number of jobs.</a:t>
            </a:r>
          </a:p>
          <a:p>
            <a:r>
              <a:rPr lang="en-US" dirty="0"/>
              <a:t>4) https://www.bloomberg.com/news/articles/2020-06-22/california-massachusetts-rank-as-most-innovative-u-s-states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45</a:t>
            </a:fld>
            <a:endParaRPr lang="en-US" altLang="en-US"/>
          </a:p>
        </p:txBody>
      </p:sp>
    </p:spTree>
    <p:extLst>
      <p:ext uri="{BB962C8B-B14F-4D97-AF65-F5344CB8AC3E}">
        <p14:creationId xmlns:p14="http://schemas.microsoft.com/office/powerpoint/2010/main" val="3093499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228600" indent="-228600">
              <a:buAutoNum type="arabicParenR"/>
            </a:pPr>
            <a:r>
              <a:rPr lang="en-US" dirty="0"/>
              <a:t>Employs 192,000 people; Pie Chart (Lightcast, Industry Table, NAICS 541, Minnesota, 2022 Jobs)</a:t>
            </a:r>
          </a:p>
          <a:p>
            <a:pPr marL="228600" indent="-228600">
              <a:buAutoNum type="arabicParenR"/>
            </a:pPr>
            <a:r>
              <a:rPr lang="en-US" dirty="0"/>
              <a:t>See notes attachment for updated numbers for pie chart for 2022</a:t>
            </a:r>
          </a:p>
          <a:p>
            <a:pPr marL="228600" indent="-228600">
              <a:buAutoNum type="arabicParenR"/>
            </a:pPr>
            <a:r>
              <a:rPr lang="en-US" dirty="0"/>
              <a:t>Number of jobs (Lightcast, Industry &gt; Staffing Patterns &gt; Harvard Cluster: Business Services, Employed in Industry Group, 2022)</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46</a:t>
            </a:fld>
            <a:endParaRPr lang="en-US" altLang="en-US"/>
          </a:p>
        </p:txBody>
      </p:sp>
    </p:spTree>
    <p:extLst>
      <p:ext uri="{BB962C8B-B14F-4D97-AF65-F5344CB8AC3E}">
        <p14:creationId xmlns:p14="http://schemas.microsoft.com/office/powerpoint/2010/main" val="3046045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br>
              <a:rPr lang="en-US" dirty="0"/>
            </a:br>
            <a:r>
              <a:rPr lang="en-US" dirty="0"/>
              <a:t>U.S, Patent and Trademark Office. Analysis by DEED.</a:t>
            </a:r>
          </a:p>
          <a:p>
            <a:r>
              <a:rPr lang="en-US" dirty="0"/>
              <a:t>(https://mn.gov/deed/data/economic-analysis/patents/, Patents by Top Minnesota Organizations) Accessed July 2023.</a:t>
            </a:r>
          </a:p>
          <a:p>
            <a:r>
              <a:rPr lang="en-US" dirty="0"/>
              <a:t>The number of patents 2000-2022</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47</a:t>
            </a:fld>
            <a:endParaRPr lang="en-US" altLang="en-US"/>
          </a:p>
        </p:txBody>
      </p:sp>
    </p:spTree>
    <p:extLst>
      <p:ext uri="{BB962C8B-B14F-4D97-AF65-F5344CB8AC3E}">
        <p14:creationId xmlns:p14="http://schemas.microsoft.com/office/powerpoint/2010/main" val="1525751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While some hear retail and think shopping, in Minnesota, we mean so much more. Shopping means big business in Minnesota. We're home to dozens of leading large retailers. Our innovation and technology sectors contribute to the retail ecosystem in the state, helping our retailing giants ex</a:t>
            </a:r>
            <a:endParaRPr lang="en-US" b="1" i="0" dirty="0">
              <a:solidFill>
                <a:srgbClr val="333333"/>
              </a:solidFill>
              <a:effectLst/>
              <a:latin typeface="Open Sans" panose="020B0606030504020204" pitchFamily="34" charset="0"/>
            </a:endParaRPr>
          </a:p>
          <a:p>
            <a:br>
              <a:rPr lang="en-US" dirty="0"/>
            </a:br>
            <a:r>
              <a:rPr lang="en-US" dirty="0"/>
              <a:t>Most admired companies: https://fortune.com/ranking/worlds-most-admired-companies/2023/</a:t>
            </a:r>
          </a:p>
          <a:p>
            <a:endParaRPr lang="en-US" b="1" i="0" dirty="0">
              <a:solidFill>
                <a:srgbClr val="333333"/>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48</a:t>
            </a:fld>
            <a:endParaRPr lang="en-US" altLang="en-US"/>
          </a:p>
        </p:txBody>
      </p:sp>
    </p:spTree>
    <p:extLst>
      <p:ext uri="{BB962C8B-B14F-4D97-AF65-F5344CB8AC3E}">
        <p14:creationId xmlns:p14="http://schemas.microsoft.com/office/powerpoint/2010/main" val="3624676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49</a:t>
            </a:fld>
            <a:endParaRPr lang="en-US" altLang="en-US"/>
          </a:p>
        </p:txBody>
      </p:sp>
    </p:spTree>
    <p:extLst>
      <p:ext uri="{BB962C8B-B14F-4D97-AF65-F5344CB8AC3E}">
        <p14:creationId xmlns:p14="http://schemas.microsoft.com/office/powerpoint/2010/main" val="20973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Best Economic opportunity rankings: U.S. News and World Report: https://www.usnews.com/news/best-states/rankings/opportunity/economic-opportunity</a:t>
            </a:r>
          </a:p>
          <a:p>
            <a:pPr marL="228600" indent="-228600">
              <a:buFont typeface="+mj-lt"/>
              <a:buAutoNum type="arabicPeriod"/>
            </a:pPr>
            <a:r>
              <a:rPr lang="en-US" dirty="0"/>
              <a:t>Fortune 500 rankings: Correspondence with Fortune 500. Estimates by DEED.</a:t>
            </a:r>
          </a:p>
          <a:p>
            <a:pPr marL="228600" indent="-228600">
              <a:buFont typeface="+mj-lt"/>
              <a:buAutoNum type="arabicPeriod"/>
            </a:pPr>
            <a:r>
              <a:rPr lang="en-US" dirty="0"/>
              <a:t>Infrastructure: CNBC Best State for Businesses, 2023: https://www.cnbc.com/2023/07/11/americas-top-states-for-business-2023-the-full-rankings.html</a:t>
            </a:r>
          </a:p>
          <a:p>
            <a:pPr marL="228600" indent="-228600">
              <a:buFont typeface="+mj-lt"/>
              <a:buAutoNum type="arabicPeriod"/>
            </a:pPr>
            <a:r>
              <a:rPr lang="en-US" dirty="0"/>
              <a:t>Best Overall State in America: https://www.cnbc.com/2023/07/11/americas-top-states-for-business-2023-the-full-rankings.html</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5</a:t>
            </a:fld>
            <a:endParaRPr lang="en-US" altLang="en-US"/>
          </a:p>
        </p:txBody>
      </p:sp>
    </p:spTree>
    <p:extLst>
      <p:ext uri="{BB962C8B-B14F-4D97-AF65-F5344CB8AC3E}">
        <p14:creationId xmlns:p14="http://schemas.microsoft.com/office/powerpoint/2010/main" val="57374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Minnesota’s robust business climate is</a:t>
            </a:r>
            <a:r>
              <a:rPr lang="en-US" sz="1200" kern="1200" baseline="0" dirty="0">
                <a:solidFill>
                  <a:schemeClr val="tx1"/>
                </a:solidFill>
                <a:effectLst/>
                <a:latin typeface="NeueHaasGroteskText Std" panose="020B0504020202020204" pitchFamily="34" charset="0"/>
                <a:ea typeface="+mn-ea"/>
                <a:cs typeface="+mn-cs"/>
              </a:rPr>
              <a:t> reflected in how we routinely rank among the top states across a broad swath of measures.</a:t>
            </a:r>
            <a:endParaRPr lang="en-US" sz="1200" kern="120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6</a:t>
            </a:fld>
            <a:endParaRPr lang="en-US" altLang="en-US"/>
          </a:p>
        </p:txBody>
      </p:sp>
    </p:spTree>
    <p:extLst>
      <p:ext uri="{BB962C8B-B14F-4D97-AF65-F5344CB8AC3E}">
        <p14:creationId xmlns:p14="http://schemas.microsoft.com/office/powerpoint/2010/main" val="290307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NeueHaasGroteskText Std" panose="020B0504020202020204" pitchFamily="34" charset="0"/>
                <a:ea typeface="+mn-ea"/>
                <a:cs typeface="+mn-cs"/>
              </a:rPr>
              <a:t>Success attracts success. So it’s no surprise that some of the world’s most recognized and respected companies call Minnesota home. And many more have major operations in the state.</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7</a:t>
            </a:fld>
            <a:endParaRPr lang="en-US" altLang="en-US"/>
          </a:p>
        </p:txBody>
      </p:sp>
    </p:spTree>
    <p:extLst>
      <p:ext uri="{BB962C8B-B14F-4D97-AF65-F5344CB8AC3E}">
        <p14:creationId xmlns:p14="http://schemas.microsoft.com/office/powerpoint/2010/main" val="225531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illustrates the point</a:t>
            </a:r>
            <a:r>
              <a:rPr lang="en-US" baseline="0" dirty="0"/>
              <a:t> that businesses find Minnesota a great place to locate.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 OF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SOURCES:</a:t>
            </a:r>
          </a:p>
          <a:p>
            <a:pPr marL="228600" indent="-228600">
              <a:buAutoNum type="arabicParenR"/>
            </a:pPr>
            <a:r>
              <a:rPr lang="en-US" baseline="0" dirty="0"/>
              <a:t>Fortune 500s: Fortune, 2023</a:t>
            </a:r>
          </a:p>
          <a:p>
            <a:pPr marL="228600" indent="-228600">
              <a:buAutoNum type="arabicParenR"/>
            </a:pPr>
            <a:r>
              <a:rPr lang="en-US" baseline="0" dirty="0"/>
              <a:t>Per capita: DEED analysis of Fortune rankings</a:t>
            </a:r>
          </a:p>
          <a:p>
            <a:pPr marL="228600" indent="-228600">
              <a:buAutoNum type="arabicParenR"/>
            </a:pPr>
            <a:r>
              <a:rPr lang="en-US" baseline="0" dirty="0"/>
              <a:t>Private companies: Forbes, 2022</a:t>
            </a:r>
          </a:p>
          <a:p>
            <a:pPr marL="228600" indent="-228600">
              <a:buAutoNum type="arabicParenR"/>
            </a:pPr>
            <a:r>
              <a:rPr lang="en-US" baseline="0" dirty="0"/>
              <a:t>Cargill: Forbes, 2022</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8</a:t>
            </a:fld>
            <a:endParaRPr lang="en-US" altLang="en-US"/>
          </a:p>
        </p:txBody>
      </p:sp>
    </p:spTree>
    <p:extLst>
      <p:ext uri="{BB962C8B-B14F-4D97-AF65-F5344CB8AC3E}">
        <p14:creationId xmlns:p14="http://schemas.microsoft.com/office/powerpoint/2010/main" val="327166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SOURCES:</a:t>
            </a:r>
          </a:p>
          <a:p>
            <a:pPr marL="228600" indent="-228600">
              <a:buFont typeface="+mj-lt"/>
              <a:buAutoNum type="arabicPeriod"/>
            </a:pPr>
            <a:r>
              <a:rPr lang="en-US" dirty="0"/>
              <a:t>U.S. Patent and Trademark Office. Calculations by DEED.</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dirty="0"/>
              <a:t>Medical Alley: https://medicalalley.org/wp-content/uploads/2018/06/Medical-Alley.pdf</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dirty="0"/>
              <a:t>U.S. Patent and Trademark Office. Calculations by DEED.</a:t>
            </a:r>
          </a:p>
          <a:p>
            <a:pPr marL="228600" marR="0" lvl="0" indent="-228600" algn="l" defTabSz="912813" rtl="0" eaLnBrk="1" fontAlgn="base" latinLnBrk="0" hangingPunct="1">
              <a:lnSpc>
                <a:spcPct val="100000"/>
              </a:lnSpc>
              <a:spcBef>
                <a:spcPct val="30000"/>
              </a:spcBef>
              <a:spcAft>
                <a:spcPct val="0"/>
              </a:spcAft>
              <a:buClrTx/>
              <a:buSzTx/>
              <a:buFont typeface="+mj-lt"/>
              <a:buAutoNum type="arabicPeriod"/>
              <a:tabLst/>
              <a:defRPr/>
            </a:pPr>
            <a:r>
              <a:rPr lang="en-US" dirty="0"/>
              <a:t>U.S. Patent and Trademark Office. Calculations by DEED.</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10</a:t>
            </a:fld>
            <a:endParaRPr lang="en-US" altLang="en-US"/>
          </a:p>
        </p:txBody>
      </p:sp>
    </p:spTree>
    <p:extLst>
      <p:ext uri="{BB962C8B-B14F-4D97-AF65-F5344CB8AC3E}">
        <p14:creationId xmlns:p14="http://schemas.microsoft.com/office/powerpoint/2010/main" val="142242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Reversed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84B57-4A9A-4448-9E8C-5524D2EBB6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3" name="Title 2"/>
          <p:cNvSpPr>
            <a:spLocks noGrp="1"/>
          </p:cNvSpPr>
          <p:nvPr>
            <p:ph type="ctrTitle"/>
          </p:nvPr>
        </p:nvSpPr>
        <p:spPr bwMode="black">
          <a:xfrm>
            <a:off x="274638" y="3881777"/>
            <a:ext cx="11637962" cy="986785"/>
          </a:xfrm>
          <a:noFill/>
        </p:spPr>
        <p:txBody>
          <a:bodyPr lIns="182870" tIns="91436" rIns="182870" bIns="91436">
            <a:normAutofit/>
          </a:bodyPr>
          <a:lstStyle>
            <a:lvl1pPr algn="ctr">
              <a:defRPr sz="3600" b="1">
                <a:solidFill>
                  <a:schemeClr val="bg1"/>
                </a:solidFill>
                <a:latin typeface="Arial"/>
              </a:defRPr>
            </a:lvl1pPr>
          </a:lstStyle>
          <a:p>
            <a:r>
              <a:rPr lang="en-US" dirty="0"/>
              <a:t>Click to edit Master title style</a:t>
            </a:r>
          </a:p>
        </p:txBody>
      </p:sp>
      <p:sp>
        <p:nvSpPr>
          <p:cNvPr id="8" name="Text Placeholder 4"/>
          <p:cNvSpPr>
            <a:spLocks noGrp="1"/>
          </p:cNvSpPr>
          <p:nvPr>
            <p:ph type="body" sz="quarter" idx="17"/>
          </p:nvPr>
        </p:nvSpPr>
        <p:spPr bwMode="black">
          <a:xfrm>
            <a:off x="274637" y="5054518"/>
            <a:ext cx="11637961" cy="539175"/>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pic>
        <p:nvPicPr>
          <p:cNvPr id="12" name="Picture 11" descr="Build What Matter in Minnesota: Joinusmn.com">
            <a:extLst>
              <a:ext uri="{FF2B5EF4-FFF2-40B4-BE49-F238E27FC236}">
                <a16:creationId xmlns:a16="http://schemas.microsoft.com/office/drawing/2014/main" id="{24EEE10C-E208-D442-AE87-16798F838E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7490" y="1010561"/>
            <a:ext cx="2908707" cy="1606908"/>
          </a:xfrm>
          <a:prstGeom prst="rect">
            <a:avLst/>
          </a:prstGeom>
        </p:spPr>
      </p:pic>
    </p:spTree>
    <p:extLst>
      <p:ext uri="{BB962C8B-B14F-4D97-AF65-F5344CB8AC3E}">
        <p14:creationId xmlns:p14="http://schemas.microsoft.com/office/powerpoint/2010/main" val="406312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C205D-9277-5440-842A-AF2001350B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0" y="4991049"/>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672734" y="2330877"/>
            <a:ext cx="5200528" cy="1660831"/>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
        <p:nvSpPr>
          <p:cNvPr id="2" name="Footer Placeholder 6">
            <a:extLst>
              <a:ext uri="{FF2B5EF4-FFF2-40B4-BE49-F238E27FC236}">
                <a16:creationId xmlns:a16="http://schemas.microsoft.com/office/drawing/2014/main" id="{E2D7867E-9466-29D1-F65E-E52EA9EB4501}"/>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82812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Title Slid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F1431-15B7-984A-96FD-D0E19DE254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0" y="4991049"/>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672734" y="2330877"/>
            <a:ext cx="5200528" cy="1660831"/>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
        <p:nvSpPr>
          <p:cNvPr id="2" name="Footer Placeholder 6">
            <a:extLst>
              <a:ext uri="{FF2B5EF4-FFF2-40B4-BE49-F238E27FC236}">
                <a16:creationId xmlns:a16="http://schemas.microsoft.com/office/drawing/2014/main" id="{7045BF6E-EA2A-3B83-0155-4B03B0ED1A2F}"/>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395753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2DC67-FFCB-EA40-95E1-3368538021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0" y="4991049"/>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672734" y="2330877"/>
            <a:ext cx="5026320" cy="1660831"/>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
        <p:nvSpPr>
          <p:cNvPr id="2" name="Footer Placeholder 6">
            <a:extLst>
              <a:ext uri="{FF2B5EF4-FFF2-40B4-BE49-F238E27FC236}">
                <a16:creationId xmlns:a16="http://schemas.microsoft.com/office/drawing/2014/main" id="{6559C270-FC8F-ED44-BBE8-3078EB8238DD}"/>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262402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Title Slid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BE66E-A8B1-8B41-A965-0A4146EBD7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0" y="4991049"/>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672733" y="2330877"/>
            <a:ext cx="5026321" cy="1660831"/>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
        <p:nvSpPr>
          <p:cNvPr id="2" name="Footer Placeholder 6">
            <a:extLst>
              <a:ext uri="{FF2B5EF4-FFF2-40B4-BE49-F238E27FC236}">
                <a16:creationId xmlns:a16="http://schemas.microsoft.com/office/drawing/2014/main" id="{A5A4F88A-1AAD-F9F3-ED38-09E2AED1646D}"/>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3625997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itle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2282F-19E8-004F-9FFD-BEA22CBA3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0" y="4991049"/>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825134" y="2148222"/>
            <a:ext cx="4989512" cy="1660831"/>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
        <p:nvSpPr>
          <p:cNvPr id="2" name="Footer Placeholder 6">
            <a:extLst>
              <a:ext uri="{FF2B5EF4-FFF2-40B4-BE49-F238E27FC236}">
                <a16:creationId xmlns:a16="http://schemas.microsoft.com/office/drawing/2014/main" id="{FBAB7508-271C-49F0-98B1-DD65D6918A9A}"/>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37232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Title Slide (Photo)">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CB5D383-8B1C-EC49-BC40-CB0F961B1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1" name="Text Placeholder 4">
            <a:extLst>
              <a:ext uri="{FF2B5EF4-FFF2-40B4-BE49-F238E27FC236}">
                <a16:creationId xmlns:a16="http://schemas.microsoft.com/office/drawing/2014/main" id="{60103D49-A192-3B40-ACCB-B77E90FD0176}"/>
              </a:ext>
            </a:extLst>
          </p:cNvPr>
          <p:cNvSpPr>
            <a:spLocks noGrp="1"/>
          </p:cNvSpPr>
          <p:nvPr>
            <p:ph type="body" sz="quarter" idx="17"/>
          </p:nvPr>
        </p:nvSpPr>
        <p:spPr bwMode="black">
          <a:xfrm>
            <a:off x="8805983" y="4924640"/>
            <a:ext cx="3106617" cy="662139"/>
          </a:xfrm>
        </p:spPr>
        <p:txBody>
          <a:bodyPr>
            <a:normAutofit/>
          </a:bodyPr>
          <a:lstStyle>
            <a:lvl1pPr marL="0" indent="0" algn="l">
              <a:buNone/>
              <a:defRPr sz="2400" baseline="0">
                <a:solidFill>
                  <a:schemeClr val="tx2"/>
                </a:solidFill>
                <a:latin typeface="Arial"/>
              </a:defRPr>
            </a:lvl1pPr>
          </a:lstStyle>
          <a:p>
            <a:pPr lvl="0"/>
            <a:r>
              <a:rPr lang="en-US" dirty="0"/>
              <a:t>Click to edit Master text styles</a:t>
            </a:r>
          </a:p>
        </p:txBody>
      </p:sp>
      <p:sp>
        <p:nvSpPr>
          <p:cNvPr id="12" name="Title 2">
            <a:extLst>
              <a:ext uri="{FF2B5EF4-FFF2-40B4-BE49-F238E27FC236}">
                <a16:creationId xmlns:a16="http://schemas.microsoft.com/office/drawing/2014/main" id="{710E7175-0DCE-A946-8070-D3AE85E738E2}"/>
              </a:ext>
            </a:extLst>
          </p:cNvPr>
          <p:cNvSpPr>
            <a:spLocks noGrp="1"/>
          </p:cNvSpPr>
          <p:nvPr>
            <p:ph type="ctrTitle"/>
          </p:nvPr>
        </p:nvSpPr>
        <p:spPr bwMode="black">
          <a:xfrm>
            <a:off x="414827" y="4924640"/>
            <a:ext cx="4989512" cy="1431710"/>
          </a:xfrm>
          <a:noFill/>
        </p:spPr>
        <p:txBody>
          <a:bodyPr lIns="182870" tIns="91436" rIns="182870" bIns="91436">
            <a:normAutofit/>
          </a:bodyPr>
          <a:lstStyle>
            <a:lvl1pPr algn="l">
              <a:defRPr sz="3600" b="0" baseline="0">
                <a:solidFill>
                  <a:schemeClr val="tx1"/>
                </a:solidFill>
                <a:latin typeface="Arial"/>
              </a:defRPr>
            </a:lvl1pPr>
          </a:lstStyle>
          <a:p>
            <a:r>
              <a:rPr lang="en-US" dirty="0"/>
              <a:t>Click to edit Master title style</a:t>
            </a:r>
          </a:p>
        </p:txBody>
      </p:sp>
      <p:pic>
        <p:nvPicPr>
          <p:cNvPr id="15" name="Picture 14" descr="Build What Matters in Minnesota">
            <a:extLst>
              <a:ext uri="{FF2B5EF4-FFF2-40B4-BE49-F238E27FC236}">
                <a16:creationId xmlns:a16="http://schemas.microsoft.com/office/drawing/2014/main" id="{6F3589C3-DF09-B243-89A9-C72BC4A01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011" y="376749"/>
            <a:ext cx="2516766" cy="1390381"/>
          </a:xfrm>
          <a:prstGeom prst="rect">
            <a:avLst/>
          </a:prstGeom>
        </p:spPr>
      </p:pic>
      <p:sp>
        <p:nvSpPr>
          <p:cNvPr id="2" name="Footer Placeholder 6">
            <a:extLst>
              <a:ext uri="{FF2B5EF4-FFF2-40B4-BE49-F238E27FC236}">
                <a16:creationId xmlns:a16="http://schemas.microsoft.com/office/drawing/2014/main" id="{91BCC6DA-F234-CA95-076F-CE190B4F6D4D}"/>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882073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6CDF2-A2E9-5B43-BFB4-147BEA2BCA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4"/>
            <a:ext cx="12192000" cy="1410907"/>
          </a:xfrm>
          <a:prstGeom prst="rect">
            <a:avLst/>
          </a:prstGeom>
        </p:spPr>
      </p:pic>
      <p:sp>
        <p:nvSpPr>
          <p:cNvPr id="13" name="Title 12">
            <a:extLst>
              <a:ext uri="{FF2B5EF4-FFF2-40B4-BE49-F238E27FC236}">
                <a16:creationId xmlns:a16="http://schemas.microsoft.com/office/drawing/2014/main" id="{1C668F34-907F-47F5-835C-F2DE9EF73C76}"/>
              </a:ext>
            </a:extLst>
          </p:cNvPr>
          <p:cNvSpPr>
            <a:spLocks noGrp="1"/>
          </p:cNvSpPr>
          <p:nvPr>
            <p:ph type="title"/>
          </p:nvPr>
        </p:nvSpPr>
        <p:spPr>
          <a:xfrm>
            <a:off x="838200" y="0"/>
            <a:ext cx="10515600" cy="1325563"/>
          </a:xfrm>
        </p:spPr>
        <p:txBody>
          <a:bodyPr/>
          <a:lstStyle>
            <a:lvl1pPr algn="r">
              <a:defRPr sz="4000">
                <a:solidFill>
                  <a:schemeClr val="bg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CC84136-A74B-6841-8FAC-5C92FD4329DB}"/>
              </a:ext>
            </a:extLst>
          </p:cNvPr>
          <p:cNvSpPr>
            <a:spLocks noGrp="1"/>
          </p:cNvSpPr>
          <p:nvPr>
            <p:ph type="body" sz="quarter" idx="11"/>
          </p:nvPr>
        </p:nvSpPr>
        <p:spPr>
          <a:xfrm>
            <a:off x="427383" y="1500188"/>
            <a:ext cx="11485217" cy="4662487"/>
          </a:xfrm>
        </p:spPr>
        <p:txBody>
          <a:bodyPr/>
          <a:lstStyle>
            <a:lvl1pPr>
              <a:buClr>
                <a:srgbClr val="78BE21"/>
              </a:buClr>
              <a:defRPr/>
            </a:lvl1pPr>
            <a:lvl2pPr>
              <a:buClr>
                <a:srgbClr val="78BE21"/>
              </a:buClr>
              <a:defRPr/>
            </a:lvl2pPr>
            <a:lvl3pPr>
              <a:buClr>
                <a:srgbClr val="78BE21"/>
              </a:buClr>
              <a:defRPr/>
            </a:lvl3pPr>
            <a:lvl4pPr>
              <a:buClr>
                <a:srgbClr val="78BE21"/>
              </a:buClr>
              <a:defRPr/>
            </a:lvl4pPr>
            <a:lvl5pPr>
              <a:buClr>
                <a:srgbClr val="78BE2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Build What Matters in Minnesota">
            <a:extLst>
              <a:ext uri="{FF2B5EF4-FFF2-40B4-BE49-F238E27FC236}">
                <a16:creationId xmlns:a16="http://schemas.microsoft.com/office/drawing/2014/main" id="{E8A4E890-F923-3045-BEAF-8E0C5CF8B8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991719"/>
            <a:ext cx="1251091" cy="691162"/>
          </a:xfrm>
          <a:prstGeom prst="rect">
            <a:avLst/>
          </a:prstGeom>
        </p:spPr>
      </p:pic>
      <p:sp>
        <p:nvSpPr>
          <p:cNvPr id="2" name="Footer Placeholder 6">
            <a:extLst>
              <a:ext uri="{FF2B5EF4-FFF2-40B4-BE49-F238E27FC236}">
                <a16:creationId xmlns:a16="http://schemas.microsoft.com/office/drawing/2014/main" id="{7ABAABE4-9336-554E-4E9C-20C341B535B5}"/>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84200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EE50-4183-B148-8294-7F20E8853E33}"/>
              </a:ext>
            </a:extLst>
          </p:cNvPr>
          <p:cNvSpPr>
            <a:spLocks noGrp="1"/>
          </p:cNvSpPr>
          <p:nvPr>
            <p:ph type="title"/>
          </p:nvPr>
        </p:nvSpPr>
        <p:spPr>
          <a:xfrm>
            <a:off x="558800" y="365125"/>
            <a:ext cx="10795000" cy="1325563"/>
          </a:xfrm>
        </p:spPr>
        <p:txBody>
          <a:bodyPr/>
          <a:lstStyle>
            <a:lvl1pPr>
              <a:defRPr baseline="0">
                <a:solidFill>
                  <a:schemeClr val="tx1"/>
                </a:solidFill>
              </a:defRPr>
            </a:lvl1pPr>
          </a:lstStyle>
          <a:p>
            <a:r>
              <a:rPr lang="en-US" dirty="0"/>
              <a:t>Click to edit Master title style</a:t>
            </a:r>
          </a:p>
        </p:txBody>
      </p:sp>
      <p:sp>
        <p:nvSpPr>
          <p:cNvPr id="8" name="Text Placeholder 5">
            <a:extLst>
              <a:ext uri="{FF2B5EF4-FFF2-40B4-BE49-F238E27FC236}">
                <a16:creationId xmlns:a16="http://schemas.microsoft.com/office/drawing/2014/main" id="{809E628C-11F3-7F41-B9DB-CFBD99B38FE0}"/>
              </a:ext>
            </a:extLst>
          </p:cNvPr>
          <p:cNvSpPr>
            <a:spLocks noGrp="1"/>
          </p:cNvSpPr>
          <p:nvPr>
            <p:ph type="body" sz="quarter" idx="11"/>
          </p:nvPr>
        </p:nvSpPr>
        <p:spPr>
          <a:xfrm>
            <a:off x="558800" y="2074985"/>
            <a:ext cx="11074400" cy="4087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88E90D-A103-2941-9867-05F8B2E8248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03550"/>
            <a:ext cx="12192000" cy="80775"/>
          </a:xfrm>
          <a:prstGeom prst="rect">
            <a:avLst/>
          </a:prstGeom>
        </p:spPr>
      </p:pic>
      <p:pic>
        <p:nvPicPr>
          <p:cNvPr id="10" name="Picture 9" descr="Build What Matters in Minnesota">
            <a:extLst>
              <a:ext uri="{FF2B5EF4-FFF2-40B4-BE49-F238E27FC236}">
                <a16:creationId xmlns:a16="http://schemas.microsoft.com/office/drawing/2014/main" id="{77F0E5EE-C33B-8A48-ABE0-19197102F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5B1C6BEB-5BAF-615D-09F0-4161F0490499}"/>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1721387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Page (3 Up Vertic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B2B055-5725-D947-931A-B89FA7A872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6" name="Picture Placeholder 3"/>
          <p:cNvSpPr>
            <a:spLocks noGrp="1"/>
          </p:cNvSpPr>
          <p:nvPr>
            <p:ph type="pic" sz="quarter" idx="13"/>
          </p:nvPr>
        </p:nvSpPr>
        <p:spPr bwMode="gray">
          <a:xfrm>
            <a:off x="1572815" y="1964394"/>
            <a:ext cx="2332191" cy="2332191"/>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6922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0" name="Picture Placeholder 5"/>
          <p:cNvSpPr>
            <a:spLocks noGrp="1"/>
          </p:cNvSpPr>
          <p:nvPr>
            <p:ph type="pic" sz="quarter" idx="16"/>
          </p:nvPr>
        </p:nvSpPr>
        <p:spPr bwMode="gray">
          <a:xfrm>
            <a:off x="482454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2" name="Picture Placeholder 7"/>
          <p:cNvSpPr>
            <a:spLocks noGrp="1"/>
          </p:cNvSpPr>
          <p:nvPr>
            <p:ph type="pic" sz="quarter" idx="18"/>
          </p:nvPr>
        </p:nvSpPr>
        <p:spPr bwMode="gray">
          <a:xfrm>
            <a:off x="806755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5524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F9E6F7D-01EA-41BF-8C68-17EC94066A8C}"/>
              </a:ext>
            </a:extLst>
          </p:cNvPr>
          <p:cNvSpPr>
            <a:spLocks noGrp="1"/>
          </p:cNvSpPr>
          <p:nvPr>
            <p:ph type="title"/>
          </p:nvPr>
        </p:nvSpPr>
        <p:spPr>
          <a:xfrm>
            <a:off x="836612" y="9525"/>
            <a:ext cx="10515600" cy="1325563"/>
          </a:xfrm>
        </p:spPr>
        <p:txBody>
          <a:bodyPr/>
          <a:lstStyle>
            <a:lvl1pPr algn="r">
              <a:defRPr>
                <a:solidFill>
                  <a:schemeClr val="bg1"/>
                </a:solidFill>
              </a:defRPr>
            </a:lvl1pPr>
          </a:lstStyle>
          <a:p>
            <a:r>
              <a:rPr lang="en-US" dirty="0"/>
              <a:t>Click to edit Master title style</a:t>
            </a:r>
          </a:p>
        </p:txBody>
      </p:sp>
      <p:pic>
        <p:nvPicPr>
          <p:cNvPr id="16" name="Picture 15" descr="Build What Matters in Minnesota">
            <a:extLst>
              <a:ext uri="{FF2B5EF4-FFF2-40B4-BE49-F238E27FC236}">
                <a16:creationId xmlns:a16="http://schemas.microsoft.com/office/drawing/2014/main" id="{0A19F76B-6622-7A4C-81A7-10BA67270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189F4EFB-74E7-5300-A254-D9BDD660C600}"/>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843924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Page (4-Up Horizontal)">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7BCFB0-75F5-C340-9D0F-D75C03B161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19" name="Picture Placeholder 3"/>
          <p:cNvSpPr>
            <a:spLocks noGrp="1"/>
          </p:cNvSpPr>
          <p:nvPr>
            <p:ph type="pic" sz="quarter" idx="13"/>
          </p:nvPr>
        </p:nvSpPr>
        <p:spPr bwMode="gray">
          <a:xfrm>
            <a:off x="806334"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3" name="Picture Placeholder 5"/>
          <p:cNvSpPr>
            <a:spLocks noGrp="1"/>
          </p:cNvSpPr>
          <p:nvPr>
            <p:ph type="pic" sz="quarter" idx="14"/>
          </p:nvPr>
        </p:nvSpPr>
        <p:spPr bwMode="gray">
          <a:xfrm>
            <a:off x="806334"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4" name="Text Placeholder 6"/>
          <p:cNvSpPr>
            <a:spLocks noGrp="1"/>
          </p:cNvSpPr>
          <p:nvPr>
            <p:ph type="body" sz="quarter" idx="15"/>
          </p:nvPr>
        </p:nvSpPr>
        <p:spPr bwMode="black">
          <a:xfrm>
            <a:off x="2876551" y="393936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7"/>
          <p:cNvSpPr>
            <a:spLocks noGrp="1"/>
          </p:cNvSpPr>
          <p:nvPr>
            <p:ph type="pic" sz="quarter" idx="17"/>
          </p:nvPr>
        </p:nvSpPr>
        <p:spPr bwMode="gray">
          <a:xfrm>
            <a:off x="6199808"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7" name="Picture Placeholder 9"/>
          <p:cNvSpPr>
            <a:spLocks noGrp="1"/>
          </p:cNvSpPr>
          <p:nvPr>
            <p:ph type="pic" sz="quarter" idx="19"/>
          </p:nvPr>
        </p:nvSpPr>
        <p:spPr bwMode="gray">
          <a:xfrm>
            <a:off x="6199808"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 name="Title 1">
            <a:extLst>
              <a:ext uri="{FF2B5EF4-FFF2-40B4-BE49-F238E27FC236}">
                <a16:creationId xmlns:a16="http://schemas.microsoft.com/office/drawing/2014/main" id="{3482A156-0186-45E5-A223-7B3AA22A880C}"/>
              </a:ext>
            </a:extLst>
          </p:cNvPr>
          <p:cNvSpPr>
            <a:spLocks noGrp="1"/>
          </p:cNvSpPr>
          <p:nvPr>
            <p:ph type="title"/>
          </p:nvPr>
        </p:nvSpPr>
        <p:spPr>
          <a:xfrm>
            <a:off x="806334" y="-4936"/>
            <a:ext cx="10515600" cy="1325563"/>
          </a:xfrm>
        </p:spPr>
        <p:txBody>
          <a:bodyPr/>
          <a:lstStyle>
            <a:lvl1pPr algn="r">
              <a:defRPr>
                <a:solidFill>
                  <a:schemeClr val="bg1"/>
                </a:solidFill>
              </a:defRPr>
            </a:lvl1pPr>
          </a:lstStyle>
          <a:p>
            <a:r>
              <a:rPr lang="en-US" dirty="0"/>
              <a:t>Click to edit Master title style</a:t>
            </a:r>
          </a:p>
        </p:txBody>
      </p:sp>
      <p:pic>
        <p:nvPicPr>
          <p:cNvPr id="14" name="Picture 13" descr="Build What Matters in Minnesota">
            <a:extLst>
              <a:ext uri="{FF2B5EF4-FFF2-40B4-BE49-F238E27FC236}">
                <a16:creationId xmlns:a16="http://schemas.microsoft.com/office/drawing/2014/main" id="{659CF50E-5EA4-9F4D-9BFE-E76F97458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97F774B7-9BE7-04ED-1ACC-A1D11FF2CF5C}"/>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143639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Reversed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84B57-4A9A-4448-9E8C-5524D2EBB6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2"/>
          <p:cNvSpPr>
            <a:spLocks noGrp="1"/>
          </p:cNvSpPr>
          <p:nvPr>
            <p:ph type="ctrTitle"/>
          </p:nvPr>
        </p:nvSpPr>
        <p:spPr bwMode="black">
          <a:xfrm>
            <a:off x="274638" y="3881777"/>
            <a:ext cx="11637962" cy="986785"/>
          </a:xfrm>
          <a:noFill/>
        </p:spPr>
        <p:txBody>
          <a:bodyPr lIns="182870" tIns="91436" rIns="182870" bIns="91436">
            <a:normAutofit/>
          </a:bodyPr>
          <a:lstStyle>
            <a:lvl1pPr algn="ctr">
              <a:defRPr sz="3600" b="1">
                <a:solidFill>
                  <a:schemeClr val="bg1"/>
                </a:solidFill>
                <a:latin typeface="Arial"/>
              </a:defRPr>
            </a:lvl1pPr>
          </a:lstStyle>
          <a:p>
            <a:r>
              <a:rPr lang="en-US" dirty="0"/>
              <a:t>Click to edit Master title style</a:t>
            </a:r>
          </a:p>
        </p:txBody>
      </p:sp>
      <p:sp>
        <p:nvSpPr>
          <p:cNvPr id="8" name="Text Placeholder 4"/>
          <p:cNvSpPr>
            <a:spLocks noGrp="1"/>
          </p:cNvSpPr>
          <p:nvPr>
            <p:ph type="body" sz="quarter" idx="17"/>
          </p:nvPr>
        </p:nvSpPr>
        <p:spPr bwMode="black">
          <a:xfrm>
            <a:off x="274637" y="5054518"/>
            <a:ext cx="11637961" cy="539175"/>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Tree>
    <p:extLst>
      <p:ext uri="{BB962C8B-B14F-4D97-AF65-F5344CB8AC3E}">
        <p14:creationId xmlns:p14="http://schemas.microsoft.com/office/powerpoint/2010/main" val="2898370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 Page (2-Up Horizont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E6B167-4BDF-2F44-9F9E-3D8BFEE47E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19" name="Picture Placeholder 3"/>
          <p:cNvSpPr>
            <a:spLocks noGrp="1"/>
          </p:cNvSpPr>
          <p:nvPr>
            <p:ph type="pic" sz="quarter" idx="13"/>
          </p:nvPr>
        </p:nvSpPr>
        <p:spPr bwMode="gray">
          <a:xfrm>
            <a:off x="806334"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5"/>
          <p:cNvSpPr>
            <a:spLocks noGrp="1"/>
          </p:cNvSpPr>
          <p:nvPr>
            <p:ph type="pic" sz="quarter" idx="17"/>
          </p:nvPr>
        </p:nvSpPr>
        <p:spPr bwMode="gray">
          <a:xfrm>
            <a:off x="6199808"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6"/>
          <p:cNvSpPr>
            <a:spLocks noGrp="1"/>
          </p:cNvSpPr>
          <p:nvPr>
            <p:ph type="body" sz="quarter" idx="18"/>
          </p:nvPr>
        </p:nvSpPr>
        <p:spPr bwMode="black">
          <a:xfrm>
            <a:off x="8270023"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 name="Title 1">
            <a:extLst>
              <a:ext uri="{FF2B5EF4-FFF2-40B4-BE49-F238E27FC236}">
                <a16:creationId xmlns:a16="http://schemas.microsoft.com/office/drawing/2014/main" id="{C4CA5A90-6F35-468B-AC22-C3C308DB8D0A}"/>
              </a:ext>
            </a:extLst>
          </p:cNvPr>
          <p:cNvSpPr>
            <a:spLocks noGrp="1"/>
          </p:cNvSpPr>
          <p:nvPr>
            <p:ph type="title"/>
          </p:nvPr>
        </p:nvSpPr>
        <p:spPr>
          <a:xfrm>
            <a:off x="806334" y="101155"/>
            <a:ext cx="10515600" cy="1325563"/>
          </a:xfrm>
        </p:spPr>
        <p:txBody>
          <a:bodyPr/>
          <a:lstStyle>
            <a:lvl1pPr algn="r">
              <a:defRPr>
                <a:solidFill>
                  <a:schemeClr val="bg1"/>
                </a:solidFill>
              </a:defRPr>
            </a:lvl1pPr>
          </a:lstStyle>
          <a:p>
            <a:r>
              <a:rPr lang="en-US" dirty="0"/>
              <a:t>Click to edit Master title style</a:t>
            </a:r>
          </a:p>
        </p:txBody>
      </p:sp>
      <p:pic>
        <p:nvPicPr>
          <p:cNvPr id="10" name="Picture 9" descr="Build What Matters in Minnesota">
            <a:extLst>
              <a:ext uri="{FF2B5EF4-FFF2-40B4-BE49-F238E27FC236}">
                <a16:creationId xmlns:a16="http://schemas.microsoft.com/office/drawing/2014/main" id="{91201DC5-95FD-E14D-AF42-8F1BEEED4D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7F7E03B2-647A-3734-BF50-E22970869891}"/>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1715020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cons (4-Up Vertical)">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874513-54E8-954D-9C61-F5C3BE4338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6" name="Picture Placeholder 3"/>
          <p:cNvSpPr>
            <a:spLocks noGrp="1"/>
          </p:cNvSpPr>
          <p:nvPr>
            <p:ph type="pic" sz="quarter" idx="13"/>
          </p:nvPr>
        </p:nvSpPr>
        <p:spPr bwMode="gray">
          <a:xfrm>
            <a:off x="806332"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581720"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3646177"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3421564"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6486021"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6261408"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4" name="Picture Placeholder 9"/>
          <p:cNvSpPr>
            <a:spLocks noGrp="1"/>
          </p:cNvSpPr>
          <p:nvPr>
            <p:ph type="pic" sz="quarter" idx="20"/>
          </p:nvPr>
        </p:nvSpPr>
        <p:spPr bwMode="gray">
          <a:xfrm>
            <a:off x="9325865"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10"/>
          <p:cNvSpPr>
            <a:spLocks noGrp="1"/>
          </p:cNvSpPr>
          <p:nvPr>
            <p:ph type="body" sz="quarter" idx="21"/>
          </p:nvPr>
        </p:nvSpPr>
        <p:spPr bwMode="black">
          <a:xfrm>
            <a:off x="9101252" y="4341163"/>
            <a:ext cx="2542477" cy="1627839"/>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E8657A61-BF5D-4E45-9162-A3294DE5D29F}"/>
              </a:ext>
            </a:extLst>
          </p:cNvPr>
          <p:cNvSpPr>
            <a:spLocks noGrp="1"/>
          </p:cNvSpPr>
          <p:nvPr>
            <p:ph type="title"/>
          </p:nvPr>
        </p:nvSpPr>
        <p:spPr>
          <a:xfrm>
            <a:off x="706241" y="9525"/>
            <a:ext cx="10515600" cy="1325563"/>
          </a:xfrm>
        </p:spPr>
        <p:txBody>
          <a:bodyPr/>
          <a:lstStyle>
            <a:lvl1pPr algn="r">
              <a:defRPr>
                <a:solidFill>
                  <a:schemeClr val="bg1"/>
                </a:solidFill>
              </a:defRPr>
            </a:lvl1pPr>
          </a:lstStyle>
          <a:p>
            <a:r>
              <a:rPr lang="en-US" dirty="0"/>
              <a:t>Click to edit Master title style</a:t>
            </a:r>
          </a:p>
        </p:txBody>
      </p:sp>
      <p:pic>
        <p:nvPicPr>
          <p:cNvPr id="19" name="Picture 18" descr="Build What Matters in Minnesota">
            <a:extLst>
              <a:ext uri="{FF2B5EF4-FFF2-40B4-BE49-F238E27FC236}">
                <a16:creationId xmlns:a16="http://schemas.microsoft.com/office/drawing/2014/main" id="{2BDEA366-A683-BE45-B81D-AD078319D6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BEDF6B56-801B-E757-95E6-78C5B8CD3EC1}"/>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3606898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cons (3-Up Vertic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DCB8E0-35F3-B542-A9A3-08BAE0306D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6" name="Picture Placeholder 3"/>
          <p:cNvSpPr>
            <a:spLocks noGrp="1"/>
          </p:cNvSpPr>
          <p:nvPr>
            <p:ph type="pic" sz="quarter" idx="13"/>
          </p:nvPr>
        </p:nvSpPr>
        <p:spPr bwMode="gray">
          <a:xfrm>
            <a:off x="1697856"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73244"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4936053"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8174248"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496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81474F8-3906-4E79-AC80-6FFC08430222}"/>
              </a:ext>
            </a:extLst>
          </p:cNvPr>
          <p:cNvSpPr>
            <a:spLocks noGrp="1"/>
          </p:cNvSpPr>
          <p:nvPr>
            <p:ph type="title"/>
          </p:nvPr>
        </p:nvSpPr>
        <p:spPr>
          <a:xfrm>
            <a:off x="836612" y="-6488"/>
            <a:ext cx="10515600" cy="1325563"/>
          </a:xfrm>
        </p:spPr>
        <p:txBody>
          <a:bodyPr/>
          <a:lstStyle>
            <a:lvl1pPr algn="r">
              <a:defRPr>
                <a:solidFill>
                  <a:schemeClr val="bg1"/>
                </a:solidFill>
              </a:defRPr>
            </a:lvl1pPr>
          </a:lstStyle>
          <a:p>
            <a:r>
              <a:rPr lang="en-US" dirty="0"/>
              <a:t>Click to edit Master title style</a:t>
            </a:r>
          </a:p>
        </p:txBody>
      </p:sp>
      <p:pic>
        <p:nvPicPr>
          <p:cNvPr id="16" name="Picture 15" descr="Build What Matters in Minnesota">
            <a:extLst>
              <a:ext uri="{FF2B5EF4-FFF2-40B4-BE49-F238E27FC236}">
                <a16:creationId xmlns:a16="http://schemas.microsoft.com/office/drawing/2014/main" id="{05A80EE5-9B98-A34F-841C-1C5C692EB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004C04B9-FF94-0925-7900-9D8875B93D57}"/>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3194319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cons (2-Up Horizonta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99AA76-0954-2D43-B548-4D8C93A4B1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99975"/>
          </a:xfrm>
          <a:prstGeom prst="rect">
            <a:avLst/>
          </a:prstGeom>
        </p:spPr>
      </p:pic>
      <p:sp>
        <p:nvSpPr>
          <p:cNvPr id="12" name="Picture Placeholder 3"/>
          <p:cNvSpPr>
            <a:spLocks noGrp="1"/>
          </p:cNvSpPr>
          <p:nvPr>
            <p:ph type="pic" sz="quarter" idx="13"/>
          </p:nvPr>
        </p:nvSpPr>
        <p:spPr bwMode="gray">
          <a:xfrm>
            <a:off x="806334"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Picture Placeholder 5"/>
          <p:cNvSpPr>
            <a:spLocks noGrp="1"/>
          </p:cNvSpPr>
          <p:nvPr>
            <p:ph type="pic" sz="quarter" idx="17"/>
          </p:nvPr>
        </p:nvSpPr>
        <p:spPr bwMode="gray">
          <a:xfrm>
            <a:off x="6199808"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 name="Title 1">
            <a:extLst>
              <a:ext uri="{FF2B5EF4-FFF2-40B4-BE49-F238E27FC236}">
                <a16:creationId xmlns:a16="http://schemas.microsoft.com/office/drawing/2014/main" id="{22F7A195-A31C-4C55-8FFD-58F754C3EEB1}"/>
              </a:ext>
            </a:extLst>
          </p:cNvPr>
          <p:cNvSpPr>
            <a:spLocks noGrp="1"/>
          </p:cNvSpPr>
          <p:nvPr>
            <p:ph type="title"/>
          </p:nvPr>
        </p:nvSpPr>
        <p:spPr>
          <a:xfrm>
            <a:off x="806334" y="9525"/>
            <a:ext cx="10515600" cy="1325563"/>
          </a:xfrm>
        </p:spPr>
        <p:txBody>
          <a:bodyPr/>
          <a:lstStyle>
            <a:lvl1pPr algn="r">
              <a:defRPr>
                <a:solidFill>
                  <a:schemeClr val="bg1"/>
                </a:solidFill>
              </a:defRPr>
            </a:lvl1pPr>
          </a:lstStyle>
          <a:p>
            <a:r>
              <a:rPr lang="en-US" dirty="0"/>
              <a:t>Click to edit Master title style</a:t>
            </a:r>
          </a:p>
        </p:txBody>
      </p:sp>
      <p:pic>
        <p:nvPicPr>
          <p:cNvPr id="10" name="Picture 9" descr="Build What Matters in Minnesota">
            <a:extLst>
              <a:ext uri="{FF2B5EF4-FFF2-40B4-BE49-F238E27FC236}">
                <a16:creationId xmlns:a16="http://schemas.microsoft.com/office/drawing/2014/main" id="{2B699A61-0E19-C24E-930B-C63D40D0DC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 y="5847750"/>
            <a:ext cx="1251091" cy="691162"/>
          </a:xfrm>
          <a:prstGeom prst="rect">
            <a:avLst/>
          </a:prstGeom>
        </p:spPr>
      </p:pic>
      <p:sp>
        <p:nvSpPr>
          <p:cNvPr id="3" name="Footer Placeholder 6">
            <a:extLst>
              <a:ext uri="{FF2B5EF4-FFF2-40B4-BE49-F238E27FC236}">
                <a16:creationId xmlns:a16="http://schemas.microsoft.com/office/drawing/2014/main" id="{84FEAFCF-A50A-55FA-6810-507EC016F88E}"/>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399562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8063EE-5CF5-6048-B49F-568348DF2A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0470"/>
            <a:ext cx="12192000" cy="1930822"/>
          </a:xfrm>
          <a:prstGeom prst="rect">
            <a:avLst/>
          </a:prstGeom>
        </p:spPr>
      </p:pic>
      <p:sp>
        <p:nvSpPr>
          <p:cNvPr id="8" name="Text Placeholder 3"/>
          <p:cNvSpPr>
            <a:spLocks noGrp="1"/>
          </p:cNvSpPr>
          <p:nvPr>
            <p:ph type="body" sz="quarter" idx="13"/>
          </p:nvPr>
        </p:nvSpPr>
        <p:spPr bwMode="black">
          <a:xfrm>
            <a:off x="838200" y="3310982"/>
            <a:ext cx="10515600" cy="967941"/>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CDC58ECE-DAB0-4F03-A169-2D9785031399}"/>
              </a:ext>
            </a:extLst>
          </p:cNvPr>
          <p:cNvSpPr>
            <a:spLocks noGrp="1"/>
          </p:cNvSpPr>
          <p:nvPr>
            <p:ph type="title"/>
          </p:nvPr>
        </p:nvSpPr>
        <p:spPr>
          <a:xfrm>
            <a:off x="838200" y="1540317"/>
            <a:ext cx="10515600" cy="1325563"/>
          </a:xfrm>
        </p:spPr>
        <p:txBody>
          <a:bodyPr/>
          <a:lstStyle>
            <a:lvl1pPr algn="ctr">
              <a:defRPr sz="6000">
                <a:solidFill>
                  <a:schemeClr val="bg1"/>
                </a:solidFill>
              </a:defRPr>
            </a:lvl1pPr>
          </a:lstStyle>
          <a:p>
            <a:r>
              <a:rPr lang="en-US" dirty="0"/>
              <a:t>Click to edit Master title style</a:t>
            </a:r>
          </a:p>
        </p:txBody>
      </p:sp>
      <p:pic>
        <p:nvPicPr>
          <p:cNvPr id="10" name="Picture 9" descr="Build What Matters in Minnesota">
            <a:extLst>
              <a:ext uri="{FF2B5EF4-FFF2-40B4-BE49-F238E27FC236}">
                <a16:creationId xmlns:a16="http://schemas.microsoft.com/office/drawing/2014/main" id="{550C0044-D180-DF4C-827E-8E7F036673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123" y="5169126"/>
            <a:ext cx="2353120" cy="1299975"/>
          </a:xfrm>
          <a:prstGeom prst="rect">
            <a:avLst/>
          </a:prstGeom>
        </p:spPr>
      </p:pic>
      <p:sp>
        <p:nvSpPr>
          <p:cNvPr id="3" name="Footer Placeholder 6">
            <a:extLst>
              <a:ext uri="{FF2B5EF4-FFF2-40B4-BE49-F238E27FC236}">
                <a16:creationId xmlns:a16="http://schemas.microsoft.com/office/drawing/2014/main" id="{2F2FD8D6-FADF-29E3-DB73-A5EFFB4ACD59}"/>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1217066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B7610C-7BB8-6C4E-BCB2-67B285117C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95524"/>
            <a:ext cx="12192000" cy="1299975"/>
          </a:xfrm>
          <a:prstGeom prst="rect">
            <a:avLst/>
          </a:prstGeom>
        </p:spPr>
      </p:pic>
      <p:sp>
        <p:nvSpPr>
          <p:cNvPr id="8" name="Text Placeholder 2"/>
          <p:cNvSpPr>
            <a:spLocks noGrp="1"/>
          </p:cNvSpPr>
          <p:nvPr>
            <p:ph type="body" sz="quarter" idx="13"/>
          </p:nvPr>
        </p:nvSpPr>
        <p:spPr bwMode="black">
          <a:xfrm>
            <a:off x="838200" y="3521125"/>
            <a:ext cx="10515600" cy="2681375"/>
          </a:xfrm>
        </p:spPr>
        <p:txBody>
          <a:bodyPr anchor="ctr"/>
          <a:lstStyle>
            <a:lvl1pPr marL="0" indent="0" algn="ctr">
              <a:lnSpc>
                <a:spcPct val="100000"/>
              </a:lnSpc>
              <a:spcBef>
                <a:spcPts val="0"/>
              </a:spcBef>
              <a:buNone/>
              <a:defRPr baseline="0">
                <a:solidFill>
                  <a:schemeClr val="tx2"/>
                </a:solidFill>
              </a:defRPr>
            </a:lvl1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C63007B-2B0C-4634-89BE-5EBDC43BDC70}"/>
              </a:ext>
            </a:extLst>
          </p:cNvPr>
          <p:cNvSpPr>
            <a:spLocks noGrp="1"/>
          </p:cNvSpPr>
          <p:nvPr>
            <p:ph type="title"/>
          </p:nvPr>
        </p:nvSpPr>
        <p:spPr>
          <a:xfrm>
            <a:off x="973138" y="2295524"/>
            <a:ext cx="10515600" cy="1325563"/>
          </a:xfrm>
        </p:spPr>
        <p:txBody>
          <a:bodyPr/>
          <a:lstStyle>
            <a:lvl1pPr algn="ctr">
              <a:defRPr sz="5400">
                <a:solidFill>
                  <a:schemeClr val="bg1"/>
                </a:solidFill>
              </a:defRPr>
            </a:lvl1pPr>
          </a:lstStyle>
          <a:p>
            <a:r>
              <a:rPr lang="en-US" dirty="0"/>
              <a:t>Click to edit Master title style</a:t>
            </a:r>
          </a:p>
        </p:txBody>
      </p:sp>
      <p:pic>
        <p:nvPicPr>
          <p:cNvPr id="13" name="Picture 12" descr="Build What Matters in Minnesota">
            <a:extLst>
              <a:ext uri="{FF2B5EF4-FFF2-40B4-BE49-F238E27FC236}">
                <a16:creationId xmlns:a16="http://schemas.microsoft.com/office/drawing/2014/main" id="{BB43A86B-C3B8-EC42-A5DE-62378DFBE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14823"/>
            <a:ext cx="2353120" cy="1299975"/>
          </a:xfrm>
          <a:prstGeom prst="rect">
            <a:avLst/>
          </a:prstGeom>
        </p:spPr>
      </p:pic>
      <p:sp>
        <p:nvSpPr>
          <p:cNvPr id="3" name="Footer Placeholder 6">
            <a:extLst>
              <a:ext uri="{FF2B5EF4-FFF2-40B4-BE49-F238E27FC236}">
                <a16:creationId xmlns:a16="http://schemas.microsoft.com/office/drawing/2014/main" id="{AF7E71E4-BFC8-FE29-9174-915CA5B1B602}"/>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118886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Blu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02574-7AB2-874E-B440-9B04C1907F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98756"/>
            <a:ext cx="12192000" cy="1299975"/>
          </a:xfrm>
          <a:prstGeom prst="rect">
            <a:avLst/>
          </a:prstGeom>
        </p:spPr>
      </p:pic>
      <p:pic>
        <p:nvPicPr>
          <p:cNvPr id="9" name="Picture 8" descr="Build What Matters in Minnesota">
            <a:extLst>
              <a:ext uri="{FF2B5EF4-FFF2-40B4-BE49-F238E27FC236}">
                <a16:creationId xmlns:a16="http://schemas.microsoft.com/office/drawing/2014/main" id="{E7DA97B5-6182-A749-92E6-8A20AD078E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878" y="379735"/>
            <a:ext cx="2353120" cy="1299975"/>
          </a:xfrm>
          <a:prstGeom prst="rect">
            <a:avLst/>
          </a:prstGeom>
        </p:spPr>
      </p:pic>
      <p:sp>
        <p:nvSpPr>
          <p:cNvPr id="11" name="Text Placeholder 6"/>
          <p:cNvSpPr>
            <a:spLocks noGrp="1"/>
          </p:cNvSpPr>
          <p:nvPr>
            <p:ph type="body" sz="quarter" idx="13"/>
          </p:nvPr>
        </p:nvSpPr>
        <p:spPr bwMode="white">
          <a:xfrm>
            <a:off x="838200" y="3429000"/>
            <a:ext cx="10515600" cy="2773497"/>
          </a:xfrm>
        </p:spPr>
        <p:txBody>
          <a:bodyPr anchor="ctr"/>
          <a:lstStyle>
            <a:lvl1pPr marL="0" indent="0" algn="ctr">
              <a:lnSpc>
                <a:spcPct val="100000"/>
              </a:lnSpc>
              <a:spcBef>
                <a:spcPts val="0"/>
              </a:spcBef>
              <a:buNone/>
              <a:defRPr baseline="0">
                <a:solidFill>
                  <a:schemeClr val="tx2"/>
                </a:solidFill>
              </a:defRPr>
            </a:lvl1pPr>
            <a:lvl2pPr>
              <a:defRPr baseline="0">
                <a:solidFill>
                  <a:schemeClr val="tx2"/>
                </a:solidFill>
              </a:defRPr>
            </a:lvl2pPr>
            <a:lvl3pPr>
              <a:defRPr baseline="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563507AF-E594-4B50-BFD4-3319AE364C6B}"/>
              </a:ext>
            </a:extLst>
          </p:cNvPr>
          <p:cNvSpPr>
            <a:spLocks noGrp="1"/>
          </p:cNvSpPr>
          <p:nvPr>
            <p:ph type="title"/>
          </p:nvPr>
        </p:nvSpPr>
        <p:spPr>
          <a:xfrm>
            <a:off x="838200" y="1985963"/>
            <a:ext cx="10515600" cy="1325563"/>
          </a:xfrm>
        </p:spPr>
        <p:txBody>
          <a:bodyPr/>
          <a:lstStyle>
            <a:lvl1pPr algn="ctr">
              <a:defRPr sz="6000">
                <a:solidFill>
                  <a:schemeClr val="bg1"/>
                </a:solidFill>
              </a:defRPr>
            </a:lvl1pPr>
          </a:lstStyle>
          <a:p>
            <a:r>
              <a:rPr lang="en-US" dirty="0"/>
              <a:t>Click to edit Master title style</a:t>
            </a:r>
          </a:p>
        </p:txBody>
      </p:sp>
      <p:sp>
        <p:nvSpPr>
          <p:cNvPr id="3" name="Footer Placeholder 6">
            <a:extLst>
              <a:ext uri="{FF2B5EF4-FFF2-40B4-BE49-F238E27FC236}">
                <a16:creationId xmlns:a16="http://schemas.microsoft.com/office/drawing/2014/main" id="{BD1C87C4-C60C-CD7B-9409-0A3D43566896}"/>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2751505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6">
            <a:extLst>
              <a:ext uri="{FF2B5EF4-FFF2-40B4-BE49-F238E27FC236}">
                <a16:creationId xmlns:a16="http://schemas.microsoft.com/office/drawing/2014/main" id="{9DA513B0-9298-7A87-4ADF-92C80B50B323}"/>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86026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F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317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rou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3" name="Title 2"/>
          <p:cNvSpPr>
            <a:spLocks noGrp="1"/>
          </p:cNvSpPr>
          <p:nvPr>
            <p:ph type="ctrTitle"/>
          </p:nvPr>
        </p:nvSpPr>
        <p:spPr bwMode="black">
          <a:xfrm>
            <a:off x="377508" y="2442215"/>
            <a:ext cx="11637962" cy="986785"/>
          </a:xfrm>
          <a:noFill/>
        </p:spPr>
        <p:txBody>
          <a:bodyPr lIns="182870" tIns="91436" rIns="182870" bIns="91436">
            <a:normAutofit/>
          </a:bodyPr>
          <a:lstStyle>
            <a:lvl1pPr algn="ctr">
              <a:defRPr sz="3600" b="1">
                <a:solidFill>
                  <a:schemeClr val="bg1"/>
                </a:solidFill>
                <a:latin typeface="Arial"/>
              </a:defRPr>
            </a:lvl1pPr>
          </a:lstStyle>
          <a:p>
            <a:r>
              <a:rPr lang="en-US" dirty="0"/>
              <a:t>Click to edit Master title style</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Tree>
    <p:extLst>
      <p:ext uri="{BB962C8B-B14F-4D97-AF65-F5344CB8AC3E}">
        <p14:creationId xmlns:p14="http://schemas.microsoft.com/office/powerpoint/2010/main" val="242132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635A4-128D-4141-9C3E-95A5EEBDA9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0" name="Text Placeholder 4"/>
          <p:cNvSpPr>
            <a:spLocks noGrp="1"/>
          </p:cNvSpPr>
          <p:nvPr>
            <p:ph type="body" sz="quarter" idx="17"/>
          </p:nvPr>
        </p:nvSpPr>
        <p:spPr bwMode="black">
          <a:xfrm>
            <a:off x="0" y="4778236"/>
            <a:ext cx="12192000" cy="662139"/>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0" y="3889372"/>
            <a:ext cx="12192000" cy="795517"/>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pic>
        <p:nvPicPr>
          <p:cNvPr id="9" name="Picture 8" descr="Build What Matter in Minnesota: Joinusmn.com">
            <a:extLst>
              <a:ext uri="{FF2B5EF4-FFF2-40B4-BE49-F238E27FC236}">
                <a16:creationId xmlns:a16="http://schemas.microsoft.com/office/drawing/2014/main" id="{CA3D4A12-D428-814F-92A7-FBF6F8F143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4298" y="1010561"/>
            <a:ext cx="3544349" cy="1958067"/>
          </a:xfrm>
          <a:prstGeom prst="rect">
            <a:avLst/>
          </a:prstGeom>
        </p:spPr>
      </p:pic>
    </p:spTree>
    <p:extLst>
      <p:ext uri="{BB962C8B-B14F-4D97-AF65-F5344CB8AC3E}">
        <p14:creationId xmlns:p14="http://schemas.microsoft.com/office/powerpoint/2010/main" val="262937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097FE-88AF-1B44-8544-059544E1832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101085"/>
            <a:ext cx="12179300" cy="6858000"/>
          </a:xfrm>
          <a:prstGeom prst="rect">
            <a:avLst/>
          </a:prstGeom>
        </p:spPr>
      </p:pic>
      <p:sp>
        <p:nvSpPr>
          <p:cNvPr id="6" name="Date Placeholder 5">
            <a:extLst>
              <a:ext uri="{FF2B5EF4-FFF2-40B4-BE49-F238E27FC236}">
                <a16:creationId xmlns:a16="http://schemas.microsoft.com/office/drawing/2014/main" id="{B1C8858F-D308-4FFE-90A8-54F6FC9F071D}"/>
              </a:ext>
            </a:extLst>
          </p:cNvPr>
          <p:cNvSpPr txBox="1">
            <a:spLocks/>
          </p:cNvSpPr>
          <p:nvPr userDrawn="1"/>
        </p:nvSpPr>
        <p:spPr bwMode="black">
          <a:xfrm>
            <a:off x="274638" y="6356350"/>
            <a:ext cx="1358900" cy="365125"/>
          </a:xfrm>
          <a:prstGeom prst="rect">
            <a:avLst/>
          </a:prstGeom>
        </p:spPr>
        <p:txBody>
          <a:bodyPr lIns="91436" tIns="45718" rIns="91436" bIns="45718" anchor="ct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923E855E-BD0C-47E9-9EE2-A9914D92FA2A}" type="datetime1">
              <a:rPr lang="en-US" altLang="en-US" sz="1200">
                <a:solidFill>
                  <a:srgbClr val="C8C8C3"/>
                </a:solidFill>
              </a:rPr>
              <a:pPr/>
              <a:t>3/27/2024</a:t>
            </a:fld>
            <a:endParaRPr lang="en-US" altLang="en-US" sz="1200">
              <a:solidFill>
                <a:srgbClr val="C8C8C3"/>
              </a:solidFill>
            </a:endParaRPr>
          </a:p>
        </p:txBody>
      </p:sp>
      <p:sp>
        <p:nvSpPr>
          <p:cNvPr id="10" name="Text Placeholder 4"/>
          <p:cNvSpPr>
            <a:spLocks noGrp="1"/>
          </p:cNvSpPr>
          <p:nvPr>
            <p:ph type="body" sz="quarter" idx="17"/>
          </p:nvPr>
        </p:nvSpPr>
        <p:spPr bwMode="black">
          <a:xfrm>
            <a:off x="405636" y="3756865"/>
            <a:ext cx="11469205" cy="662139"/>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405637" y="2680891"/>
            <a:ext cx="11469206" cy="963085"/>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pic>
        <p:nvPicPr>
          <p:cNvPr id="8" name="Picture 7" descr="Build What Matters in Minnesota">
            <a:extLst>
              <a:ext uri="{FF2B5EF4-FFF2-40B4-BE49-F238E27FC236}">
                <a16:creationId xmlns:a16="http://schemas.microsoft.com/office/drawing/2014/main" id="{D4E8759B-07B2-4A48-8A5C-762665D8E0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5391" y="538252"/>
            <a:ext cx="2822410" cy="1559234"/>
          </a:xfrm>
          <a:prstGeom prst="rect">
            <a:avLst/>
          </a:prstGeom>
        </p:spPr>
      </p:pic>
      <p:sp>
        <p:nvSpPr>
          <p:cNvPr id="2" name="Footer Placeholder 6">
            <a:extLst>
              <a:ext uri="{FF2B5EF4-FFF2-40B4-BE49-F238E27FC236}">
                <a16:creationId xmlns:a16="http://schemas.microsoft.com/office/drawing/2014/main" id="{721F8A6A-5F2A-0664-74AB-0B71DC263EB4}"/>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extLst>
      <p:ext uri="{BB962C8B-B14F-4D97-AF65-F5344CB8AC3E}">
        <p14:creationId xmlns:p14="http://schemas.microsoft.com/office/powerpoint/2010/main" val="48270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54A81-8B46-4640-ADF5-C2474FCEFA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0" name="Text Placeholder 4"/>
          <p:cNvSpPr>
            <a:spLocks noGrp="1"/>
          </p:cNvSpPr>
          <p:nvPr>
            <p:ph type="body" sz="quarter" idx="17"/>
          </p:nvPr>
        </p:nvSpPr>
        <p:spPr bwMode="black">
          <a:xfrm>
            <a:off x="405637" y="4588848"/>
            <a:ext cx="5092486" cy="662139"/>
          </a:xfrm>
        </p:spPr>
        <p:txBody>
          <a:bodyPr>
            <a:normAutofit/>
          </a:bodyPr>
          <a:lstStyle>
            <a:lvl1pPr marL="0" indent="0" algn="l">
              <a:buNone/>
              <a:defRPr sz="2400">
                <a:solidFill>
                  <a:schemeClr val="bg1"/>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405637" y="2510468"/>
            <a:ext cx="5092486" cy="1446344"/>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sp>
        <p:nvSpPr>
          <p:cNvPr id="9" name="Footer Placeholder 6">
            <a:extLst>
              <a:ext uri="{FF2B5EF4-FFF2-40B4-BE49-F238E27FC236}">
                <a16:creationId xmlns:a16="http://schemas.microsoft.com/office/drawing/2014/main" id="{61DCDF8D-29D9-4F48-8802-E9F798C02909}"/>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pic>
        <p:nvPicPr>
          <p:cNvPr id="11" name="Picture 10" descr="Build What Matter in Minnesota: Joinusmn.com">
            <a:extLst>
              <a:ext uri="{FF2B5EF4-FFF2-40B4-BE49-F238E27FC236}">
                <a16:creationId xmlns:a16="http://schemas.microsoft.com/office/drawing/2014/main" id="{DC05D385-74B1-C84D-8A42-D44C320C6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5637" y="415877"/>
            <a:ext cx="2361009" cy="1304334"/>
          </a:xfrm>
          <a:prstGeom prst="rect">
            <a:avLst/>
          </a:prstGeom>
        </p:spPr>
      </p:pic>
    </p:spTree>
    <p:extLst>
      <p:ext uri="{BB962C8B-B14F-4D97-AF65-F5344CB8AC3E}">
        <p14:creationId xmlns:p14="http://schemas.microsoft.com/office/powerpoint/2010/main" val="291489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hoto)">
    <p:spTree>
      <p:nvGrpSpPr>
        <p:cNvPr id="1" name=""/>
        <p:cNvGrpSpPr/>
        <p:nvPr/>
      </p:nvGrpSpPr>
      <p:grpSpPr>
        <a:xfrm>
          <a:off x="0" y="0"/>
          <a:ext cx="0" cy="0"/>
          <a:chOff x="0" y="0"/>
          <a:chExt cx="0" cy="0"/>
        </a:xfrm>
      </p:grpSpPr>
      <p:pic>
        <p:nvPicPr>
          <p:cNvPr id="3" name="Picture 2" descr="Build What Matters in Minnesota: JoinUsMN.com&#10;Minnesota Employment and Economic Development: DEED is Minnesota's economic agency. Launch Minnesota: Launch Minnesota is the state of Minnesota's innovation network.">
            <a:extLst>
              <a:ext uri="{FF2B5EF4-FFF2-40B4-BE49-F238E27FC236}">
                <a16:creationId xmlns:a16="http://schemas.microsoft.com/office/drawing/2014/main" id="{1C4CEB1D-C59B-2549-A44C-E50AB91CDBD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2179300" cy="6858000"/>
          </a:xfrm>
          <a:prstGeom prst="rect">
            <a:avLst/>
          </a:prstGeom>
        </p:spPr>
      </p:pic>
      <p:sp>
        <p:nvSpPr>
          <p:cNvPr id="10" name="Text Placeholder 4"/>
          <p:cNvSpPr>
            <a:spLocks noGrp="1"/>
          </p:cNvSpPr>
          <p:nvPr>
            <p:ph type="body" sz="quarter" idx="17"/>
          </p:nvPr>
        </p:nvSpPr>
        <p:spPr bwMode="black">
          <a:xfrm>
            <a:off x="6764214" y="6199009"/>
            <a:ext cx="5427785" cy="658991"/>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1177096" y="6199009"/>
            <a:ext cx="5010630" cy="658992"/>
          </a:xfrm>
          <a:noFill/>
        </p:spPr>
        <p:txBody>
          <a:bodyPr lIns="182870" tIns="91436" rIns="182870" bIns="91436">
            <a:noAutofit/>
          </a:bodyPr>
          <a:lstStyle>
            <a:lvl1pPr algn="ctr">
              <a:defRPr sz="2400" b="0" baseline="0">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237329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hoto)">
    <p:spTree>
      <p:nvGrpSpPr>
        <p:cNvPr id="1" name=""/>
        <p:cNvGrpSpPr/>
        <p:nvPr/>
      </p:nvGrpSpPr>
      <p:grpSpPr>
        <a:xfrm>
          <a:off x="0" y="0"/>
          <a:ext cx="0" cy="0"/>
          <a:chOff x="0" y="0"/>
          <a:chExt cx="0" cy="0"/>
        </a:xfrm>
      </p:grpSpPr>
      <p:pic>
        <p:nvPicPr>
          <p:cNvPr id="3" name="Picture 2" descr="A picture containing plane, outdoor, aircraft, airplane&#10;&#10;Description automatically generated">
            <a:extLst>
              <a:ext uri="{FF2B5EF4-FFF2-40B4-BE49-F238E27FC236}">
                <a16:creationId xmlns:a16="http://schemas.microsoft.com/office/drawing/2014/main" id="{BDDA5ED4-2420-414A-A0B4-86DB0CB09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0" name="Text Placeholder 4"/>
          <p:cNvSpPr>
            <a:spLocks noGrp="1"/>
          </p:cNvSpPr>
          <p:nvPr>
            <p:ph type="body" sz="quarter" idx="17"/>
          </p:nvPr>
        </p:nvSpPr>
        <p:spPr bwMode="black">
          <a:xfrm>
            <a:off x="0" y="4252495"/>
            <a:ext cx="12192000" cy="662139"/>
          </a:xfrm>
        </p:spPr>
        <p:txBody>
          <a:bodyPr>
            <a:normAutofit/>
          </a:bodyPr>
          <a:lstStyle>
            <a:lvl1pPr marL="0" indent="0" algn="ctr">
              <a:buNone/>
              <a:defRPr sz="2400" baseline="0">
                <a:solidFill>
                  <a:schemeClr val="tx2"/>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672734" y="1768169"/>
            <a:ext cx="5801078" cy="1317983"/>
          </a:xfrm>
          <a:noFill/>
        </p:spPr>
        <p:txBody>
          <a:bodyPr lIns="182870" tIns="91436" rIns="182870" bIns="91436">
            <a:normAutofit/>
          </a:bodyPr>
          <a:lstStyle>
            <a:lvl1pPr algn="l">
              <a:defRPr sz="4800" b="0" baseline="0">
                <a:solidFill>
                  <a:schemeClr val="bg1"/>
                </a:solidFill>
                <a:latin typeface="Arial"/>
              </a:defRPr>
            </a:lvl1pPr>
          </a:lstStyle>
          <a:p>
            <a:r>
              <a:rPr lang="en-US" dirty="0"/>
              <a:t>Click to edit Master title style</a:t>
            </a:r>
          </a:p>
        </p:txBody>
      </p:sp>
      <p:sp>
        <p:nvSpPr>
          <p:cNvPr id="8" name="Footer Placeholder 6">
            <a:extLst>
              <a:ext uri="{FF2B5EF4-FFF2-40B4-BE49-F238E27FC236}">
                <a16:creationId xmlns:a16="http://schemas.microsoft.com/office/drawing/2014/main" id="{012A7349-D44D-BB49-970B-83987C2BF0E5}"/>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pic>
        <p:nvPicPr>
          <p:cNvPr id="11" name="Picture 10" descr="Build What Matters in Minnesota">
            <a:extLst>
              <a:ext uri="{FF2B5EF4-FFF2-40B4-BE49-F238E27FC236}">
                <a16:creationId xmlns:a16="http://schemas.microsoft.com/office/drawing/2014/main" id="{BC7D59CB-0076-D849-886C-5D0DA9DB74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734" y="346114"/>
            <a:ext cx="1518486" cy="838884"/>
          </a:xfrm>
          <a:prstGeom prst="rect">
            <a:avLst/>
          </a:prstGeom>
        </p:spPr>
      </p:pic>
    </p:spTree>
    <p:extLst>
      <p:ext uri="{BB962C8B-B14F-4D97-AF65-F5344CB8AC3E}">
        <p14:creationId xmlns:p14="http://schemas.microsoft.com/office/powerpoint/2010/main" val="204129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hoto)">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CFA42DD1-C2AC-5244-92EA-1BBA56F7F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0" name="Text Placeholder 4"/>
          <p:cNvSpPr>
            <a:spLocks noGrp="1"/>
          </p:cNvSpPr>
          <p:nvPr>
            <p:ph type="body" sz="quarter" idx="17"/>
          </p:nvPr>
        </p:nvSpPr>
        <p:spPr bwMode="black">
          <a:xfrm>
            <a:off x="495647" y="3585137"/>
            <a:ext cx="5774870" cy="662139"/>
          </a:xfrm>
        </p:spPr>
        <p:txBody>
          <a:bodyPr>
            <a:normAutofit/>
          </a:bodyPr>
          <a:lstStyle>
            <a:lvl1pPr marL="0" indent="0" algn="ctr">
              <a:buNone/>
              <a:defRPr sz="2400">
                <a:solidFill>
                  <a:schemeClr val="bg1"/>
                </a:solidFill>
                <a:latin typeface="Arial"/>
              </a:defRPr>
            </a:lvl1pPr>
          </a:lstStyle>
          <a:p>
            <a:pPr lvl="0"/>
            <a:r>
              <a:rPr lang="en-US" dirty="0"/>
              <a:t>Click to edit Master text styles</a:t>
            </a:r>
          </a:p>
        </p:txBody>
      </p:sp>
      <p:sp>
        <p:nvSpPr>
          <p:cNvPr id="17" name="Title 2"/>
          <p:cNvSpPr>
            <a:spLocks noGrp="1"/>
          </p:cNvSpPr>
          <p:nvPr>
            <p:ph type="ctrTitle"/>
          </p:nvPr>
        </p:nvSpPr>
        <p:spPr bwMode="black">
          <a:xfrm>
            <a:off x="495647" y="1510972"/>
            <a:ext cx="5750908" cy="1317983"/>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sp>
        <p:nvSpPr>
          <p:cNvPr id="8" name="Footer Placeholder 6">
            <a:extLst>
              <a:ext uri="{FF2B5EF4-FFF2-40B4-BE49-F238E27FC236}">
                <a16:creationId xmlns:a16="http://schemas.microsoft.com/office/drawing/2014/main" id="{6C91DDAC-411D-9943-95CE-73B73FB07E52}"/>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pic>
        <p:nvPicPr>
          <p:cNvPr id="7" name="Picture 6" descr="Build What Matters in Minnesota">
            <a:extLst>
              <a:ext uri="{FF2B5EF4-FFF2-40B4-BE49-F238E27FC236}">
                <a16:creationId xmlns:a16="http://schemas.microsoft.com/office/drawing/2014/main" id="{1B244B3C-1599-5D45-9DE4-B05F151BF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9054" y="154959"/>
            <a:ext cx="1251091" cy="691162"/>
          </a:xfrm>
          <a:prstGeom prst="rect">
            <a:avLst/>
          </a:prstGeom>
        </p:spPr>
      </p:pic>
    </p:spTree>
    <p:extLst>
      <p:ext uri="{BB962C8B-B14F-4D97-AF65-F5344CB8AC3E}">
        <p14:creationId xmlns:p14="http://schemas.microsoft.com/office/powerpoint/2010/main" val="31163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808F6B-BACC-42B7-83C1-AA5370638304}"/>
              </a:ext>
            </a:extLst>
          </p:cNvPr>
          <p:cNvSpPr>
            <a:spLocks noGrp="1"/>
          </p:cNvSpPr>
          <p:nvPr>
            <p:ph type="title"/>
          </p:nvPr>
        </p:nvSpPr>
        <p:spPr bwMode="black">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639DB1-8750-4CE0-8875-4F34D682E792}"/>
              </a:ext>
            </a:extLst>
          </p:cNvPr>
          <p:cNvSpPr>
            <a:spLocks noGrp="1"/>
          </p:cNvSpPr>
          <p:nvPr>
            <p:ph type="body" idx="1"/>
          </p:nvPr>
        </p:nvSpPr>
        <p:spPr bwMode="black">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1B19B-8BD5-4485-A92F-6A02766D13EC}"/>
              </a:ext>
            </a:extLst>
          </p:cNvPr>
          <p:cNvSpPr>
            <a:spLocks noGrp="1"/>
          </p:cNvSpPr>
          <p:nvPr>
            <p:ph type="dt" sz="half" idx="2"/>
          </p:nvPr>
        </p:nvSpPr>
        <p:spPr bwMode="black">
          <a:xfrm>
            <a:off x="838200" y="6356350"/>
            <a:ext cx="1358900" cy="365125"/>
          </a:xfrm>
          <a:prstGeom prst="rect">
            <a:avLst/>
          </a:prstGeom>
        </p:spPr>
        <p:txBody>
          <a:bodyPr vert="horz" lIns="91436" tIns="45718" rIns="91436" bIns="45718" rtlCol="0" anchor="ctr"/>
          <a:lstStyle>
            <a:lvl1pPr algn="l" defTabSz="914354" fontAlgn="auto">
              <a:spcBef>
                <a:spcPts val="0"/>
              </a:spcBef>
              <a:spcAft>
                <a:spcPts val="0"/>
              </a:spcAft>
              <a:defRPr sz="1200" dirty="0">
                <a:solidFill>
                  <a:schemeClr val="tx2"/>
                </a:solidFill>
                <a:latin typeface="+mn-lt"/>
                <a:ea typeface="+mn-ea"/>
              </a:defRPr>
            </a:lvl1pPr>
          </a:lstStyle>
          <a:p>
            <a:pPr>
              <a:defRPr/>
            </a:pPr>
            <a:endParaRPr lang="en-US"/>
          </a:p>
        </p:txBody>
      </p:sp>
      <p:sp>
        <p:nvSpPr>
          <p:cNvPr id="2" name="Footer Placeholder 6">
            <a:extLst>
              <a:ext uri="{FF2B5EF4-FFF2-40B4-BE49-F238E27FC236}">
                <a16:creationId xmlns:a16="http://schemas.microsoft.com/office/drawing/2014/main" id="{EE3D101B-F8BB-2286-CABB-EFD995800EE4}"/>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a:solidFill>
                  <a:srgbClr val="003865"/>
                </a:solidFill>
              </a:rPr>
              <a:t>JoinUsMN.com</a:t>
            </a:r>
          </a:p>
        </p:txBody>
      </p:sp>
    </p:spTree>
  </p:cSld>
  <p:clrMap bg1="lt1" tx1="dk1" bg2="lt2" tx2="dk2" accent1="accent1" accent2="accent2" accent3="accent3" accent4="accent4" accent5="accent5" accent6="accent6" hlink="hlink" folHlink="folHlink"/>
  <p:sldLayoutIdLst>
    <p:sldLayoutId id="2147483851" r:id="rId1"/>
    <p:sldLayoutId id="2147483883" r:id="rId2"/>
    <p:sldLayoutId id="2147483884" r:id="rId3"/>
    <p:sldLayoutId id="2147483852" r:id="rId4"/>
    <p:sldLayoutId id="2147483870" r:id="rId5"/>
    <p:sldLayoutId id="2147483874" r:id="rId6"/>
    <p:sldLayoutId id="2147483871" r:id="rId7"/>
    <p:sldLayoutId id="2147483872" r:id="rId8"/>
    <p:sldLayoutId id="2147483868" r:id="rId9"/>
    <p:sldLayoutId id="2147483875" r:id="rId10"/>
    <p:sldLayoutId id="2147483878" r:id="rId11"/>
    <p:sldLayoutId id="2147483879" r:id="rId12"/>
    <p:sldLayoutId id="2147483880" r:id="rId13"/>
    <p:sldLayoutId id="2147483876" r:id="rId14"/>
    <p:sldLayoutId id="2147483877" r:id="rId15"/>
    <p:sldLayoutId id="2147483853" r:id="rId16"/>
    <p:sldLayoutId id="2147483873" r:id="rId17"/>
    <p:sldLayoutId id="2147483857" r:id="rId18"/>
    <p:sldLayoutId id="2147483858" r:id="rId19"/>
    <p:sldLayoutId id="2147483859" r:id="rId20"/>
    <p:sldLayoutId id="2147483860" r:id="rId21"/>
    <p:sldLayoutId id="2147483861" r:id="rId22"/>
    <p:sldLayoutId id="2147483862" r:id="rId23"/>
    <p:sldLayoutId id="2147483865" r:id="rId24"/>
    <p:sldLayoutId id="2147483866" r:id="rId25"/>
    <p:sldLayoutId id="2147483867" r:id="rId26"/>
    <p:sldLayoutId id="2147483881" r:id="rId27"/>
    <p:sldLayoutId id="2147483885" r:id="rId28"/>
  </p:sldLayoutIdLst>
  <p:hf sldNum="0" hdr="0" dt="0"/>
  <p:txStyles>
    <p:titleStyle>
      <a:lvl1pPr algn="l" defTabSz="912813" rtl="0" fontAlgn="base">
        <a:lnSpc>
          <a:spcPct val="90000"/>
        </a:lnSpc>
        <a:spcBef>
          <a:spcPct val="0"/>
        </a:spcBef>
        <a:spcAft>
          <a:spcPct val="0"/>
        </a:spcAft>
        <a:defRPr sz="4400" kern="1200">
          <a:solidFill>
            <a:srgbClr val="005CAB"/>
          </a:solidFill>
          <a:latin typeface="+mj-lt"/>
          <a:ea typeface="ヒラギノ角ゴ Pro W3" pitchFamily="-126" charset="-128"/>
          <a:cs typeface="+mj-cs"/>
        </a:defRPr>
      </a:lvl1pPr>
      <a:lvl2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2pPr>
      <a:lvl3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3pPr>
      <a:lvl4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4pPr>
      <a:lvl5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5pPr>
      <a:lvl6pPr marL="4572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6pPr>
      <a:lvl7pPr marL="9144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7pPr>
      <a:lvl8pPr marL="13716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8pPr>
      <a:lvl9pPr marL="18288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9pPr>
    </p:titleStyle>
    <p:body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4.jp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78.jpg"/><Relationship Id="rId4" Type="http://schemas.openxmlformats.org/officeDocument/2006/relationships/image" Target="../media/image77.jp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jp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7.xml"/><Relationship Id="rId16" Type="http://schemas.openxmlformats.org/officeDocument/2006/relationships/image" Target="../media/image39.jpg"/><Relationship Id="rId20"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Build What Matters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8317-89E7-46F3-857A-05AA81D7422E}"/>
              </a:ext>
            </a:extLst>
          </p:cNvPr>
          <p:cNvSpPr>
            <a:spLocks noGrp="1"/>
          </p:cNvSpPr>
          <p:nvPr>
            <p:ph type="title"/>
          </p:nvPr>
        </p:nvSpPr>
        <p:spPr/>
        <p:txBody>
          <a:bodyPr/>
          <a:lstStyle/>
          <a:p>
            <a:r>
              <a:rPr lang="en-US" dirty="0"/>
              <a:t>Dynamic Innovation Ecosystem</a:t>
            </a:r>
          </a:p>
        </p:txBody>
      </p:sp>
      <p:grpSp>
        <p:nvGrpSpPr>
          <p:cNvPr id="17" name="Group 16">
            <a:extLst>
              <a:ext uri="{FF2B5EF4-FFF2-40B4-BE49-F238E27FC236}">
                <a16:creationId xmlns:a16="http://schemas.microsoft.com/office/drawing/2014/main" id="{71884675-B428-4B19-A189-0FB3E05D5237}"/>
              </a:ext>
              <a:ext uri="{C183D7F6-B498-43B3-948B-1728B52AA6E4}">
                <adec:decorative xmlns:adec="http://schemas.microsoft.com/office/drawing/2017/decorative" val="1"/>
              </a:ext>
            </a:extLst>
          </p:cNvPr>
          <p:cNvGrpSpPr/>
          <p:nvPr/>
        </p:nvGrpSpPr>
        <p:grpSpPr>
          <a:xfrm>
            <a:off x="1316623" y="3995513"/>
            <a:ext cx="9772291" cy="2118731"/>
            <a:chOff x="681096" y="3911207"/>
            <a:chExt cx="11395485" cy="2800040"/>
          </a:xfrm>
        </p:grpSpPr>
        <p:grpSp>
          <p:nvGrpSpPr>
            <p:cNvPr id="15" name="Group 14">
              <a:extLst>
                <a:ext uri="{FF2B5EF4-FFF2-40B4-BE49-F238E27FC236}">
                  <a16:creationId xmlns:a16="http://schemas.microsoft.com/office/drawing/2014/main" id="{A91F7364-D834-464A-9761-2E32C856B923}"/>
                </a:ext>
              </a:extLst>
            </p:cNvPr>
            <p:cNvGrpSpPr/>
            <p:nvPr/>
          </p:nvGrpSpPr>
          <p:grpSpPr>
            <a:xfrm>
              <a:off x="838200" y="4043501"/>
              <a:ext cx="11090923" cy="2500317"/>
              <a:chOff x="-1" y="4292687"/>
              <a:chExt cx="12105685" cy="2470553"/>
            </a:xfrm>
          </p:grpSpPr>
          <p:pic>
            <p:nvPicPr>
              <p:cNvPr id="10" name="Picture 9" descr="Two people in a lab&#10;&#10;Description automatically generated with medium confidence">
                <a:extLst>
                  <a:ext uri="{FF2B5EF4-FFF2-40B4-BE49-F238E27FC236}">
                    <a16:creationId xmlns:a16="http://schemas.microsoft.com/office/drawing/2014/main" id="{15895FB0-3280-40FD-84AF-AA710B3E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92691"/>
                <a:ext cx="5929313" cy="2470549"/>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0D9067CF-F9AC-4233-B596-CAB5F7055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314" y="4292687"/>
                <a:ext cx="6176370" cy="2470548"/>
              </a:xfrm>
              <a:prstGeom prst="rect">
                <a:avLst/>
              </a:prstGeom>
            </p:spPr>
          </p:pic>
        </p:grpSp>
        <p:sp>
          <p:nvSpPr>
            <p:cNvPr id="16" name="Rectangle 15">
              <a:extLst>
                <a:ext uri="{FF2B5EF4-FFF2-40B4-BE49-F238E27FC236}">
                  <a16:creationId xmlns:a16="http://schemas.microsoft.com/office/drawing/2014/main" id="{79381998-5980-4097-BB2C-7A15AFD8CAF5}"/>
                </a:ext>
              </a:extLst>
            </p:cNvPr>
            <p:cNvSpPr/>
            <p:nvPr/>
          </p:nvSpPr>
          <p:spPr>
            <a:xfrm>
              <a:off x="681096" y="3911207"/>
              <a:ext cx="11395485" cy="2800040"/>
            </a:xfrm>
            <a:prstGeom prst="rect">
              <a:avLst/>
            </a:prstGeom>
            <a:noFill/>
            <a:ln w="25400">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Minnesota Innovation Ecosystem Rankings: #1 Medical Device Patents Per Capita, #1 Health technology cluster in the world, #2 food product patents per capita, #7 patents per capita">
            <a:extLst>
              <a:ext uri="{FF2B5EF4-FFF2-40B4-BE49-F238E27FC236}">
                <a16:creationId xmlns:a16="http://schemas.microsoft.com/office/drawing/2014/main" id="{E5BE041C-0748-8733-9AB9-5B488341E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7151" y="1471024"/>
            <a:ext cx="7772400" cy="2337982"/>
          </a:xfrm>
          <a:prstGeom prst="rect">
            <a:avLst/>
          </a:prstGeom>
        </p:spPr>
      </p:pic>
      <p:sp>
        <p:nvSpPr>
          <p:cNvPr id="8" name="TextBox 7">
            <a:extLst>
              <a:ext uri="{FF2B5EF4-FFF2-40B4-BE49-F238E27FC236}">
                <a16:creationId xmlns:a16="http://schemas.microsoft.com/office/drawing/2014/main" id="{3DF2FB93-A840-8B72-9CCF-219CF97D6F13}"/>
              </a:ext>
            </a:extLst>
          </p:cNvPr>
          <p:cNvSpPr txBox="1">
            <a:spLocks noGrp="1" noRot="1" noMove="1" noResize="1" noEditPoints="1" noAdjustHandles="1" noChangeArrowheads="1" noChangeShapeType="1"/>
          </p:cNvSpPr>
          <p:nvPr/>
        </p:nvSpPr>
        <p:spPr>
          <a:xfrm>
            <a:off x="2896270" y="1902869"/>
            <a:ext cx="443823" cy="538609"/>
          </a:xfrm>
          <a:prstGeom prst="rect">
            <a:avLst/>
          </a:prstGeom>
          <a:solidFill>
            <a:srgbClr val="002643"/>
          </a:solidFill>
        </p:spPr>
        <p:txBody>
          <a:bodyPr wrap="square" lIns="0" tIns="0" rIns="0" bIns="0" rtlCol="0">
            <a:spAutoFit/>
          </a:bodyPr>
          <a:lstStyle/>
          <a:p>
            <a:pPr algn="ctr">
              <a:lnSpc>
                <a:spcPts val="4200"/>
              </a:lnSpc>
            </a:pPr>
            <a:r>
              <a:rPr lang="en-US" sz="2400" dirty="0">
                <a:solidFill>
                  <a:schemeClr val="bg1"/>
                </a:solidFill>
              </a:rPr>
              <a:t>#</a:t>
            </a:r>
            <a:r>
              <a:rPr lang="en-US" sz="3600" b="1" dirty="0">
                <a:solidFill>
                  <a:schemeClr val="bg1"/>
                </a:solidFill>
              </a:rPr>
              <a:t>2</a:t>
            </a:r>
            <a:endParaRPr lang="en-US" sz="2800" b="1" dirty="0">
              <a:solidFill>
                <a:schemeClr val="bg1"/>
              </a:solidFill>
            </a:endParaRPr>
          </a:p>
        </p:txBody>
      </p:sp>
      <p:sp>
        <p:nvSpPr>
          <p:cNvPr id="9" name="TextBox 8">
            <a:extLst>
              <a:ext uri="{FF2B5EF4-FFF2-40B4-BE49-F238E27FC236}">
                <a16:creationId xmlns:a16="http://schemas.microsoft.com/office/drawing/2014/main" id="{C42E3CA6-FEA2-CD8B-D9F1-F51E5F819D44}"/>
              </a:ext>
            </a:extLst>
          </p:cNvPr>
          <p:cNvSpPr txBox="1">
            <a:spLocks noGrp="1" noRot="1" noMove="1" noResize="1" noEditPoints="1" noAdjustHandles="1" noChangeArrowheads="1" noChangeShapeType="1"/>
          </p:cNvSpPr>
          <p:nvPr/>
        </p:nvSpPr>
        <p:spPr>
          <a:xfrm>
            <a:off x="8918856" y="1902868"/>
            <a:ext cx="531019" cy="538609"/>
          </a:xfrm>
          <a:prstGeom prst="rect">
            <a:avLst/>
          </a:prstGeom>
          <a:solidFill>
            <a:srgbClr val="002643"/>
          </a:solidFill>
        </p:spPr>
        <p:txBody>
          <a:bodyPr wrap="square" lIns="0" tIns="0" rIns="0" bIns="0" rtlCol="0">
            <a:spAutoFit/>
          </a:bodyPr>
          <a:lstStyle/>
          <a:p>
            <a:pPr algn="ctr">
              <a:lnSpc>
                <a:spcPts val="4200"/>
              </a:lnSpc>
            </a:pPr>
            <a:r>
              <a:rPr lang="en-US" sz="2400" dirty="0">
                <a:solidFill>
                  <a:schemeClr val="bg1"/>
                </a:solidFill>
              </a:rPr>
              <a:t>#</a:t>
            </a:r>
            <a:r>
              <a:rPr lang="en-US" sz="3600" b="1" dirty="0">
                <a:solidFill>
                  <a:schemeClr val="bg1"/>
                </a:solidFill>
              </a:rPr>
              <a:t>6</a:t>
            </a:r>
            <a:endParaRPr lang="en-US" sz="2800" b="1" dirty="0">
              <a:solidFill>
                <a:schemeClr val="bg1"/>
              </a:solidFill>
            </a:endParaRPr>
          </a:p>
        </p:txBody>
      </p:sp>
      <p:pic>
        <p:nvPicPr>
          <p:cNvPr id="12" name="Picture 11">
            <a:extLst>
              <a:ext uri="{FF2B5EF4-FFF2-40B4-BE49-F238E27FC236}">
                <a16:creationId xmlns:a16="http://schemas.microsoft.com/office/drawing/2014/main" id="{3B800D53-181E-D307-D0CD-C8EFBEB2259E}"/>
              </a:ext>
            </a:extLst>
          </p:cNvPr>
          <p:cNvPicPr>
            <a:picLocks noGrp="1" noRot="1" noChangeAspect="1" noMove="1" noResize="1" noEditPoints="1" noAdjustHandles="1" noChangeArrowheads="1" noChangeShapeType="1" noCrop="1"/>
          </p:cNvPicPr>
          <p:nvPr/>
        </p:nvPicPr>
        <p:blipFill>
          <a:blip r:embed="rId6"/>
          <a:stretch>
            <a:fillRect/>
          </a:stretch>
        </p:blipFill>
        <p:spPr>
          <a:xfrm>
            <a:off x="2320011" y="1499539"/>
            <a:ext cx="1646791" cy="2280171"/>
          </a:xfrm>
          <a:prstGeom prst="rect">
            <a:avLst/>
          </a:prstGeom>
        </p:spPr>
      </p:pic>
      <p:pic>
        <p:nvPicPr>
          <p:cNvPr id="18" name="Picture 17">
            <a:extLst>
              <a:ext uri="{FF2B5EF4-FFF2-40B4-BE49-F238E27FC236}">
                <a16:creationId xmlns:a16="http://schemas.microsoft.com/office/drawing/2014/main" id="{ED6C72CC-73A3-9010-A299-EBF0237AB97D}"/>
              </a:ext>
            </a:extLst>
          </p:cNvPr>
          <p:cNvPicPr>
            <a:picLocks noGrp="1" noRot="1" noChangeAspect="1" noMove="1" noResize="1" noEditPoints="1" noAdjustHandles="1" noChangeArrowheads="1" noChangeShapeType="1" noCrop="1"/>
          </p:cNvPicPr>
          <p:nvPr/>
        </p:nvPicPr>
        <p:blipFill>
          <a:blip r:embed="rId7"/>
          <a:stretch>
            <a:fillRect/>
          </a:stretch>
        </p:blipFill>
        <p:spPr>
          <a:xfrm>
            <a:off x="4327764" y="1499539"/>
            <a:ext cx="1646791" cy="2271874"/>
          </a:xfrm>
          <a:prstGeom prst="rect">
            <a:avLst/>
          </a:prstGeom>
        </p:spPr>
      </p:pic>
    </p:spTree>
    <p:extLst>
      <p:ext uri="{BB962C8B-B14F-4D97-AF65-F5344CB8AC3E}">
        <p14:creationId xmlns:p14="http://schemas.microsoft.com/office/powerpoint/2010/main" val="360595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D9A0DA-41B9-2448-BEA2-A4CE08EB604B}"/>
              </a:ext>
            </a:extLst>
          </p:cNvPr>
          <p:cNvSpPr>
            <a:spLocks noGrp="1"/>
          </p:cNvSpPr>
          <p:nvPr>
            <p:ph type="ctrTitle"/>
          </p:nvPr>
        </p:nvSpPr>
        <p:spPr/>
        <p:txBody>
          <a:bodyPr/>
          <a:lstStyle/>
          <a:p>
            <a:r>
              <a:rPr lang="en-US" dirty="0"/>
              <a:t>World-Class Infrastructure</a:t>
            </a:r>
          </a:p>
        </p:txBody>
      </p:sp>
      <p:sp>
        <p:nvSpPr>
          <p:cNvPr id="2" name="Text Placeholder 1">
            <a:extLst>
              <a:ext uri="{FF2B5EF4-FFF2-40B4-BE49-F238E27FC236}">
                <a16:creationId xmlns:a16="http://schemas.microsoft.com/office/drawing/2014/main" id="{A1693913-BA8D-EA42-A1A4-5FEB4704CE62}"/>
              </a:ext>
            </a:extLst>
          </p:cNvPr>
          <p:cNvSpPr>
            <a:spLocks noGrp="1"/>
          </p:cNvSpPr>
          <p:nvPr>
            <p:ph type="body" sz="quarter" idx="17"/>
          </p:nvPr>
        </p:nvSpPr>
        <p:spPr/>
        <p:txBody>
          <a:bodyPr/>
          <a:lstStyle/>
          <a:p>
            <a:r>
              <a:rPr lang="en-US" b="0" i="0" dirty="0">
                <a:solidFill>
                  <a:srgbClr val="333333"/>
                </a:solidFill>
                <a:effectLst/>
                <a:latin typeface="Open Sans" panose="020B0606030504020204" pitchFamily="34" charset="0"/>
              </a:rPr>
              <a:t>We already did the heavy lifting, so you don't have to</a:t>
            </a:r>
          </a:p>
        </p:txBody>
      </p:sp>
    </p:spTree>
    <p:extLst>
      <p:ext uri="{BB962C8B-B14F-4D97-AF65-F5344CB8AC3E}">
        <p14:creationId xmlns:p14="http://schemas.microsoft.com/office/powerpoint/2010/main" val="279273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8B86-91D9-4FAB-AF92-EE642D559D34}"/>
              </a:ext>
            </a:extLst>
          </p:cNvPr>
          <p:cNvSpPr>
            <a:spLocks noGrp="1"/>
          </p:cNvSpPr>
          <p:nvPr>
            <p:ph type="title"/>
          </p:nvPr>
        </p:nvSpPr>
        <p:spPr/>
        <p:txBody>
          <a:bodyPr/>
          <a:lstStyle/>
          <a:p>
            <a:r>
              <a:rPr lang="en-US" dirty="0"/>
              <a:t>World-class Infrastructure</a:t>
            </a:r>
          </a:p>
        </p:txBody>
      </p:sp>
      <p:pic>
        <p:nvPicPr>
          <p:cNvPr id="9" name="Picture 8">
            <a:extLst>
              <a:ext uri="{FF2B5EF4-FFF2-40B4-BE49-F238E27FC236}">
                <a16:creationId xmlns:a16="http://schemas.microsoft.com/office/drawing/2014/main" id="{0EA91127-B78B-114D-BA5E-52426567F9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325" y="4753149"/>
            <a:ext cx="8411349" cy="1676905"/>
          </a:xfrm>
          <a:prstGeom prst="rect">
            <a:avLst/>
          </a:prstGeom>
        </p:spPr>
      </p:pic>
      <p:sp>
        <p:nvSpPr>
          <p:cNvPr id="5" name="Rectangle 4">
            <a:extLst>
              <a:ext uri="{FF2B5EF4-FFF2-40B4-BE49-F238E27FC236}">
                <a16:creationId xmlns:a16="http://schemas.microsoft.com/office/drawing/2014/main" id="{7811D6A4-A49E-4D03-8A81-A067FD8B4D45}"/>
              </a:ext>
              <a:ext uri="{C183D7F6-B498-43B3-948B-1728B52AA6E4}">
                <adec:decorative xmlns:adec="http://schemas.microsoft.com/office/drawing/2017/decorative" val="1"/>
              </a:ext>
            </a:extLst>
          </p:cNvPr>
          <p:cNvSpPr/>
          <p:nvPr/>
        </p:nvSpPr>
        <p:spPr>
          <a:xfrm>
            <a:off x="1785257" y="4669246"/>
            <a:ext cx="8650514" cy="1865538"/>
          </a:xfrm>
          <a:prstGeom prst="rect">
            <a:avLst/>
          </a:prstGeom>
          <a:noFill/>
          <a:ln w="25400">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innesota Infrastructure Rankings: Best airport six times in 7 years. #1 port in North America - Duluth. #1 in the Midwest for energy efficiency. #6 on time airport in the world.">
            <a:extLst>
              <a:ext uri="{FF2B5EF4-FFF2-40B4-BE49-F238E27FC236}">
                <a16:creationId xmlns:a16="http://schemas.microsoft.com/office/drawing/2014/main" id="{90C1BA2E-7CF0-9394-8C59-BED8D670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799" y="1588014"/>
            <a:ext cx="7772400" cy="2779591"/>
          </a:xfrm>
          <a:prstGeom prst="rect">
            <a:avLst/>
          </a:prstGeom>
        </p:spPr>
      </p:pic>
      <p:sp>
        <p:nvSpPr>
          <p:cNvPr id="4" name="TextBox 3">
            <a:extLst>
              <a:ext uri="{FF2B5EF4-FFF2-40B4-BE49-F238E27FC236}">
                <a16:creationId xmlns:a16="http://schemas.microsoft.com/office/drawing/2014/main" id="{E9FA903A-ADF2-25BE-8FFC-C315317B03EF}"/>
              </a:ext>
            </a:extLst>
          </p:cNvPr>
          <p:cNvSpPr txBox="1">
            <a:spLocks noGrp="1" noRot="1" noMove="1" noResize="1" noEditPoints="1" noAdjustHandles="1" noChangeArrowheads="1" noChangeShapeType="1"/>
          </p:cNvSpPr>
          <p:nvPr/>
        </p:nvSpPr>
        <p:spPr>
          <a:xfrm>
            <a:off x="4314825" y="3090446"/>
            <a:ext cx="1576388" cy="646331"/>
          </a:xfrm>
          <a:prstGeom prst="rect">
            <a:avLst/>
          </a:prstGeom>
          <a:solidFill>
            <a:srgbClr val="002643"/>
          </a:solidFill>
        </p:spPr>
        <p:txBody>
          <a:bodyPr wrap="square" rtlCol="0">
            <a:spAutoFit/>
          </a:bodyPr>
          <a:lstStyle/>
          <a:p>
            <a:pPr algn="ctr"/>
            <a:r>
              <a:rPr lang="en-US" sz="1800" dirty="0">
                <a:solidFill>
                  <a:schemeClr val="bg1"/>
                </a:solidFill>
              </a:rPr>
              <a:t>Port in the Great Lakes</a:t>
            </a:r>
          </a:p>
        </p:txBody>
      </p:sp>
    </p:spTree>
    <p:extLst>
      <p:ext uri="{BB962C8B-B14F-4D97-AF65-F5344CB8AC3E}">
        <p14:creationId xmlns:p14="http://schemas.microsoft.com/office/powerpoint/2010/main" val="410504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72B5-18DE-4C26-B086-CD29EF759473}"/>
              </a:ext>
            </a:extLst>
          </p:cNvPr>
          <p:cNvSpPr>
            <a:spLocks noGrp="1"/>
          </p:cNvSpPr>
          <p:nvPr>
            <p:ph type="title"/>
          </p:nvPr>
        </p:nvSpPr>
        <p:spPr>
          <a:xfrm>
            <a:off x="-1" y="0"/>
            <a:ext cx="11912601" cy="1325563"/>
          </a:xfrm>
        </p:spPr>
        <p:txBody>
          <a:bodyPr/>
          <a:lstStyle/>
          <a:p>
            <a:r>
              <a:rPr lang="en-US" dirty="0"/>
              <a:t>Minneapolis St. Paul International Airport</a:t>
            </a:r>
          </a:p>
        </p:txBody>
      </p:sp>
      <p:sp>
        <p:nvSpPr>
          <p:cNvPr id="3" name="Text Placeholder 2">
            <a:extLst>
              <a:ext uri="{FF2B5EF4-FFF2-40B4-BE49-F238E27FC236}">
                <a16:creationId xmlns:a16="http://schemas.microsoft.com/office/drawing/2014/main" id="{4FA4BEDE-C606-4FB8-84C4-7AA1BD94C088}"/>
              </a:ext>
            </a:extLst>
          </p:cNvPr>
          <p:cNvSpPr>
            <a:spLocks noGrp="1"/>
          </p:cNvSpPr>
          <p:nvPr>
            <p:ph type="body" sz="quarter" idx="11"/>
          </p:nvPr>
        </p:nvSpPr>
        <p:spPr>
          <a:xfrm>
            <a:off x="427383" y="1500188"/>
            <a:ext cx="5598885" cy="4662487"/>
          </a:xfrm>
        </p:spPr>
        <p:txBody>
          <a:bodyPr/>
          <a:lstStyle/>
          <a:p>
            <a:r>
              <a:rPr lang="en-US" dirty="0"/>
              <a:t>Best Airport in North America of its size 6 times in 7 years (2016-2022)</a:t>
            </a:r>
          </a:p>
          <a:p>
            <a:r>
              <a:rPr lang="en-US" dirty="0"/>
              <a:t>Best Airport in 2022</a:t>
            </a:r>
          </a:p>
          <a:p>
            <a:r>
              <a:rPr lang="en-US" dirty="0"/>
              <a:t>Moved over 32 million passengers in 2022, a 24% increase from 2021</a:t>
            </a:r>
          </a:p>
          <a:p>
            <a:r>
              <a:rPr lang="en-US" dirty="0"/>
              <a:t>Offers 156 non-stop flights</a:t>
            </a:r>
          </a:p>
          <a:p>
            <a:pPr lvl="1"/>
            <a:r>
              <a:rPr lang="en-US" dirty="0"/>
              <a:t>127 domestic destinations</a:t>
            </a:r>
          </a:p>
          <a:p>
            <a:pPr lvl="1"/>
            <a:r>
              <a:rPr lang="en-US" dirty="0"/>
              <a:t>29 international destinations</a:t>
            </a:r>
          </a:p>
        </p:txBody>
      </p:sp>
      <p:grpSp>
        <p:nvGrpSpPr>
          <p:cNvPr id="4" name="Group 3">
            <a:extLst>
              <a:ext uri="{FF2B5EF4-FFF2-40B4-BE49-F238E27FC236}">
                <a16:creationId xmlns:a16="http://schemas.microsoft.com/office/drawing/2014/main" id="{4F76F504-7048-4A85-B651-EF0019E806DD}"/>
              </a:ext>
              <a:ext uri="{C183D7F6-B498-43B3-948B-1728B52AA6E4}">
                <adec:decorative xmlns:adec="http://schemas.microsoft.com/office/drawing/2017/decorative" val="1"/>
              </a:ext>
            </a:extLst>
          </p:cNvPr>
          <p:cNvGrpSpPr/>
          <p:nvPr/>
        </p:nvGrpSpPr>
        <p:grpSpPr>
          <a:xfrm>
            <a:off x="6527420" y="1893599"/>
            <a:ext cx="5237196" cy="3288002"/>
            <a:chOff x="5718973" y="2597263"/>
            <a:chExt cx="5237196" cy="3288002"/>
          </a:xfrm>
        </p:grpSpPr>
        <p:pic>
          <p:nvPicPr>
            <p:cNvPr id="5" name="Picture 4" descr="Collage of Minneapolis St. Paul International Airport">
              <a:extLst>
                <a:ext uri="{FF2B5EF4-FFF2-40B4-BE49-F238E27FC236}">
                  <a16:creationId xmlns:a16="http://schemas.microsoft.com/office/drawing/2014/main" id="{6B29C4F2-F8BB-499D-8184-0603EB274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8973" y="2597263"/>
              <a:ext cx="2678784" cy="1703412"/>
            </a:xfrm>
            <a:prstGeom prst="rect">
              <a:avLst/>
            </a:prstGeom>
          </p:spPr>
        </p:pic>
        <p:pic>
          <p:nvPicPr>
            <p:cNvPr id="6" name="Picture 5" descr="Collage of Minneapolis St. Paul International Airport">
              <a:extLst>
                <a:ext uri="{FF2B5EF4-FFF2-40B4-BE49-F238E27FC236}">
                  <a16:creationId xmlns:a16="http://schemas.microsoft.com/office/drawing/2014/main" id="{41A151E8-96A2-4CEB-B5D7-992D558381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973" y="4190543"/>
              <a:ext cx="2701458" cy="1691826"/>
            </a:xfrm>
            <a:prstGeom prst="rect">
              <a:avLst/>
            </a:prstGeom>
          </p:spPr>
        </p:pic>
        <p:pic>
          <p:nvPicPr>
            <p:cNvPr id="7" name="Picture 6" descr="Collage of Minneapolis St. Paul International Airport">
              <a:extLst>
                <a:ext uri="{FF2B5EF4-FFF2-40B4-BE49-F238E27FC236}">
                  <a16:creationId xmlns:a16="http://schemas.microsoft.com/office/drawing/2014/main" id="{52475F05-3023-4C2C-8A16-F9296EF0F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9282" y="4190532"/>
              <a:ext cx="2546887" cy="1694733"/>
            </a:xfrm>
            <a:prstGeom prst="rect">
              <a:avLst/>
            </a:prstGeom>
          </p:spPr>
        </p:pic>
        <p:pic>
          <p:nvPicPr>
            <p:cNvPr id="8" name="Picture 7" descr="Collage of Minneapolis St. Paul International Airport">
              <a:extLst>
                <a:ext uri="{FF2B5EF4-FFF2-40B4-BE49-F238E27FC236}">
                  <a16:creationId xmlns:a16="http://schemas.microsoft.com/office/drawing/2014/main" id="{8B6D19EF-A6E3-4C65-9F3D-8765DAC40A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5174"/>
            <a:stretch/>
          </p:blipFill>
          <p:spPr>
            <a:xfrm>
              <a:off x="8399403" y="2597263"/>
              <a:ext cx="2555120" cy="1590373"/>
            </a:xfrm>
            <a:prstGeom prst="rect">
              <a:avLst/>
            </a:prstGeom>
          </p:spPr>
        </p:pic>
      </p:grpSp>
      <p:sp>
        <p:nvSpPr>
          <p:cNvPr id="10" name="Rectangle 9">
            <a:extLst>
              <a:ext uri="{FF2B5EF4-FFF2-40B4-BE49-F238E27FC236}">
                <a16:creationId xmlns:a16="http://schemas.microsoft.com/office/drawing/2014/main" id="{7E7850AF-D6B5-CC41-B4F9-31D46B5461B5}"/>
              </a:ext>
              <a:ext uri="{C183D7F6-B498-43B3-948B-1728B52AA6E4}">
                <adec:decorative xmlns:adec="http://schemas.microsoft.com/office/drawing/2017/decorative" val="1"/>
              </a:ext>
            </a:extLst>
          </p:cNvPr>
          <p:cNvSpPr/>
          <p:nvPr/>
        </p:nvSpPr>
        <p:spPr>
          <a:xfrm>
            <a:off x="6357256" y="1726722"/>
            <a:ext cx="5598886" cy="3614535"/>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49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6EC2-A1A6-4CE8-82C8-2370A3C81250}"/>
              </a:ext>
            </a:extLst>
          </p:cNvPr>
          <p:cNvSpPr>
            <a:spLocks noGrp="1"/>
          </p:cNvSpPr>
          <p:nvPr>
            <p:ph type="title"/>
          </p:nvPr>
        </p:nvSpPr>
        <p:spPr/>
        <p:txBody>
          <a:bodyPr/>
          <a:lstStyle/>
          <a:p>
            <a:r>
              <a:rPr lang="en-US" dirty="0"/>
              <a:t>A Sampling of the 156 </a:t>
            </a:r>
            <a:br>
              <a:rPr lang="en-US" dirty="0"/>
            </a:br>
            <a:r>
              <a:rPr lang="en-US" dirty="0"/>
              <a:t>Nonstop Flights from MSP</a:t>
            </a:r>
          </a:p>
        </p:txBody>
      </p:sp>
      <p:pic>
        <p:nvPicPr>
          <p:cNvPr id="9" name="Picture 8" descr="Minnesota Nonstop flight map, showing more than 156 Nonstop flights from Minneapolis-St. Paul International Airport to locations in major cities in the United States.">
            <a:extLst>
              <a:ext uri="{FF2B5EF4-FFF2-40B4-BE49-F238E27FC236}">
                <a16:creationId xmlns:a16="http://schemas.microsoft.com/office/drawing/2014/main" id="{A2BCE9CE-B654-F13B-FC17-01C3F2378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85" y="1770411"/>
            <a:ext cx="8469087" cy="4015714"/>
          </a:xfrm>
          <a:prstGeom prst="rect">
            <a:avLst/>
          </a:prstGeom>
        </p:spPr>
      </p:pic>
    </p:spTree>
    <p:extLst>
      <p:ext uri="{BB962C8B-B14F-4D97-AF65-F5344CB8AC3E}">
        <p14:creationId xmlns:p14="http://schemas.microsoft.com/office/powerpoint/2010/main" val="80923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494E-77FA-4330-A6BE-84A891903735}"/>
              </a:ext>
            </a:extLst>
          </p:cNvPr>
          <p:cNvSpPr>
            <a:spLocks noGrp="1"/>
          </p:cNvSpPr>
          <p:nvPr>
            <p:ph type="title"/>
          </p:nvPr>
        </p:nvSpPr>
        <p:spPr/>
        <p:txBody>
          <a:bodyPr/>
          <a:lstStyle/>
          <a:p>
            <a:r>
              <a:rPr lang="en-US" dirty="0"/>
              <a:t>Air Infrastructure</a:t>
            </a:r>
          </a:p>
        </p:txBody>
      </p:sp>
      <p:sp>
        <p:nvSpPr>
          <p:cNvPr id="4" name="Text Placeholder 2">
            <a:extLst>
              <a:ext uri="{FF2B5EF4-FFF2-40B4-BE49-F238E27FC236}">
                <a16:creationId xmlns:a16="http://schemas.microsoft.com/office/drawing/2014/main" id="{A676C419-C96D-43D2-8444-FCEF1F0523E7}"/>
              </a:ext>
            </a:extLst>
          </p:cNvPr>
          <p:cNvSpPr txBox="1">
            <a:spLocks/>
          </p:cNvSpPr>
          <p:nvPr/>
        </p:nvSpPr>
        <p:spPr bwMode="black">
          <a:xfrm>
            <a:off x="579783" y="1892247"/>
            <a:ext cx="5249517"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dirty="0"/>
              <a:t>Statewide system of regional, reliever and general aviation airports</a:t>
            </a:r>
          </a:p>
          <a:p>
            <a:pPr lvl="1"/>
            <a:r>
              <a:rPr lang="en-US" dirty="0"/>
              <a:t>9 airports around the state </a:t>
            </a:r>
          </a:p>
        </p:txBody>
      </p:sp>
      <p:pic>
        <p:nvPicPr>
          <p:cNvPr id="5" name="Picture 4" descr="Map of Minnesota showing air service in (in order from the top of the state to the bottom): International Falls, Thief River Falls, Bemidji , Iron Range, Duluth, Brainerd, St. Cloud, Twin Cities and Rochester">
            <a:extLst>
              <a:ext uri="{FF2B5EF4-FFF2-40B4-BE49-F238E27FC236}">
                <a16:creationId xmlns:a16="http://schemas.microsoft.com/office/drawing/2014/main" id="{6F697874-2162-46F1-992A-AE0636AF8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79415"/>
            <a:ext cx="5065120" cy="4440632"/>
          </a:xfrm>
          <a:prstGeom prst="rect">
            <a:avLst/>
          </a:prstGeom>
        </p:spPr>
      </p:pic>
    </p:spTree>
    <p:extLst>
      <p:ext uri="{BB962C8B-B14F-4D97-AF65-F5344CB8AC3E}">
        <p14:creationId xmlns:p14="http://schemas.microsoft.com/office/powerpoint/2010/main" val="339450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EFD3-3236-417E-893C-25D6A7DE724E}"/>
              </a:ext>
            </a:extLst>
          </p:cNvPr>
          <p:cNvSpPr>
            <a:spLocks noGrp="1"/>
          </p:cNvSpPr>
          <p:nvPr>
            <p:ph type="title"/>
          </p:nvPr>
        </p:nvSpPr>
        <p:spPr/>
        <p:txBody>
          <a:bodyPr/>
          <a:lstStyle/>
          <a:p>
            <a:r>
              <a:rPr lang="en-US" dirty="0"/>
              <a:t>Major Railroads</a:t>
            </a:r>
          </a:p>
        </p:txBody>
      </p:sp>
      <p:pic>
        <p:nvPicPr>
          <p:cNvPr id="4" name="Picture 3" descr="Map of the united states showing major railroads">
            <a:extLst>
              <a:ext uri="{FF2B5EF4-FFF2-40B4-BE49-F238E27FC236}">
                <a16:creationId xmlns:a16="http://schemas.microsoft.com/office/drawing/2014/main" id="{BC21CC61-9F5A-4386-A128-36CC79882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738" y="1591733"/>
            <a:ext cx="7404596" cy="4850010"/>
          </a:xfrm>
          <a:prstGeom prst="rect">
            <a:avLst/>
          </a:prstGeom>
        </p:spPr>
      </p:pic>
      <p:pic>
        <p:nvPicPr>
          <p:cNvPr id="6" name="Picture 5" descr="A Map of Minnesota Operating Raildroads, statewide">
            <a:extLst>
              <a:ext uri="{FF2B5EF4-FFF2-40B4-BE49-F238E27FC236}">
                <a16:creationId xmlns:a16="http://schemas.microsoft.com/office/drawing/2014/main" id="{349CF222-D249-B823-4B6E-82852F39A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66" y="1591733"/>
            <a:ext cx="3933100" cy="5087257"/>
          </a:xfrm>
          <a:prstGeom prst="rect">
            <a:avLst/>
          </a:prstGeom>
        </p:spPr>
      </p:pic>
    </p:spTree>
    <p:extLst>
      <p:ext uri="{BB962C8B-B14F-4D97-AF65-F5344CB8AC3E}">
        <p14:creationId xmlns:p14="http://schemas.microsoft.com/office/powerpoint/2010/main" val="648709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2FB2-8232-46A2-9566-F1CD7F32882C}"/>
              </a:ext>
            </a:extLst>
          </p:cNvPr>
          <p:cNvSpPr>
            <a:spLocks noGrp="1"/>
          </p:cNvSpPr>
          <p:nvPr>
            <p:ph type="title"/>
          </p:nvPr>
        </p:nvSpPr>
        <p:spPr/>
        <p:txBody>
          <a:bodyPr/>
          <a:lstStyle/>
          <a:p>
            <a:r>
              <a:rPr lang="en-US" dirty="0"/>
              <a:t>Rail Infrastructure</a:t>
            </a:r>
          </a:p>
        </p:txBody>
      </p:sp>
      <p:pic>
        <p:nvPicPr>
          <p:cNvPr id="4" name="Picture 3">
            <a:extLst>
              <a:ext uri="{FF2B5EF4-FFF2-40B4-BE49-F238E27FC236}">
                <a16:creationId xmlns:a16="http://schemas.microsoft.com/office/drawing/2014/main" id="{CF8BC06E-268E-44C2-8783-47D9924C593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6" y="1500189"/>
            <a:ext cx="2720784" cy="4087812"/>
          </a:xfrm>
          <a:prstGeom prst="rect">
            <a:avLst/>
          </a:prstGeom>
        </p:spPr>
      </p:pic>
      <p:sp>
        <p:nvSpPr>
          <p:cNvPr id="3" name="Text Placeholder 2">
            <a:extLst>
              <a:ext uri="{FF2B5EF4-FFF2-40B4-BE49-F238E27FC236}">
                <a16:creationId xmlns:a16="http://schemas.microsoft.com/office/drawing/2014/main" id="{EEAF3CFD-2B7D-429A-9B18-2D3E41CB371C}"/>
              </a:ext>
            </a:extLst>
          </p:cNvPr>
          <p:cNvSpPr>
            <a:spLocks noGrp="1"/>
          </p:cNvSpPr>
          <p:nvPr>
            <p:ph type="body" sz="quarter" idx="11"/>
          </p:nvPr>
        </p:nvSpPr>
        <p:spPr>
          <a:xfrm>
            <a:off x="3048000" y="1500188"/>
            <a:ext cx="8534400" cy="4662487"/>
          </a:xfrm>
        </p:spPr>
        <p:txBody>
          <a:bodyPr/>
          <a:lstStyle/>
          <a:p>
            <a:r>
              <a:rPr lang="en-US" dirty="0"/>
              <a:t>Minnesota has 4,444 route miles of freight railroad, operated by 21 rail companies</a:t>
            </a:r>
          </a:p>
          <a:p>
            <a:r>
              <a:rPr lang="en-US" dirty="0"/>
              <a:t>Four Class 1 freight rail lines are integrated with the U.S. and Canadian rail systems, including Burlington Northern Santa Fe, Canadian National, Canadian Pacific and Union Pacific</a:t>
            </a:r>
          </a:p>
          <a:p>
            <a:r>
              <a:rPr lang="en-US" dirty="0"/>
              <a:t>Commuter rail and light transit lines serve the Minneapolis-St. Paul metro area</a:t>
            </a:r>
          </a:p>
        </p:txBody>
      </p:sp>
      <p:pic>
        <p:nvPicPr>
          <p:cNvPr id="5" name="Picture 4">
            <a:extLst>
              <a:ext uri="{FF2B5EF4-FFF2-40B4-BE49-F238E27FC236}">
                <a16:creationId xmlns:a16="http://schemas.microsoft.com/office/drawing/2014/main" id="{4C017226-A178-4B4F-A8A9-667EB2C3A51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0188"/>
            <a:ext cx="1656316" cy="4087813"/>
          </a:xfrm>
          <a:prstGeom prst="rect">
            <a:avLst/>
          </a:prstGeom>
        </p:spPr>
      </p:pic>
    </p:spTree>
    <p:extLst>
      <p:ext uri="{BB962C8B-B14F-4D97-AF65-F5344CB8AC3E}">
        <p14:creationId xmlns:p14="http://schemas.microsoft.com/office/powerpoint/2010/main" val="284763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BC8B-332C-4216-B332-F02FD23F8387}"/>
              </a:ext>
            </a:extLst>
          </p:cNvPr>
          <p:cNvSpPr>
            <a:spLocks noGrp="1"/>
          </p:cNvSpPr>
          <p:nvPr>
            <p:ph type="title"/>
          </p:nvPr>
        </p:nvSpPr>
        <p:spPr/>
        <p:txBody>
          <a:bodyPr/>
          <a:lstStyle/>
          <a:p>
            <a:r>
              <a:rPr lang="en-US" dirty="0"/>
              <a:t>Ports and Waterways</a:t>
            </a:r>
          </a:p>
        </p:txBody>
      </p:sp>
      <p:sp>
        <p:nvSpPr>
          <p:cNvPr id="3" name="Text Placeholder 2">
            <a:extLst>
              <a:ext uri="{FF2B5EF4-FFF2-40B4-BE49-F238E27FC236}">
                <a16:creationId xmlns:a16="http://schemas.microsoft.com/office/drawing/2014/main" id="{F77263A3-78E3-497D-8CAF-D49D06B42F15}"/>
              </a:ext>
            </a:extLst>
          </p:cNvPr>
          <p:cNvSpPr>
            <a:spLocks noGrp="1"/>
          </p:cNvSpPr>
          <p:nvPr>
            <p:ph type="body" sz="quarter" idx="11"/>
          </p:nvPr>
        </p:nvSpPr>
        <p:spPr/>
        <p:txBody>
          <a:bodyPr/>
          <a:lstStyle/>
          <a:p>
            <a:r>
              <a:rPr lang="en-US" dirty="0"/>
              <a:t>Minnesota’s 3 ports on Lake Superior (Duluth, Two Harbors, and Silver Bay) move over 50 million net tons of freight each year</a:t>
            </a:r>
          </a:p>
          <a:p>
            <a:r>
              <a:rPr lang="en-US" dirty="0"/>
              <a:t>The Mississippi River system in Minnesota spans 195 miles and has four ports (Twin Cities, Savage, Red Wing and Winona) that move over 11 million freight tons each year</a:t>
            </a:r>
          </a:p>
        </p:txBody>
      </p:sp>
      <p:grpSp>
        <p:nvGrpSpPr>
          <p:cNvPr id="8" name="Group 7">
            <a:extLst>
              <a:ext uri="{FF2B5EF4-FFF2-40B4-BE49-F238E27FC236}">
                <a16:creationId xmlns:a16="http://schemas.microsoft.com/office/drawing/2014/main" id="{16236B2F-286A-42F9-9106-3AA6AF08D75A}"/>
              </a:ext>
              <a:ext uri="{C183D7F6-B498-43B3-948B-1728B52AA6E4}">
                <adec:decorative xmlns:adec="http://schemas.microsoft.com/office/drawing/2017/decorative" val="1"/>
              </a:ext>
            </a:extLst>
          </p:cNvPr>
          <p:cNvGrpSpPr/>
          <p:nvPr/>
        </p:nvGrpSpPr>
        <p:grpSpPr>
          <a:xfrm>
            <a:off x="1767434" y="3962895"/>
            <a:ext cx="9087891" cy="2333923"/>
            <a:chOff x="2824709" y="3886808"/>
            <a:chExt cx="9087891" cy="2333923"/>
          </a:xfrm>
        </p:grpSpPr>
        <p:grpSp>
          <p:nvGrpSpPr>
            <p:cNvPr id="4" name="Group 3" descr="Collage of freight in Minnesota">
              <a:extLst>
                <a:ext uri="{FF2B5EF4-FFF2-40B4-BE49-F238E27FC236}">
                  <a16:creationId xmlns:a16="http://schemas.microsoft.com/office/drawing/2014/main" id="{9A4D906B-735F-47C6-927D-2B2DDF44109E}"/>
                </a:ext>
              </a:extLst>
            </p:cNvPr>
            <p:cNvGrpSpPr/>
            <p:nvPr/>
          </p:nvGrpSpPr>
          <p:grpSpPr>
            <a:xfrm>
              <a:off x="2958582" y="4003377"/>
              <a:ext cx="8806035" cy="2124373"/>
              <a:chOff x="2776366" y="4484195"/>
              <a:chExt cx="8806035" cy="2124373"/>
            </a:xfrm>
          </p:grpSpPr>
          <p:pic>
            <p:nvPicPr>
              <p:cNvPr id="5" name="Picture 4" descr="Collage of freight in Minnesota">
                <a:extLst>
                  <a:ext uri="{FF2B5EF4-FFF2-40B4-BE49-F238E27FC236}">
                    <a16:creationId xmlns:a16="http://schemas.microsoft.com/office/drawing/2014/main" id="{A6CC6549-88B5-4E93-B7A3-FD4DF4FC3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849" y="4484195"/>
                <a:ext cx="3207552" cy="2124373"/>
              </a:xfrm>
              <a:prstGeom prst="rect">
                <a:avLst/>
              </a:prstGeom>
            </p:spPr>
          </p:pic>
          <p:pic>
            <p:nvPicPr>
              <p:cNvPr id="6" name="Picture 5" descr="Collage of freight in Minnesota">
                <a:extLst>
                  <a:ext uri="{FF2B5EF4-FFF2-40B4-BE49-F238E27FC236}">
                    <a16:creationId xmlns:a16="http://schemas.microsoft.com/office/drawing/2014/main" id="{B3F03601-68DF-4EAD-94A2-0AE98C871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6366" y="4484195"/>
                <a:ext cx="2799241" cy="2124372"/>
              </a:xfrm>
              <a:prstGeom prst="rect">
                <a:avLst/>
              </a:prstGeom>
            </p:spPr>
          </p:pic>
          <p:pic>
            <p:nvPicPr>
              <p:cNvPr id="7" name="Picture 6" descr="Collage of freight in Minnesota">
                <a:extLst>
                  <a:ext uri="{FF2B5EF4-FFF2-40B4-BE49-F238E27FC236}">
                    <a16:creationId xmlns:a16="http://schemas.microsoft.com/office/drawing/2014/main" id="{48ADD0D3-6079-4B92-8EC2-01A28AA668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23"/>
              <a:stretch/>
            </p:blipFill>
            <p:spPr>
              <a:xfrm>
                <a:off x="5575607" y="4484196"/>
                <a:ext cx="2799241" cy="2124372"/>
              </a:xfrm>
              <a:prstGeom prst="rect">
                <a:avLst/>
              </a:prstGeom>
            </p:spPr>
          </p:pic>
        </p:grpSp>
        <p:sp>
          <p:nvSpPr>
            <p:cNvPr id="9" name="Rectangle 8">
              <a:extLst>
                <a:ext uri="{FF2B5EF4-FFF2-40B4-BE49-F238E27FC236}">
                  <a16:creationId xmlns:a16="http://schemas.microsoft.com/office/drawing/2014/main" id="{B2812827-DD1F-464C-85E8-76A74CB62C0F}"/>
                </a:ext>
              </a:extLst>
            </p:cNvPr>
            <p:cNvSpPr/>
            <p:nvPr/>
          </p:nvSpPr>
          <p:spPr>
            <a:xfrm>
              <a:off x="2824709" y="3886808"/>
              <a:ext cx="9087891" cy="2333923"/>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926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23B1-8988-4843-8AD7-2AF3DEC51A8F}"/>
              </a:ext>
            </a:extLst>
          </p:cNvPr>
          <p:cNvSpPr>
            <a:spLocks noGrp="1"/>
          </p:cNvSpPr>
          <p:nvPr>
            <p:ph type="title"/>
          </p:nvPr>
        </p:nvSpPr>
        <p:spPr/>
        <p:txBody>
          <a:bodyPr/>
          <a:lstStyle/>
          <a:p>
            <a:r>
              <a:rPr lang="en-US" dirty="0"/>
              <a:t>Highways</a:t>
            </a:r>
          </a:p>
        </p:txBody>
      </p:sp>
      <p:sp>
        <p:nvSpPr>
          <p:cNvPr id="3" name="Text Placeholder 2">
            <a:extLst>
              <a:ext uri="{FF2B5EF4-FFF2-40B4-BE49-F238E27FC236}">
                <a16:creationId xmlns:a16="http://schemas.microsoft.com/office/drawing/2014/main" id="{73BAC9FD-383E-4E44-AD46-EEDA6DB58108}"/>
              </a:ext>
            </a:extLst>
          </p:cNvPr>
          <p:cNvSpPr>
            <a:spLocks noGrp="1"/>
          </p:cNvSpPr>
          <p:nvPr>
            <p:ph type="body" sz="quarter" idx="11"/>
          </p:nvPr>
        </p:nvSpPr>
        <p:spPr>
          <a:xfrm>
            <a:off x="427383" y="1500188"/>
            <a:ext cx="6722717" cy="5002212"/>
          </a:xfrm>
        </p:spPr>
        <p:txBody>
          <a:bodyPr/>
          <a:lstStyle/>
          <a:p>
            <a:r>
              <a:rPr lang="en-US" dirty="0"/>
              <a:t>Three major interstate highways</a:t>
            </a:r>
          </a:p>
          <a:p>
            <a:r>
              <a:rPr lang="en-US" dirty="0"/>
              <a:t>4</a:t>
            </a:r>
            <a:r>
              <a:rPr lang="en-US" baseline="30000" dirty="0"/>
              <a:t>th</a:t>
            </a:r>
            <a:r>
              <a:rPr lang="en-US" dirty="0"/>
              <a:t> largest road system in the nation</a:t>
            </a:r>
          </a:p>
          <a:p>
            <a:r>
              <a:rPr lang="en-US" dirty="0"/>
              <a:t>Nearly $370 million of total shipments from Minnesota estimated for 2023</a:t>
            </a:r>
          </a:p>
          <a:p>
            <a:r>
              <a:rPr lang="en-US" dirty="0"/>
              <a:t>3</a:t>
            </a:r>
            <a:r>
              <a:rPr lang="en-US" baseline="30000" dirty="0"/>
              <a:t>rd</a:t>
            </a:r>
            <a:r>
              <a:rPr lang="en-US" dirty="0"/>
              <a:t> in the nation for transportation infrastructure </a:t>
            </a:r>
            <a:r>
              <a:rPr lang="en-US" sz="1200" dirty="0">
                <a:solidFill>
                  <a:schemeClr val="bg1">
                    <a:lumMod val="50000"/>
                  </a:schemeClr>
                </a:solidFill>
              </a:rPr>
              <a:t>(CNBC, 2023)</a:t>
            </a:r>
          </a:p>
        </p:txBody>
      </p:sp>
      <p:pic>
        <p:nvPicPr>
          <p:cNvPr id="4" name="Picture 3" descr="Map of Minnesota showing the interstate highways: 35, 90 and 94">
            <a:extLst>
              <a:ext uri="{FF2B5EF4-FFF2-40B4-BE49-F238E27FC236}">
                <a16:creationId xmlns:a16="http://schemas.microsoft.com/office/drawing/2014/main" id="{1A9FE6A2-F711-4F73-9312-5FCBF03E4E4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211" y="1336575"/>
            <a:ext cx="4691406" cy="5329437"/>
          </a:xfrm>
          <a:prstGeom prst="rect">
            <a:avLst/>
          </a:prstGeom>
        </p:spPr>
      </p:pic>
    </p:spTree>
    <p:extLst>
      <p:ext uri="{BB962C8B-B14F-4D97-AF65-F5344CB8AC3E}">
        <p14:creationId xmlns:p14="http://schemas.microsoft.com/office/powerpoint/2010/main" val="21254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3029"/>
            <a:ext cx="12192000" cy="914400"/>
          </a:xfrm>
        </p:spPr>
        <p:txBody>
          <a:bodyPr>
            <a:noAutofit/>
          </a:bodyPr>
          <a:lstStyle/>
          <a:p>
            <a:pPr algn="ctr"/>
            <a:r>
              <a:rPr lang="en-US" sz="9600" b="1" dirty="0">
                <a:ln>
                  <a:prstDash val="solid"/>
                </a:ln>
                <a:effectLst>
                  <a:outerShdw blurRad="88000" dist="50800" dir="5040000" algn="tl">
                    <a:srgbClr val="000000">
                      <a:tint val="80000"/>
                      <a:satMod val="250000"/>
                      <a:alpha val="45000"/>
                    </a:srgbClr>
                  </a:outerShdw>
                </a:effectLst>
                <a:latin typeface="Arial" panose="020B0604020202020204" pitchFamily="34" charset="0"/>
                <a:cs typeface="Arial" panose="020B0604020202020204" pitchFamily="34" charset="0"/>
              </a:rPr>
              <a:t>Minnesota</a:t>
            </a:r>
            <a:endParaRPr lang="en-US" sz="9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3286" y="2223633"/>
            <a:ext cx="10638971" cy="4351338"/>
          </a:xfrm>
        </p:spPr>
        <p:txBody>
          <a:bodyPr/>
          <a:lstStyle/>
          <a:p>
            <a:pPr>
              <a:lnSpc>
                <a:spcPct val="90000"/>
              </a:lnSpc>
              <a:spcBef>
                <a:spcPct val="0"/>
              </a:spcBef>
              <a:buClr>
                <a:schemeClr val="bg1"/>
              </a:buClr>
              <a:tabLst>
                <a:tab pos="5037138" algn="l"/>
              </a:tabLst>
            </a:pPr>
            <a:r>
              <a:rPr lang="en-US" sz="2400" kern="0" dirty="0">
                <a:solidFill>
                  <a:schemeClr val="bg1"/>
                </a:solidFill>
                <a:ea typeface="Arial Unicode MS" pitchFamily="34" charset="-128"/>
                <a:cs typeface="Arial Unicode MS" pitchFamily="34" charset="-128"/>
              </a:rPr>
              <a:t>Population – 5.7 million</a:t>
            </a:r>
          </a:p>
          <a:p>
            <a:pPr>
              <a:lnSpc>
                <a:spcPct val="90000"/>
              </a:lnSpc>
              <a:spcBef>
                <a:spcPct val="0"/>
              </a:spcBef>
              <a:buClr>
                <a:schemeClr val="bg1"/>
              </a:buClr>
              <a:tabLst>
                <a:tab pos="5037138" algn="l"/>
              </a:tabLst>
            </a:pPr>
            <a:r>
              <a:rPr lang="en-US" sz="2400" kern="0" dirty="0">
                <a:solidFill>
                  <a:schemeClr val="bg1"/>
                </a:solidFill>
                <a:ea typeface="Arial Unicode MS" pitchFamily="34" charset="-128"/>
                <a:cs typeface="Arial Unicode MS" pitchFamily="34" charset="-128"/>
              </a:rPr>
              <a:t>Home to 15 Fortune </a:t>
            </a:r>
            <a:br>
              <a:rPr lang="en-US" sz="2400" kern="0" dirty="0">
                <a:solidFill>
                  <a:schemeClr val="bg1"/>
                </a:solidFill>
                <a:ea typeface="Arial Unicode MS" pitchFamily="34" charset="-128"/>
                <a:cs typeface="Arial Unicode MS" pitchFamily="34" charset="-128"/>
              </a:rPr>
            </a:br>
            <a:r>
              <a:rPr lang="en-US" sz="2400" kern="0" dirty="0">
                <a:solidFill>
                  <a:schemeClr val="bg1"/>
                </a:solidFill>
                <a:ea typeface="Arial Unicode MS" pitchFamily="34" charset="-128"/>
                <a:cs typeface="Arial Unicode MS" pitchFamily="34" charset="-128"/>
              </a:rPr>
              <a:t>500 companies</a:t>
            </a:r>
          </a:p>
          <a:p>
            <a:pPr>
              <a:lnSpc>
                <a:spcPct val="90000"/>
              </a:lnSpc>
              <a:spcBef>
                <a:spcPct val="0"/>
              </a:spcBef>
              <a:buClr>
                <a:schemeClr val="bg1"/>
              </a:buClr>
              <a:tabLst>
                <a:tab pos="5037138" algn="l"/>
              </a:tabLst>
            </a:pPr>
            <a:r>
              <a:rPr lang="en-US" sz="2400" kern="0" dirty="0">
                <a:solidFill>
                  <a:schemeClr val="bg1"/>
                </a:solidFill>
                <a:ea typeface="Arial Unicode MS" pitchFamily="34" charset="-128"/>
                <a:cs typeface="Arial Unicode MS" pitchFamily="34" charset="-128"/>
              </a:rPr>
              <a:t>22</a:t>
            </a:r>
            <a:r>
              <a:rPr lang="en-US" sz="2400" kern="0" baseline="30000" dirty="0">
                <a:solidFill>
                  <a:schemeClr val="bg1"/>
                </a:solidFill>
                <a:ea typeface="Arial Unicode MS" pitchFamily="34" charset="-128"/>
                <a:cs typeface="Arial Unicode MS" pitchFamily="34" charset="-128"/>
              </a:rPr>
              <a:t>nd</a:t>
            </a:r>
            <a:r>
              <a:rPr lang="en-US" sz="2400" kern="0" dirty="0">
                <a:solidFill>
                  <a:schemeClr val="bg1"/>
                </a:solidFill>
                <a:ea typeface="Arial Unicode MS" pitchFamily="34" charset="-128"/>
                <a:cs typeface="Arial Unicode MS" pitchFamily="34" charset="-128"/>
              </a:rPr>
              <a:t> in population – </a:t>
            </a:r>
            <a:br>
              <a:rPr lang="en-US" sz="2400" kern="0" dirty="0">
                <a:solidFill>
                  <a:schemeClr val="bg1"/>
                </a:solidFill>
                <a:ea typeface="Arial Unicode MS" pitchFamily="34" charset="-128"/>
                <a:cs typeface="Arial Unicode MS" pitchFamily="34" charset="-128"/>
              </a:rPr>
            </a:br>
            <a:r>
              <a:rPr lang="en-US" sz="2400" kern="0" dirty="0">
                <a:solidFill>
                  <a:schemeClr val="bg1"/>
                </a:solidFill>
                <a:ea typeface="Arial Unicode MS" pitchFamily="34" charset="-128"/>
                <a:cs typeface="Arial Unicode MS" pitchFamily="34" charset="-128"/>
              </a:rPr>
              <a:t>with the 20</a:t>
            </a:r>
            <a:r>
              <a:rPr lang="en-US" sz="2400" kern="0" baseline="30000" dirty="0">
                <a:solidFill>
                  <a:schemeClr val="bg1"/>
                </a:solidFill>
                <a:ea typeface="Arial Unicode MS" pitchFamily="34" charset="-128"/>
                <a:cs typeface="Arial Unicode MS" pitchFamily="34" charset="-128"/>
              </a:rPr>
              <a:t>th</a:t>
            </a:r>
            <a:r>
              <a:rPr lang="en-US" sz="2400" kern="0" dirty="0">
                <a:solidFill>
                  <a:schemeClr val="bg1"/>
                </a:solidFill>
                <a:ea typeface="Arial Unicode MS" pitchFamily="34" charset="-128"/>
                <a:cs typeface="Arial Unicode MS" pitchFamily="34" charset="-128"/>
              </a:rPr>
              <a:t> largest </a:t>
            </a:r>
            <a:br>
              <a:rPr lang="en-US" sz="2400" kern="0" dirty="0">
                <a:solidFill>
                  <a:schemeClr val="bg1"/>
                </a:solidFill>
                <a:ea typeface="Arial Unicode MS" pitchFamily="34" charset="-128"/>
                <a:cs typeface="Arial Unicode MS" pitchFamily="34" charset="-128"/>
              </a:rPr>
            </a:br>
            <a:r>
              <a:rPr lang="en-US" sz="2400" kern="0" dirty="0">
                <a:solidFill>
                  <a:schemeClr val="bg1"/>
                </a:solidFill>
                <a:ea typeface="Arial Unicode MS" pitchFamily="34" charset="-128"/>
                <a:cs typeface="Arial Unicode MS" pitchFamily="34" charset="-128"/>
              </a:rPr>
              <a:t>state economy in the </a:t>
            </a:r>
            <a:br>
              <a:rPr lang="en-US" sz="2400" kern="0" dirty="0">
                <a:solidFill>
                  <a:schemeClr val="bg1"/>
                </a:solidFill>
                <a:ea typeface="Arial Unicode MS" pitchFamily="34" charset="-128"/>
                <a:cs typeface="Arial Unicode MS" pitchFamily="34" charset="-128"/>
              </a:rPr>
            </a:br>
            <a:r>
              <a:rPr lang="en-US" sz="2400" kern="0" dirty="0">
                <a:solidFill>
                  <a:schemeClr val="bg1"/>
                </a:solidFill>
                <a:ea typeface="Arial Unicode MS" pitchFamily="34" charset="-128"/>
                <a:cs typeface="Arial Unicode MS" pitchFamily="34" charset="-128"/>
              </a:rPr>
              <a:t>U.S by GDP</a:t>
            </a:r>
            <a:endParaRPr lang="en-US" dirty="0">
              <a:solidFill>
                <a:schemeClr val="bg1"/>
              </a:solidFill>
            </a:endParaRPr>
          </a:p>
        </p:txBody>
      </p:sp>
    </p:spTree>
    <p:extLst>
      <p:ext uri="{BB962C8B-B14F-4D97-AF65-F5344CB8AC3E}">
        <p14:creationId xmlns:p14="http://schemas.microsoft.com/office/powerpoint/2010/main" val="210337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471A-661A-492B-A16E-A1E40F0BF1B6}"/>
              </a:ext>
            </a:extLst>
          </p:cNvPr>
          <p:cNvSpPr>
            <a:spLocks noGrp="1"/>
          </p:cNvSpPr>
          <p:nvPr>
            <p:ph type="title"/>
          </p:nvPr>
        </p:nvSpPr>
        <p:spPr/>
        <p:txBody>
          <a:bodyPr/>
          <a:lstStyle/>
          <a:p>
            <a:r>
              <a:rPr lang="en-US" dirty="0"/>
              <a:t>Reach Millions of Customers in Just a Day</a:t>
            </a:r>
          </a:p>
        </p:txBody>
      </p:sp>
      <p:pic>
        <p:nvPicPr>
          <p:cNvPr id="6" name="Picture 5" descr="Diagram showing the distance that can be traveled in one day via semi truck">
            <a:extLst>
              <a:ext uri="{FF2B5EF4-FFF2-40B4-BE49-F238E27FC236}">
                <a16:creationId xmlns:a16="http://schemas.microsoft.com/office/drawing/2014/main" id="{D946F898-ED56-4FE9-A8BB-44A74D3B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808" y="997393"/>
            <a:ext cx="5044383" cy="5774109"/>
          </a:xfrm>
          <a:prstGeom prst="rect">
            <a:avLst/>
          </a:prstGeom>
        </p:spPr>
      </p:pic>
    </p:spTree>
    <p:extLst>
      <p:ext uri="{BB962C8B-B14F-4D97-AF65-F5344CB8AC3E}">
        <p14:creationId xmlns:p14="http://schemas.microsoft.com/office/powerpoint/2010/main" val="2295100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C38E-9E80-48EA-8EA4-0B6FEF0F05AF}"/>
              </a:ext>
            </a:extLst>
          </p:cNvPr>
          <p:cNvSpPr>
            <a:spLocks noGrp="1"/>
          </p:cNvSpPr>
          <p:nvPr>
            <p:ph type="title"/>
          </p:nvPr>
        </p:nvSpPr>
        <p:spPr/>
        <p:txBody>
          <a:bodyPr/>
          <a:lstStyle/>
          <a:p>
            <a:r>
              <a:rPr lang="en-US" dirty="0"/>
              <a:t>Central Location</a:t>
            </a:r>
          </a:p>
        </p:txBody>
      </p:sp>
      <p:pic>
        <p:nvPicPr>
          <p:cNvPr id="7" name="Picture 6" descr="Map showing Minnesota in the Upper Midwest of the United States">
            <a:extLst>
              <a:ext uri="{FF2B5EF4-FFF2-40B4-BE49-F238E27FC236}">
                <a16:creationId xmlns:a16="http://schemas.microsoft.com/office/drawing/2014/main" id="{2D951B67-6620-4206-BE5C-E4B4754C5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603" y="1389591"/>
            <a:ext cx="6610793" cy="5468409"/>
          </a:xfrm>
          <a:prstGeom prst="rect">
            <a:avLst/>
          </a:prstGeom>
        </p:spPr>
      </p:pic>
    </p:spTree>
    <p:extLst>
      <p:ext uri="{BB962C8B-B14F-4D97-AF65-F5344CB8AC3E}">
        <p14:creationId xmlns:p14="http://schemas.microsoft.com/office/powerpoint/2010/main" val="23105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D3B49-0A14-754C-8106-850D24966417}"/>
              </a:ext>
            </a:extLst>
          </p:cNvPr>
          <p:cNvSpPr>
            <a:spLocks noGrp="1"/>
          </p:cNvSpPr>
          <p:nvPr>
            <p:ph type="ctrTitle"/>
          </p:nvPr>
        </p:nvSpPr>
        <p:spPr/>
        <p:txBody>
          <a:bodyPr/>
          <a:lstStyle/>
          <a:p>
            <a:r>
              <a:rPr lang="en-US" dirty="0"/>
              <a:t>Global Talent Market</a:t>
            </a:r>
          </a:p>
        </p:txBody>
      </p:sp>
      <p:sp>
        <p:nvSpPr>
          <p:cNvPr id="2" name="Text Placeholder 1">
            <a:extLst>
              <a:ext uri="{FF2B5EF4-FFF2-40B4-BE49-F238E27FC236}">
                <a16:creationId xmlns:a16="http://schemas.microsoft.com/office/drawing/2014/main" id="{F8D828A8-8A1C-C148-AA58-9BF424BC603D}"/>
              </a:ext>
            </a:extLst>
          </p:cNvPr>
          <p:cNvSpPr>
            <a:spLocks noGrp="1"/>
          </p:cNvSpPr>
          <p:nvPr>
            <p:ph type="body" sz="quarter" idx="17"/>
          </p:nvPr>
        </p:nvSpPr>
        <p:spPr/>
        <p:txBody>
          <a:bodyPr/>
          <a:lstStyle/>
          <a:p>
            <a:r>
              <a:rPr lang="en-US" b="0" i="0" dirty="0">
                <a:solidFill>
                  <a:srgbClr val="333333"/>
                </a:solidFill>
                <a:effectLst/>
                <a:latin typeface="Open Sans" panose="020B0606030504020204" pitchFamily="34" charset="0"/>
              </a:rPr>
              <a:t>Our talented workforce is ready to work and wants to make a difference.</a:t>
            </a:r>
            <a:endParaRPr lang="en-US" dirty="0"/>
          </a:p>
        </p:txBody>
      </p:sp>
    </p:spTree>
    <p:extLst>
      <p:ext uri="{BB962C8B-B14F-4D97-AF65-F5344CB8AC3E}">
        <p14:creationId xmlns:p14="http://schemas.microsoft.com/office/powerpoint/2010/main" val="174989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C6DEF-3C2A-9047-8B68-B303A80FAD17}"/>
              </a:ext>
            </a:extLst>
          </p:cNvPr>
          <p:cNvSpPr>
            <a:spLocks noGrp="1"/>
          </p:cNvSpPr>
          <p:nvPr>
            <p:ph type="title"/>
          </p:nvPr>
        </p:nvSpPr>
        <p:spPr/>
        <p:txBody>
          <a:bodyPr/>
          <a:lstStyle/>
          <a:p>
            <a:r>
              <a:rPr lang="en-US" dirty="0"/>
              <a:t>A Top-Ranked Workforce</a:t>
            </a:r>
          </a:p>
        </p:txBody>
      </p:sp>
      <p:grpSp>
        <p:nvGrpSpPr>
          <p:cNvPr id="22" name="Group 21" descr="#2 Labor force participation rate for women">
            <a:extLst>
              <a:ext uri="{FF2B5EF4-FFF2-40B4-BE49-F238E27FC236}">
                <a16:creationId xmlns:a16="http://schemas.microsoft.com/office/drawing/2014/main" id="{DED70D8B-6BAB-4E91-916A-45C9D400ECD5}"/>
              </a:ext>
              <a:ext uri="{C183D7F6-B498-43B3-948B-1728B52AA6E4}">
                <adec:decorative xmlns:adec="http://schemas.microsoft.com/office/drawing/2017/decorative" val="0"/>
              </a:ext>
            </a:extLst>
          </p:cNvPr>
          <p:cNvGrpSpPr/>
          <p:nvPr/>
        </p:nvGrpSpPr>
        <p:grpSpPr>
          <a:xfrm>
            <a:off x="2904209" y="1478572"/>
            <a:ext cx="2150864" cy="2803496"/>
            <a:chOff x="11844611" y="501985"/>
            <a:chExt cx="2455100" cy="3773274"/>
          </a:xfrm>
        </p:grpSpPr>
        <p:pic>
          <p:nvPicPr>
            <p:cNvPr id="14" name="Picture 13">
              <a:extLst>
                <a:ext uri="{FF2B5EF4-FFF2-40B4-BE49-F238E27FC236}">
                  <a16:creationId xmlns:a16="http://schemas.microsoft.com/office/drawing/2014/main" id="{942B9CA5-FD93-A143-AC34-EEB6D96A02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4611" y="501985"/>
              <a:ext cx="2455100" cy="3773274"/>
            </a:xfrm>
            <a:prstGeom prst="rect">
              <a:avLst/>
            </a:prstGeom>
          </p:spPr>
        </p:pic>
        <p:sp>
          <p:nvSpPr>
            <p:cNvPr id="15" name="TextBox 14">
              <a:extLst>
                <a:ext uri="{FF2B5EF4-FFF2-40B4-BE49-F238E27FC236}">
                  <a16:creationId xmlns:a16="http://schemas.microsoft.com/office/drawing/2014/main" id="{FDEB4354-C82C-C14F-8C57-611311C51303}"/>
                </a:ext>
              </a:extLst>
            </p:cNvPr>
            <p:cNvSpPr txBox="1"/>
            <p:nvPr/>
          </p:nvSpPr>
          <p:spPr>
            <a:xfrm>
              <a:off x="12362914" y="952990"/>
              <a:ext cx="1418493" cy="1242726"/>
            </a:xfrm>
            <a:prstGeom prst="rect">
              <a:avLst/>
            </a:prstGeom>
            <a:noFill/>
          </p:spPr>
          <p:txBody>
            <a:bodyPr wrap="square" rtlCol="0">
              <a:spAutoFit/>
            </a:bodyPr>
            <a:lstStyle/>
            <a:p>
              <a:pPr algn="ctr"/>
              <a:r>
                <a:rPr lang="en-US" sz="3600" i="0" baseline="0" dirty="0">
                  <a:solidFill>
                    <a:schemeClr val="bg1"/>
                  </a:solidFill>
                  <a:latin typeface="Arial" panose="020B0604020202020204" pitchFamily="34" charset="0"/>
                </a:rPr>
                <a:t>#</a:t>
              </a:r>
              <a:r>
                <a:rPr lang="en-US" sz="5400" b="1" dirty="0">
                  <a:solidFill>
                    <a:schemeClr val="bg1"/>
                  </a:solidFill>
                </a:rPr>
                <a:t>3</a:t>
              </a:r>
              <a:endParaRPr lang="en-US" sz="5400" b="1" i="0" baseline="0" dirty="0">
                <a:solidFill>
                  <a:schemeClr val="bg1"/>
                </a:solidFill>
                <a:latin typeface="Arial" panose="020B0604020202020204" pitchFamily="34" charset="0"/>
              </a:endParaRPr>
            </a:p>
          </p:txBody>
        </p:sp>
        <p:sp>
          <p:nvSpPr>
            <p:cNvPr id="16" name="TextBox 15">
              <a:extLst>
                <a:ext uri="{FF2B5EF4-FFF2-40B4-BE49-F238E27FC236}">
                  <a16:creationId xmlns:a16="http://schemas.microsoft.com/office/drawing/2014/main" id="{61D798D7-B33B-F84D-8E02-E297B12F3904}"/>
                </a:ext>
              </a:extLst>
            </p:cNvPr>
            <p:cNvSpPr txBox="1"/>
            <p:nvPr/>
          </p:nvSpPr>
          <p:spPr>
            <a:xfrm>
              <a:off x="12134314" y="2797360"/>
              <a:ext cx="1906974" cy="1118453"/>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Labor Force </a:t>
              </a:r>
              <a:r>
                <a:rPr lang="en-US" sz="1600" dirty="0">
                  <a:solidFill>
                    <a:schemeClr val="bg1"/>
                  </a:solidFill>
                  <a:latin typeface="+mn-lt"/>
                </a:rPr>
                <a:t>P</a:t>
              </a:r>
              <a:r>
                <a:rPr lang="en-US" sz="1600" b="0" i="0" baseline="0" dirty="0">
                  <a:solidFill>
                    <a:schemeClr val="bg1"/>
                  </a:solidFill>
                  <a:latin typeface="+mn-lt"/>
                </a:rPr>
                <a:t>articipation </a:t>
              </a:r>
              <a:r>
                <a:rPr lang="en-US" sz="1600" dirty="0">
                  <a:solidFill>
                    <a:schemeClr val="bg1"/>
                  </a:solidFill>
                  <a:latin typeface="+mn-lt"/>
                </a:rPr>
                <a:t>R</a:t>
              </a:r>
              <a:r>
                <a:rPr lang="en-US" sz="1600" b="0" i="0" baseline="0" dirty="0">
                  <a:solidFill>
                    <a:schemeClr val="bg1"/>
                  </a:solidFill>
                  <a:latin typeface="+mn-lt"/>
                </a:rPr>
                <a:t>ate for </a:t>
              </a:r>
              <a:r>
                <a:rPr lang="en-US" sz="1600" dirty="0">
                  <a:solidFill>
                    <a:schemeClr val="bg1"/>
                  </a:solidFill>
                  <a:latin typeface="+mn-lt"/>
                </a:rPr>
                <a:t>W</a:t>
              </a:r>
              <a:r>
                <a:rPr lang="en-US" sz="1600" b="0" i="0" baseline="0" dirty="0">
                  <a:solidFill>
                    <a:schemeClr val="bg1"/>
                  </a:solidFill>
                  <a:latin typeface="+mn-lt"/>
                </a:rPr>
                <a:t>omen</a:t>
              </a:r>
              <a:endParaRPr lang="en-US" sz="3200" b="0" i="0" baseline="0" dirty="0">
                <a:solidFill>
                  <a:schemeClr val="bg1"/>
                </a:solidFill>
                <a:latin typeface="+mn-lt"/>
              </a:endParaRPr>
            </a:p>
          </p:txBody>
        </p:sp>
      </p:grpSp>
      <p:grpSp>
        <p:nvGrpSpPr>
          <p:cNvPr id="21" name="Group 20" descr="#3 Labor Force Participation Rate (69.2%)">
            <a:extLst>
              <a:ext uri="{FF2B5EF4-FFF2-40B4-BE49-F238E27FC236}">
                <a16:creationId xmlns:a16="http://schemas.microsoft.com/office/drawing/2014/main" id="{58426F90-4CA0-4913-8447-D366E7649ED5}"/>
              </a:ext>
              <a:ext uri="{C183D7F6-B498-43B3-948B-1728B52AA6E4}">
                <adec:decorative xmlns:adec="http://schemas.microsoft.com/office/drawing/2017/decorative" val="0"/>
              </a:ext>
            </a:extLst>
          </p:cNvPr>
          <p:cNvGrpSpPr/>
          <p:nvPr/>
        </p:nvGrpSpPr>
        <p:grpSpPr>
          <a:xfrm>
            <a:off x="5297477" y="1457532"/>
            <a:ext cx="2054245" cy="2823412"/>
            <a:chOff x="6657955" y="208011"/>
            <a:chExt cx="2455100" cy="3773274"/>
          </a:xfrm>
        </p:grpSpPr>
        <p:pic>
          <p:nvPicPr>
            <p:cNvPr id="11" name="Picture 10">
              <a:extLst>
                <a:ext uri="{FF2B5EF4-FFF2-40B4-BE49-F238E27FC236}">
                  <a16:creationId xmlns:a16="http://schemas.microsoft.com/office/drawing/2014/main" id="{790E79BE-B118-FF44-920F-D100989EEA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55" y="208011"/>
              <a:ext cx="2455100" cy="3773274"/>
            </a:xfrm>
            <a:prstGeom prst="rect">
              <a:avLst/>
            </a:prstGeom>
          </p:spPr>
        </p:pic>
        <p:sp>
          <p:nvSpPr>
            <p:cNvPr id="12" name="TextBox 11">
              <a:extLst>
                <a:ext uri="{FF2B5EF4-FFF2-40B4-BE49-F238E27FC236}">
                  <a16:creationId xmlns:a16="http://schemas.microsoft.com/office/drawing/2014/main" id="{857D2D9F-C36F-8B41-B671-CDA51E60BC21}"/>
                </a:ext>
              </a:extLst>
            </p:cNvPr>
            <p:cNvSpPr txBox="1"/>
            <p:nvPr/>
          </p:nvSpPr>
          <p:spPr>
            <a:xfrm>
              <a:off x="7185364" y="662742"/>
              <a:ext cx="1418493" cy="1233960"/>
            </a:xfrm>
            <a:prstGeom prst="rect">
              <a:avLst/>
            </a:prstGeom>
            <a:noFill/>
          </p:spPr>
          <p:txBody>
            <a:bodyPr wrap="square" rtlCol="0">
              <a:spAutoFit/>
            </a:bodyPr>
            <a:lstStyle/>
            <a:p>
              <a:pPr algn="ctr"/>
              <a:r>
                <a:rPr lang="en-US" sz="3600" i="0" baseline="0" dirty="0">
                  <a:solidFill>
                    <a:schemeClr val="bg1"/>
                  </a:solidFill>
                  <a:latin typeface="Arial" panose="020B0604020202020204" pitchFamily="34" charset="0"/>
                </a:rPr>
                <a:t>#</a:t>
              </a:r>
              <a:r>
                <a:rPr lang="en-US" sz="5400" b="1" i="0" baseline="0" dirty="0">
                  <a:solidFill>
                    <a:schemeClr val="bg1"/>
                  </a:solidFill>
                  <a:latin typeface="Arial" panose="020B0604020202020204" pitchFamily="34" charset="0"/>
                </a:rPr>
                <a:t>8</a:t>
              </a:r>
            </a:p>
          </p:txBody>
        </p:sp>
        <p:sp>
          <p:nvSpPr>
            <p:cNvPr id="23" name="TextBox 22">
              <a:extLst>
                <a:ext uri="{FF2B5EF4-FFF2-40B4-BE49-F238E27FC236}">
                  <a16:creationId xmlns:a16="http://schemas.microsoft.com/office/drawing/2014/main" id="{DC347561-7510-6148-BD89-0C0D47BE9C15}"/>
                </a:ext>
              </a:extLst>
            </p:cNvPr>
            <p:cNvSpPr txBox="1"/>
            <p:nvPr/>
          </p:nvSpPr>
          <p:spPr>
            <a:xfrm>
              <a:off x="6947658" y="2525848"/>
              <a:ext cx="1875691" cy="1110564"/>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Labor Force Participation Rate</a:t>
              </a:r>
              <a:endParaRPr lang="en-US" sz="3200" b="0" i="0" strike="sngStrike" baseline="0" dirty="0">
                <a:solidFill>
                  <a:schemeClr val="bg1"/>
                </a:solidFill>
                <a:latin typeface="+mn-lt"/>
              </a:endParaRPr>
            </a:p>
          </p:txBody>
        </p:sp>
      </p:grpSp>
      <p:grpSp>
        <p:nvGrpSpPr>
          <p:cNvPr id="26" name="Group 25" descr="#3 Percent with High School Degree">
            <a:extLst>
              <a:ext uri="{FF2B5EF4-FFF2-40B4-BE49-F238E27FC236}">
                <a16:creationId xmlns:a16="http://schemas.microsoft.com/office/drawing/2014/main" id="{35C13DD1-479A-420D-A591-20492B003FEC}"/>
              </a:ext>
              <a:ext uri="{C183D7F6-B498-43B3-948B-1728B52AA6E4}">
                <adec:decorative xmlns:adec="http://schemas.microsoft.com/office/drawing/2017/decorative" val="0"/>
              </a:ext>
            </a:extLst>
          </p:cNvPr>
          <p:cNvGrpSpPr/>
          <p:nvPr/>
        </p:nvGrpSpPr>
        <p:grpSpPr>
          <a:xfrm>
            <a:off x="7594124" y="1478572"/>
            <a:ext cx="2054245" cy="2823412"/>
            <a:chOff x="6322859" y="184810"/>
            <a:chExt cx="2455100" cy="3773274"/>
          </a:xfrm>
        </p:grpSpPr>
        <p:pic>
          <p:nvPicPr>
            <p:cNvPr id="27" name="Picture 26">
              <a:extLst>
                <a:ext uri="{FF2B5EF4-FFF2-40B4-BE49-F238E27FC236}">
                  <a16:creationId xmlns:a16="http://schemas.microsoft.com/office/drawing/2014/main" id="{01CA8375-2822-41B9-A472-AA3C5FCD11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859" y="184810"/>
              <a:ext cx="2455100" cy="3773274"/>
            </a:xfrm>
            <a:prstGeom prst="rect">
              <a:avLst/>
            </a:prstGeom>
          </p:spPr>
        </p:pic>
        <p:sp>
          <p:nvSpPr>
            <p:cNvPr id="28" name="TextBox 27">
              <a:extLst>
                <a:ext uri="{FF2B5EF4-FFF2-40B4-BE49-F238E27FC236}">
                  <a16:creationId xmlns:a16="http://schemas.microsoft.com/office/drawing/2014/main" id="{F4A9E83C-6A0B-4C7F-A540-165ACA30ADF1}"/>
                </a:ext>
              </a:extLst>
            </p:cNvPr>
            <p:cNvSpPr txBox="1"/>
            <p:nvPr/>
          </p:nvSpPr>
          <p:spPr>
            <a:xfrm>
              <a:off x="6836858" y="649610"/>
              <a:ext cx="1418493" cy="1233960"/>
            </a:xfrm>
            <a:prstGeom prst="rect">
              <a:avLst/>
            </a:prstGeom>
            <a:noFill/>
          </p:spPr>
          <p:txBody>
            <a:bodyPr wrap="square" rtlCol="0">
              <a:spAutoFit/>
            </a:bodyPr>
            <a:lstStyle/>
            <a:p>
              <a:pPr algn="ctr"/>
              <a:r>
                <a:rPr lang="en-US" sz="3600" dirty="0">
                  <a:solidFill>
                    <a:schemeClr val="bg1"/>
                  </a:solidFill>
                </a:rPr>
                <a:t>#</a:t>
              </a:r>
              <a:r>
                <a:rPr lang="en-US" sz="5400" b="1" dirty="0">
                  <a:solidFill>
                    <a:schemeClr val="bg1"/>
                  </a:solidFill>
                </a:rPr>
                <a:t>4</a:t>
              </a:r>
              <a:endParaRPr lang="en-US" sz="5400" b="1" i="0" baseline="0" dirty="0">
                <a:solidFill>
                  <a:schemeClr val="bg1"/>
                </a:solidFill>
                <a:latin typeface="Arial" panose="020B0604020202020204" pitchFamily="34" charset="0"/>
              </a:endParaRPr>
            </a:p>
          </p:txBody>
        </p:sp>
        <p:sp>
          <p:nvSpPr>
            <p:cNvPr id="29" name="TextBox 28">
              <a:extLst>
                <a:ext uri="{FF2B5EF4-FFF2-40B4-BE49-F238E27FC236}">
                  <a16:creationId xmlns:a16="http://schemas.microsoft.com/office/drawing/2014/main" id="{39E2203D-DE24-4160-A7AC-2CD521602B62}"/>
                </a:ext>
              </a:extLst>
            </p:cNvPr>
            <p:cNvSpPr txBox="1"/>
            <p:nvPr/>
          </p:nvSpPr>
          <p:spPr>
            <a:xfrm>
              <a:off x="6681113" y="2451615"/>
              <a:ext cx="1875691" cy="1110564"/>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Percent with High School Diploma</a:t>
              </a:r>
              <a:endParaRPr lang="en-US" sz="3200" b="0" i="0" baseline="0" dirty="0">
                <a:solidFill>
                  <a:schemeClr val="bg1"/>
                </a:solidFill>
                <a:latin typeface="+mn-lt"/>
              </a:endParaRPr>
            </a:p>
          </p:txBody>
        </p:sp>
      </p:grpSp>
      <p:grpSp>
        <p:nvGrpSpPr>
          <p:cNvPr id="20" name="Group 19">
            <a:extLst>
              <a:ext uri="{FF2B5EF4-FFF2-40B4-BE49-F238E27FC236}">
                <a16:creationId xmlns:a16="http://schemas.microsoft.com/office/drawing/2014/main" id="{F5B21C7D-FE68-4D65-9C46-0EFF3797FE36}"/>
              </a:ext>
              <a:ext uri="{C183D7F6-B498-43B3-948B-1728B52AA6E4}">
                <adec:decorative xmlns:adec="http://schemas.microsoft.com/office/drawing/2017/decorative" val="1"/>
              </a:ext>
            </a:extLst>
          </p:cNvPr>
          <p:cNvGrpSpPr/>
          <p:nvPr/>
        </p:nvGrpSpPr>
        <p:grpSpPr>
          <a:xfrm>
            <a:off x="2220565" y="4395794"/>
            <a:ext cx="7977333" cy="2462206"/>
            <a:chOff x="1991965" y="4030034"/>
            <a:chExt cx="7977333" cy="2462206"/>
          </a:xfrm>
        </p:grpSpPr>
        <p:grpSp>
          <p:nvGrpSpPr>
            <p:cNvPr id="6" name="Group 5">
              <a:extLst>
                <a:ext uri="{FF2B5EF4-FFF2-40B4-BE49-F238E27FC236}">
                  <a16:creationId xmlns:a16="http://schemas.microsoft.com/office/drawing/2014/main" id="{AAB671F4-A058-4373-BB97-37E20450C944}"/>
                </a:ext>
              </a:extLst>
            </p:cNvPr>
            <p:cNvGrpSpPr/>
            <p:nvPr/>
          </p:nvGrpSpPr>
          <p:grpSpPr>
            <a:xfrm>
              <a:off x="2140115" y="4127522"/>
              <a:ext cx="7682077" cy="2228828"/>
              <a:chOff x="838200" y="3822722"/>
              <a:chExt cx="10525127" cy="3053692"/>
            </a:xfrm>
          </p:grpSpPr>
          <p:pic>
            <p:nvPicPr>
              <p:cNvPr id="7" name="Picture 6" descr="Lab worker, office workers and casual worker." title="Collage showing images of MN Workers">
                <a:extLst>
                  <a:ext uri="{FF2B5EF4-FFF2-40B4-BE49-F238E27FC236}">
                    <a16:creationId xmlns:a16="http://schemas.microsoft.com/office/drawing/2014/main" id="{0F56A6E1-923E-4819-B2FC-656C95A43B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
              <a:stretch/>
            </p:blipFill>
            <p:spPr>
              <a:xfrm>
                <a:off x="838200" y="3841138"/>
                <a:ext cx="4263851" cy="3035276"/>
              </a:xfrm>
              <a:prstGeom prst="rect">
                <a:avLst/>
              </a:prstGeom>
            </p:spPr>
          </p:pic>
          <p:pic>
            <p:nvPicPr>
              <p:cNvPr id="8" name="Picture 7" descr="Lab worker, office workers and casual worker." title="Collage showing images of MN Workers">
                <a:extLst>
                  <a:ext uri="{FF2B5EF4-FFF2-40B4-BE49-F238E27FC236}">
                    <a16:creationId xmlns:a16="http://schemas.microsoft.com/office/drawing/2014/main" id="{FACED866-6E55-4152-ACF3-0A7A384306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2"/>
              <a:stretch/>
            </p:blipFill>
            <p:spPr>
              <a:xfrm>
                <a:off x="7086602" y="3841138"/>
                <a:ext cx="4276725" cy="3035275"/>
              </a:xfrm>
              <a:prstGeom prst="rect">
                <a:avLst/>
              </a:prstGeom>
              <a:effectLst/>
            </p:spPr>
          </p:pic>
          <p:pic>
            <p:nvPicPr>
              <p:cNvPr id="9" name="Picture 8" descr="Lab worker, office workers and casual worker." title="Collage showing images of MN Workers">
                <a:extLst>
                  <a:ext uri="{FF2B5EF4-FFF2-40B4-BE49-F238E27FC236}">
                    <a16:creationId xmlns:a16="http://schemas.microsoft.com/office/drawing/2014/main" id="{7E073331-1564-4E0B-BED6-6AD20B8684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1727" y="3822722"/>
                <a:ext cx="2428222" cy="3035278"/>
              </a:xfrm>
              <a:prstGeom prst="rect">
                <a:avLst/>
              </a:prstGeom>
            </p:spPr>
          </p:pic>
        </p:grpSp>
        <p:sp>
          <p:nvSpPr>
            <p:cNvPr id="24" name="Rectangle 23">
              <a:extLst>
                <a:ext uri="{FF2B5EF4-FFF2-40B4-BE49-F238E27FC236}">
                  <a16:creationId xmlns:a16="http://schemas.microsoft.com/office/drawing/2014/main" id="{B2717D75-5EF5-8643-B432-1A1BBADE25A7}"/>
                </a:ext>
              </a:extLst>
            </p:cNvPr>
            <p:cNvSpPr/>
            <p:nvPr/>
          </p:nvSpPr>
          <p:spPr>
            <a:xfrm>
              <a:off x="1991965" y="4030034"/>
              <a:ext cx="7977333" cy="2462206"/>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352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F13-D559-45B9-849D-5B810CA064B3}"/>
              </a:ext>
            </a:extLst>
          </p:cNvPr>
          <p:cNvSpPr>
            <a:spLocks noGrp="1"/>
          </p:cNvSpPr>
          <p:nvPr>
            <p:ph type="title"/>
          </p:nvPr>
        </p:nvSpPr>
        <p:spPr/>
        <p:txBody>
          <a:bodyPr/>
          <a:lstStyle/>
          <a:p>
            <a:r>
              <a:rPr lang="en-US" dirty="0"/>
              <a:t>Abundant Pool of Reliable Talent</a:t>
            </a:r>
          </a:p>
        </p:txBody>
      </p:sp>
      <p:sp>
        <p:nvSpPr>
          <p:cNvPr id="3" name="Text Placeholder 2">
            <a:extLst>
              <a:ext uri="{FF2B5EF4-FFF2-40B4-BE49-F238E27FC236}">
                <a16:creationId xmlns:a16="http://schemas.microsoft.com/office/drawing/2014/main" id="{0F08B201-AEF4-45C8-ABB7-B935484649EE}"/>
              </a:ext>
            </a:extLst>
          </p:cNvPr>
          <p:cNvSpPr>
            <a:spLocks noGrp="1"/>
          </p:cNvSpPr>
          <p:nvPr>
            <p:ph type="body" sz="quarter" idx="11"/>
          </p:nvPr>
        </p:nvSpPr>
        <p:spPr/>
        <p:txBody>
          <a:bodyPr/>
          <a:lstStyle/>
          <a:p>
            <a:r>
              <a:rPr lang="en-US" dirty="0"/>
              <a:t>Labor force of over 3.1 million workers</a:t>
            </a:r>
          </a:p>
          <a:p>
            <a:r>
              <a:rPr lang="en-US" dirty="0"/>
              <a:t>4</a:t>
            </a:r>
            <a:r>
              <a:rPr lang="en-US" baseline="30000" dirty="0"/>
              <a:t>th</a:t>
            </a:r>
            <a:r>
              <a:rPr lang="en-US" dirty="0"/>
              <a:t> in technology and innovation </a:t>
            </a:r>
            <a:r>
              <a:rPr lang="en-US" sz="1200" dirty="0">
                <a:solidFill>
                  <a:schemeClr val="bg1">
                    <a:lumMod val="50000"/>
                  </a:schemeClr>
                </a:solidFill>
              </a:rPr>
              <a:t>(CNBC, 2023)</a:t>
            </a:r>
          </a:p>
        </p:txBody>
      </p:sp>
      <p:grpSp>
        <p:nvGrpSpPr>
          <p:cNvPr id="4" name="Group 3">
            <a:extLst>
              <a:ext uri="{FF2B5EF4-FFF2-40B4-BE49-F238E27FC236}">
                <a16:creationId xmlns:a16="http://schemas.microsoft.com/office/drawing/2014/main" id="{F82A7651-8CF9-482B-BA6A-03A8B149B205}"/>
              </a:ext>
              <a:ext uri="{C183D7F6-B498-43B3-948B-1728B52AA6E4}">
                <adec:decorative xmlns:adec="http://schemas.microsoft.com/office/drawing/2017/decorative" val="1"/>
              </a:ext>
            </a:extLst>
          </p:cNvPr>
          <p:cNvGrpSpPr/>
          <p:nvPr/>
        </p:nvGrpSpPr>
        <p:grpSpPr>
          <a:xfrm>
            <a:off x="2127594" y="3555924"/>
            <a:ext cx="7524408" cy="2247990"/>
            <a:chOff x="1107965" y="3827655"/>
            <a:chExt cx="10263980" cy="3066463"/>
          </a:xfrm>
        </p:grpSpPr>
        <p:pic>
          <p:nvPicPr>
            <p:cNvPr id="5" name="Picture 4" descr="Collage of pictures showing many trades in Minnesota">
              <a:extLst>
                <a:ext uri="{FF2B5EF4-FFF2-40B4-BE49-F238E27FC236}">
                  <a16:creationId xmlns:a16="http://schemas.microsoft.com/office/drawing/2014/main" id="{2D39506E-BD7E-402B-8839-4301BFFB59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14" t="1076" r="22594" b="-1076"/>
            <a:stretch/>
          </p:blipFill>
          <p:spPr>
            <a:xfrm>
              <a:off x="8124938" y="3827655"/>
              <a:ext cx="3247007" cy="3066463"/>
            </a:xfrm>
            <a:prstGeom prst="rect">
              <a:avLst/>
            </a:prstGeom>
          </p:spPr>
        </p:pic>
        <p:pic>
          <p:nvPicPr>
            <p:cNvPr id="6" name="Picture 5" descr="Collage of pictures showing many trades in Minnesota">
              <a:extLst>
                <a:ext uri="{FF2B5EF4-FFF2-40B4-BE49-F238E27FC236}">
                  <a16:creationId xmlns:a16="http://schemas.microsoft.com/office/drawing/2014/main" id="{27336D12-7E3A-4864-86DA-F95022306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116" y="3839129"/>
              <a:ext cx="4545267" cy="3018872"/>
            </a:xfrm>
            <a:prstGeom prst="rect">
              <a:avLst/>
            </a:prstGeom>
          </p:spPr>
        </p:pic>
        <p:pic>
          <p:nvPicPr>
            <p:cNvPr id="7" name="Picture 6" descr="Collage of pictures showing many trades in Minnesota">
              <a:extLst>
                <a:ext uri="{FF2B5EF4-FFF2-40B4-BE49-F238E27FC236}">
                  <a16:creationId xmlns:a16="http://schemas.microsoft.com/office/drawing/2014/main" id="{27F61C25-1B92-4F30-9058-1205C0146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965" y="3839128"/>
              <a:ext cx="2949689" cy="3018872"/>
            </a:xfrm>
            <a:prstGeom prst="rect">
              <a:avLst/>
            </a:prstGeom>
          </p:spPr>
        </p:pic>
      </p:grpSp>
      <p:sp>
        <p:nvSpPr>
          <p:cNvPr id="9" name="Rectangle 8">
            <a:extLst>
              <a:ext uri="{FF2B5EF4-FFF2-40B4-BE49-F238E27FC236}">
                <a16:creationId xmlns:a16="http://schemas.microsoft.com/office/drawing/2014/main" id="{7103238D-FFD2-E244-B690-048E65AD6C0E}"/>
              </a:ext>
              <a:ext uri="{C183D7F6-B498-43B3-948B-1728B52AA6E4}">
                <adec:decorative xmlns:adec="http://schemas.microsoft.com/office/drawing/2017/decorative" val="1"/>
              </a:ext>
            </a:extLst>
          </p:cNvPr>
          <p:cNvSpPr/>
          <p:nvPr/>
        </p:nvSpPr>
        <p:spPr>
          <a:xfrm>
            <a:off x="1982882" y="3429000"/>
            <a:ext cx="7799747" cy="2493639"/>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26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8E0A6B-718A-4EC8-956C-040EB45995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1943"/>
            <a:ext cx="12190992" cy="3858449"/>
          </a:xfrm>
          <a:prstGeom prst="rect">
            <a:avLst/>
          </a:prstGeom>
        </p:spPr>
      </p:pic>
      <p:sp>
        <p:nvSpPr>
          <p:cNvPr id="3" name="Title 2">
            <a:extLst>
              <a:ext uri="{FF2B5EF4-FFF2-40B4-BE49-F238E27FC236}">
                <a16:creationId xmlns:a16="http://schemas.microsoft.com/office/drawing/2014/main" id="{4294148E-A27C-4C17-B210-96408E681387}"/>
              </a:ext>
            </a:extLst>
          </p:cNvPr>
          <p:cNvSpPr>
            <a:spLocks noGrp="1"/>
          </p:cNvSpPr>
          <p:nvPr>
            <p:ph type="ctrTitle"/>
          </p:nvPr>
        </p:nvSpPr>
        <p:spPr/>
        <p:txBody>
          <a:bodyPr>
            <a:normAutofit fontScale="90000"/>
          </a:bodyPr>
          <a:lstStyle/>
          <a:p>
            <a:r>
              <a:rPr lang="en-US" dirty="0"/>
              <a:t>Exceptional Education System</a:t>
            </a:r>
          </a:p>
        </p:txBody>
      </p:sp>
      <p:sp>
        <p:nvSpPr>
          <p:cNvPr id="2" name="Text Placeholder 1">
            <a:extLst>
              <a:ext uri="{FF2B5EF4-FFF2-40B4-BE49-F238E27FC236}">
                <a16:creationId xmlns:a16="http://schemas.microsoft.com/office/drawing/2014/main" id="{7B7C5C0F-247D-4435-A071-6E36B64B8152}"/>
              </a:ext>
            </a:extLst>
          </p:cNvPr>
          <p:cNvSpPr>
            <a:spLocks noGrp="1"/>
          </p:cNvSpPr>
          <p:nvPr>
            <p:ph type="body" sz="quarter" idx="17"/>
          </p:nvPr>
        </p:nvSpPr>
        <p:spPr/>
        <p:txBody>
          <a:bodyPr/>
          <a:lstStyle/>
          <a:p>
            <a:r>
              <a:rPr lang="en-US" dirty="0"/>
              <a:t>A high-quality workforce comes from a high-quality education system</a:t>
            </a:r>
          </a:p>
        </p:txBody>
      </p:sp>
    </p:spTree>
    <p:extLst>
      <p:ext uri="{BB962C8B-B14F-4D97-AF65-F5344CB8AC3E}">
        <p14:creationId xmlns:p14="http://schemas.microsoft.com/office/powerpoint/2010/main" val="239124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133C-C845-49A7-A9CE-73F42EB6D044}"/>
              </a:ext>
            </a:extLst>
          </p:cNvPr>
          <p:cNvSpPr>
            <a:spLocks noGrp="1"/>
          </p:cNvSpPr>
          <p:nvPr>
            <p:ph type="title"/>
          </p:nvPr>
        </p:nvSpPr>
        <p:spPr/>
        <p:txBody>
          <a:bodyPr/>
          <a:lstStyle/>
          <a:p>
            <a:r>
              <a:rPr lang="en-US" dirty="0"/>
              <a:t>Always at the Top of the Class</a:t>
            </a:r>
          </a:p>
        </p:txBody>
      </p:sp>
      <p:sp>
        <p:nvSpPr>
          <p:cNvPr id="19" name="Rectangle 18">
            <a:extLst>
              <a:ext uri="{FF2B5EF4-FFF2-40B4-BE49-F238E27FC236}">
                <a16:creationId xmlns:a16="http://schemas.microsoft.com/office/drawing/2014/main" id="{A2B707D1-2A1E-490D-B324-58CAC2A77C5B}"/>
              </a:ext>
              <a:ext uri="{C183D7F6-B498-43B3-948B-1728B52AA6E4}">
                <adec:decorative xmlns:adec="http://schemas.microsoft.com/office/drawing/2017/decorative" val="1"/>
              </a:ext>
            </a:extLst>
          </p:cNvPr>
          <p:cNvSpPr/>
          <p:nvPr/>
        </p:nvSpPr>
        <p:spPr>
          <a:xfrm>
            <a:off x="1586429" y="4344623"/>
            <a:ext cx="9152598" cy="2353440"/>
          </a:xfrm>
          <a:prstGeom prst="rect">
            <a:avLst/>
          </a:prstGeom>
          <a:noFill/>
          <a:ln w="25400">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9B0C4F5-E9EC-43C9-8259-8FBDDB32EF83}"/>
              </a:ext>
              <a:ext uri="{C183D7F6-B498-43B3-948B-1728B52AA6E4}">
                <adec:decorative xmlns:adec="http://schemas.microsoft.com/office/drawing/2017/decorative" val="1"/>
              </a:ext>
            </a:extLst>
          </p:cNvPr>
          <p:cNvGrpSpPr/>
          <p:nvPr/>
        </p:nvGrpSpPr>
        <p:grpSpPr>
          <a:xfrm>
            <a:off x="1718879" y="4466040"/>
            <a:ext cx="8910608" cy="2110605"/>
            <a:chOff x="1718879" y="4466040"/>
            <a:chExt cx="8910608" cy="2110605"/>
          </a:xfrm>
        </p:grpSpPr>
        <p:pic>
          <p:nvPicPr>
            <p:cNvPr id="14" name="Picture 13" descr="University of Minnesota, Driven to Discover Banner on U of M Campus">
              <a:extLst>
                <a:ext uri="{FF2B5EF4-FFF2-40B4-BE49-F238E27FC236}">
                  <a16:creationId xmlns:a16="http://schemas.microsoft.com/office/drawing/2014/main" id="{D18F4F86-738F-4143-8A88-61034411AE97}"/>
                </a:ext>
              </a:extLst>
            </p:cNvPr>
            <p:cNvPicPr>
              <a:picLocks noChangeAspect="1"/>
            </p:cNvPicPr>
            <p:nvPr/>
          </p:nvPicPr>
          <p:blipFill rotWithShape="1">
            <a:blip r:embed="rId3">
              <a:extLst>
                <a:ext uri="{28A0092B-C50C-407E-A947-70E740481C1C}">
                  <a14:useLocalDpi xmlns:a14="http://schemas.microsoft.com/office/drawing/2010/main" val="0"/>
                </a:ext>
              </a:extLst>
            </a:blip>
            <a:srcRect l="17951"/>
            <a:stretch/>
          </p:blipFill>
          <p:spPr>
            <a:xfrm>
              <a:off x="4884636" y="4466041"/>
              <a:ext cx="2605617" cy="2110604"/>
            </a:xfrm>
            <a:prstGeom prst="rect">
              <a:avLst/>
            </a:prstGeom>
          </p:spPr>
        </p:pic>
        <p:pic>
          <p:nvPicPr>
            <p:cNvPr id="16" name="Picture 15" descr="A group of graduates from the College of St. Catherine's in Minnesota">
              <a:extLst>
                <a:ext uri="{FF2B5EF4-FFF2-40B4-BE49-F238E27FC236}">
                  <a16:creationId xmlns:a16="http://schemas.microsoft.com/office/drawing/2014/main" id="{9BEB4175-A7C8-4025-BE35-7D65B8D31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80" y="4466040"/>
              <a:ext cx="3149007" cy="2100573"/>
            </a:xfrm>
            <a:prstGeom prst="rect">
              <a:avLst/>
            </a:prstGeom>
          </p:spPr>
        </p:pic>
        <p:pic>
          <p:nvPicPr>
            <p:cNvPr id="21" name="Picture 20" descr="A student and his family celebrating his graduation from Inver Hills Technical College, Minnesota">
              <a:extLst>
                <a:ext uri="{FF2B5EF4-FFF2-40B4-BE49-F238E27FC236}">
                  <a16:creationId xmlns:a16="http://schemas.microsoft.com/office/drawing/2014/main" id="{C5DBE18C-7722-40F2-A795-33AC6FE36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8879" y="4476072"/>
              <a:ext cx="3165757" cy="2100573"/>
            </a:xfrm>
            <a:prstGeom prst="rect">
              <a:avLst/>
            </a:prstGeom>
          </p:spPr>
        </p:pic>
      </p:grpSp>
      <p:grpSp>
        <p:nvGrpSpPr>
          <p:cNvPr id="4" name="Group 3" descr="#2 Labor force participation rate for women">
            <a:extLst>
              <a:ext uri="{FF2B5EF4-FFF2-40B4-BE49-F238E27FC236}">
                <a16:creationId xmlns:a16="http://schemas.microsoft.com/office/drawing/2014/main" id="{7234AAFD-EEC9-C3C3-D127-4856D53CC2EA}"/>
              </a:ext>
              <a:ext uri="{C183D7F6-B498-43B3-948B-1728B52AA6E4}">
                <adec:decorative xmlns:adec="http://schemas.microsoft.com/office/drawing/2017/decorative" val="0"/>
              </a:ext>
            </a:extLst>
          </p:cNvPr>
          <p:cNvGrpSpPr/>
          <p:nvPr/>
        </p:nvGrpSpPr>
        <p:grpSpPr>
          <a:xfrm>
            <a:off x="2646219" y="1478572"/>
            <a:ext cx="2150864" cy="2803496"/>
            <a:chOff x="11844611" y="501985"/>
            <a:chExt cx="2455100" cy="3773274"/>
          </a:xfrm>
        </p:grpSpPr>
        <p:pic>
          <p:nvPicPr>
            <p:cNvPr id="10" name="Picture 9">
              <a:extLst>
                <a:ext uri="{FF2B5EF4-FFF2-40B4-BE49-F238E27FC236}">
                  <a16:creationId xmlns:a16="http://schemas.microsoft.com/office/drawing/2014/main" id="{B0310919-5917-45DF-90DA-BBC09BC2CB4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4611" y="501985"/>
              <a:ext cx="2455100" cy="3773274"/>
            </a:xfrm>
            <a:prstGeom prst="rect">
              <a:avLst/>
            </a:prstGeom>
          </p:spPr>
        </p:pic>
        <p:sp>
          <p:nvSpPr>
            <p:cNvPr id="11" name="TextBox 10">
              <a:extLst>
                <a:ext uri="{FF2B5EF4-FFF2-40B4-BE49-F238E27FC236}">
                  <a16:creationId xmlns:a16="http://schemas.microsoft.com/office/drawing/2014/main" id="{E182B242-C726-D00B-67AC-2B1D4831C25A}"/>
                </a:ext>
              </a:extLst>
            </p:cNvPr>
            <p:cNvSpPr txBox="1"/>
            <p:nvPr/>
          </p:nvSpPr>
          <p:spPr>
            <a:xfrm>
              <a:off x="12362914" y="952990"/>
              <a:ext cx="1418493" cy="1285704"/>
            </a:xfrm>
            <a:prstGeom prst="rect">
              <a:avLst/>
            </a:prstGeom>
            <a:noFill/>
            <a:ln>
              <a:solidFill>
                <a:schemeClr val="accent1">
                  <a:shade val="50000"/>
                </a:schemeClr>
              </a:solidFill>
            </a:ln>
          </p:spPr>
          <p:txBody>
            <a:bodyPr wrap="square" rtlCol="0">
              <a:spAutoFit/>
            </a:bodyPr>
            <a:lstStyle/>
            <a:p>
              <a:pPr algn="ctr"/>
              <a:r>
                <a:rPr lang="en-US" sz="3600" i="0" baseline="0" dirty="0">
                  <a:solidFill>
                    <a:schemeClr val="bg1"/>
                  </a:solidFill>
                  <a:latin typeface="Arial" panose="020B0604020202020204" pitchFamily="34" charset="0"/>
                </a:rPr>
                <a:t>#</a:t>
              </a:r>
              <a:r>
                <a:rPr lang="en-US" sz="5400" b="1" i="0" baseline="0" dirty="0">
                  <a:solidFill>
                    <a:schemeClr val="bg1"/>
                  </a:solidFill>
                  <a:latin typeface="Arial" panose="020B0604020202020204" pitchFamily="34" charset="0"/>
                </a:rPr>
                <a:t>5</a:t>
              </a:r>
            </a:p>
          </p:txBody>
        </p:sp>
        <p:sp>
          <p:nvSpPr>
            <p:cNvPr id="12" name="TextBox 11">
              <a:extLst>
                <a:ext uri="{FF2B5EF4-FFF2-40B4-BE49-F238E27FC236}">
                  <a16:creationId xmlns:a16="http://schemas.microsoft.com/office/drawing/2014/main" id="{03792D87-FDAF-9AF4-DD51-886AFC5D19C0}"/>
                </a:ext>
              </a:extLst>
            </p:cNvPr>
            <p:cNvSpPr txBox="1"/>
            <p:nvPr/>
          </p:nvSpPr>
          <p:spPr>
            <a:xfrm>
              <a:off x="12134314" y="2875498"/>
              <a:ext cx="1906974" cy="787059"/>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Chance for Success</a:t>
              </a:r>
              <a:endParaRPr lang="en-US" sz="3200" b="0" i="0" baseline="0" dirty="0">
                <a:solidFill>
                  <a:schemeClr val="bg1"/>
                </a:solidFill>
                <a:latin typeface="+mn-lt"/>
              </a:endParaRPr>
            </a:p>
          </p:txBody>
        </p:sp>
      </p:grpSp>
      <p:grpSp>
        <p:nvGrpSpPr>
          <p:cNvPr id="13" name="Group 12" descr="#3 Labor Force Participation Rate (69.2%)">
            <a:extLst>
              <a:ext uri="{FF2B5EF4-FFF2-40B4-BE49-F238E27FC236}">
                <a16:creationId xmlns:a16="http://schemas.microsoft.com/office/drawing/2014/main" id="{3F470A6B-D1D6-6A45-1735-0F5F7E65EF7A}"/>
              </a:ext>
              <a:ext uri="{C183D7F6-B498-43B3-948B-1728B52AA6E4}">
                <adec:decorative xmlns:adec="http://schemas.microsoft.com/office/drawing/2017/decorative" val="0"/>
              </a:ext>
            </a:extLst>
          </p:cNvPr>
          <p:cNvGrpSpPr/>
          <p:nvPr/>
        </p:nvGrpSpPr>
        <p:grpSpPr>
          <a:xfrm>
            <a:off x="5297477" y="1457532"/>
            <a:ext cx="2054245" cy="2823412"/>
            <a:chOff x="6657955" y="208011"/>
            <a:chExt cx="2455100" cy="3773274"/>
          </a:xfrm>
        </p:grpSpPr>
        <p:pic>
          <p:nvPicPr>
            <p:cNvPr id="15" name="Picture 14">
              <a:extLst>
                <a:ext uri="{FF2B5EF4-FFF2-40B4-BE49-F238E27FC236}">
                  <a16:creationId xmlns:a16="http://schemas.microsoft.com/office/drawing/2014/main" id="{A5B3D218-7E33-9AE9-9B6E-95F0EDDF503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955" y="208011"/>
              <a:ext cx="2455100" cy="3773274"/>
            </a:xfrm>
            <a:prstGeom prst="rect">
              <a:avLst/>
            </a:prstGeom>
          </p:spPr>
        </p:pic>
        <p:sp>
          <p:nvSpPr>
            <p:cNvPr id="17" name="TextBox 16">
              <a:extLst>
                <a:ext uri="{FF2B5EF4-FFF2-40B4-BE49-F238E27FC236}">
                  <a16:creationId xmlns:a16="http://schemas.microsoft.com/office/drawing/2014/main" id="{30930AB8-CE60-6320-D8BC-C26A6224E96F}"/>
                </a:ext>
              </a:extLst>
            </p:cNvPr>
            <p:cNvSpPr txBox="1"/>
            <p:nvPr/>
          </p:nvSpPr>
          <p:spPr>
            <a:xfrm>
              <a:off x="7176258" y="774761"/>
              <a:ext cx="1418493" cy="1233960"/>
            </a:xfrm>
            <a:prstGeom prst="rect">
              <a:avLst/>
            </a:prstGeom>
            <a:noFill/>
          </p:spPr>
          <p:txBody>
            <a:bodyPr wrap="square" rtlCol="0">
              <a:spAutoFit/>
            </a:bodyPr>
            <a:lstStyle/>
            <a:p>
              <a:pPr algn="ctr"/>
              <a:r>
                <a:rPr lang="en-US" sz="3600" i="0" baseline="0" dirty="0">
                  <a:solidFill>
                    <a:schemeClr val="bg1"/>
                  </a:solidFill>
                  <a:latin typeface="Arial" panose="020B0604020202020204" pitchFamily="34" charset="0"/>
                </a:rPr>
                <a:t>#</a:t>
              </a:r>
              <a:r>
                <a:rPr lang="en-US" sz="5400" b="1" i="0" baseline="0" dirty="0">
                  <a:solidFill>
                    <a:schemeClr val="bg1"/>
                  </a:solidFill>
                  <a:latin typeface="Arial" panose="020B0604020202020204" pitchFamily="34" charset="0"/>
                </a:rPr>
                <a:t>5</a:t>
              </a:r>
            </a:p>
          </p:txBody>
        </p:sp>
        <p:sp>
          <p:nvSpPr>
            <p:cNvPr id="18" name="TextBox 17">
              <a:extLst>
                <a:ext uri="{FF2B5EF4-FFF2-40B4-BE49-F238E27FC236}">
                  <a16:creationId xmlns:a16="http://schemas.microsoft.com/office/drawing/2014/main" id="{3BA99EF9-7342-693A-AC3B-45E70CB4E9CA}"/>
                </a:ext>
              </a:extLst>
            </p:cNvPr>
            <p:cNvSpPr txBox="1"/>
            <p:nvPr/>
          </p:nvSpPr>
          <p:spPr>
            <a:xfrm>
              <a:off x="6800784" y="2604249"/>
              <a:ext cx="2169438" cy="781507"/>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Best Community College Systems</a:t>
              </a:r>
              <a:endParaRPr lang="en-US" sz="3200" b="0" i="0" strike="sngStrike" baseline="0" dirty="0">
                <a:solidFill>
                  <a:schemeClr val="bg1"/>
                </a:solidFill>
                <a:latin typeface="+mn-lt"/>
              </a:endParaRPr>
            </a:p>
          </p:txBody>
        </p:sp>
      </p:grpSp>
      <p:grpSp>
        <p:nvGrpSpPr>
          <p:cNvPr id="20" name="Group 19" descr="#3 Percent with High School Degree">
            <a:extLst>
              <a:ext uri="{FF2B5EF4-FFF2-40B4-BE49-F238E27FC236}">
                <a16:creationId xmlns:a16="http://schemas.microsoft.com/office/drawing/2014/main" id="{C5BA59DE-F19F-EEC6-3473-5D5F8052F3AC}"/>
              </a:ext>
              <a:ext uri="{C183D7F6-B498-43B3-948B-1728B52AA6E4}">
                <adec:decorative xmlns:adec="http://schemas.microsoft.com/office/drawing/2017/decorative" val="0"/>
              </a:ext>
            </a:extLst>
          </p:cNvPr>
          <p:cNvGrpSpPr/>
          <p:nvPr/>
        </p:nvGrpSpPr>
        <p:grpSpPr>
          <a:xfrm>
            <a:off x="7594124" y="1478572"/>
            <a:ext cx="2054245" cy="2823412"/>
            <a:chOff x="6322859" y="184810"/>
            <a:chExt cx="2455100" cy="3773274"/>
          </a:xfrm>
        </p:grpSpPr>
        <p:pic>
          <p:nvPicPr>
            <p:cNvPr id="23" name="Picture 22">
              <a:extLst>
                <a:ext uri="{FF2B5EF4-FFF2-40B4-BE49-F238E27FC236}">
                  <a16:creationId xmlns:a16="http://schemas.microsoft.com/office/drawing/2014/main" id="{E7FF9521-8C28-5CAE-9486-5E6AA3C75AC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859" y="184810"/>
              <a:ext cx="2455100" cy="3773274"/>
            </a:xfrm>
            <a:prstGeom prst="rect">
              <a:avLst/>
            </a:prstGeom>
          </p:spPr>
        </p:pic>
        <p:sp>
          <p:nvSpPr>
            <p:cNvPr id="24" name="TextBox 23">
              <a:extLst>
                <a:ext uri="{FF2B5EF4-FFF2-40B4-BE49-F238E27FC236}">
                  <a16:creationId xmlns:a16="http://schemas.microsoft.com/office/drawing/2014/main" id="{C97BA7AC-0912-0A36-0CA1-476C026AA679}"/>
                </a:ext>
              </a:extLst>
            </p:cNvPr>
            <p:cNvSpPr txBox="1"/>
            <p:nvPr/>
          </p:nvSpPr>
          <p:spPr>
            <a:xfrm>
              <a:off x="6909713" y="700528"/>
              <a:ext cx="1418493" cy="1233960"/>
            </a:xfrm>
            <a:prstGeom prst="rect">
              <a:avLst/>
            </a:prstGeom>
            <a:noFill/>
          </p:spPr>
          <p:txBody>
            <a:bodyPr wrap="square" rtlCol="0">
              <a:spAutoFit/>
            </a:bodyPr>
            <a:lstStyle/>
            <a:p>
              <a:pPr algn="ctr"/>
              <a:r>
                <a:rPr lang="en-US" sz="3600" dirty="0">
                  <a:solidFill>
                    <a:schemeClr val="bg1"/>
                  </a:solidFill>
                </a:rPr>
                <a:t>#</a:t>
              </a:r>
              <a:r>
                <a:rPr lang="en-US" sz="5400" b="1" dirty="0">
                  <a:solidFill>
                    <a:schemeClr val="bg1"/>
                  </a:solidFill>
                </a:rPr>
                <a:t>9</a:t>
              </a:r>
              <a:endParaRPr lang="en-US" sz="5400" b="1" i="0" baseline="0" dirty="0">
                <a:solidFill>
                  <a:schemeClr val="bg1"/>
                </a:solidFill>
                <a:latin typeface="Arial" panose="020B0604020202020204" pitchFamily="34" charset="0"/>
              </a:endParaRPr>
            </a:p>
          </p:txBody>
        </p:sp>
        <p:sp>
          <p:nvSpPr>
            <p:cNvPr id="25" name="TextBox 24">
              <a:extLst>
                <a:ext uri="{FF2B5EF4-FFF2-40B4-BE49-F238E27FC236}">
                  <a16:creationId xmlns:a16="http://schemas.microsoft.com/office/drawing/2014/main" id="{39E52DB7-0CBB-12AC-9A9D-9A537FB91623}"/>
                </a:ext>
              </a:extLst>
            </p:cNvPr>
            <p:cNvSpPr txBox="1"/>
            <p:nvPr/>
          </p:nvSpPr>
          <p:spPr>
            <a:xfrm>
              <a:off x="6681113" y="2541579"/>
              <a:ext cx="1875691" cy="781507"/>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Most Educated States</a:t>
              </a:r>
              <a:endParaRPr lang="en-US" sz="3200" b="0" i="0" baseline="0" dirty="0">
                <a:solidFill>
                  <a:schemeClr val="bg1"/>
                </a:solidFill>
                <a:latin typeface="+mn-lt"/>
              </a:endParaRPr>
            </a:p>
          </p:txBody>
        </p:sp>
      </p:grpSp>
    </p:spTree>
    <p:extLst>
      <p:ext uri="{BB962C8B-B14F-4D97-AF65-F5344CB8AC3E}">
        <p14:creationId xmlns:p14="http://schemas.microsoft.com/office/powerpoint/2010/main" val="63486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D1D7E-CAF3-48A0-8546-099FC4150A0F}"/>
              </a:ext>
            </a:extLst>
          </p:cNvPr>
          <p:cNvSpPr>
            <a:spLocks noGrp="1"/>
          </p:cNvSpPr>
          <p:nvPr>
            <p:ph type="title"/>
          </p:nvPr>
        </p:nvSpPr>
        <p:spPr/>
        <p:txBody>
          <a:bodyPr/>
          <a:lstStyle/>
          <a:p>
            <a:r>
              <a:rPr lang="en-US" dirty="0"/>
              <a:t>University of Minnesota</a:t>
            </a:r>
          </a:p>
        </p:txBody>
      </p:sp>
      <p:sp>
        <p:nvSpPr>
          <p:cNvPr id="3" name="Text Placeholder 2">
            <a:extLst>
              <a:ext uri="{FF2B5EF4-FFF2-40B4-BE49-F238E27FC236}">
                <a16:creationId xmlns:a16="http://schemas.microsoft.com/office/drawing/2014/main" id="{E0D62C36-4B67-47E7-A7EE-B66F3C6EB514}"/>
              </a:ext>
            </a:extLst>
          </p:cNvPr>
          <p:cNvSpPr>
            <a:spLocks noGrp="1"/>
          </p:cNvSpPr>
          <p:nvPr>
            <p:ph type="body" sz="quarter" idx="11"/>
          </p:nvPr>
        </p:nvSpPr>
        <p:spPr>
          <a:xfrm>
            <a:off x="427384" y="1674813"/>
            <a:ext cx="5247702" cy="4487862"/>
          </a:xfrm>
        </p:spPr>
        <p:txBody>
          <a:bodyPr/>
          <a:lstStyle/>
          <a:p>
            <a:r>
              <a:rPr lang="en-US" dirty="0"/>
              <a:t>Serves over 68,500 students on five campuses</a:t>
            </a:r>
          </a:p>
          <a:p>
            <a:r>
              <a:rPr lang="en-US" dirty="0"/>
              <a:t>Offers 150 undergraduate majors and more than 130 research-based graduate programs</a:t>
            </a:r>
          </a:p>
          <a:p>
            <a:r>
              <a:rPr lang="en-US" dirty="0"/>
              <a:t>Over $1.07 Billion in R&amp;D expenditures in FY2021</a:t>
            </a:r>
          </a:p>
        </p:txBody>
      </p:sp>
      <p:pic>
        <p:nvPicPr>
          <p:cNvPr id="7" name="Picture 6" descr="Map of Minnesota showing the locations of the U of M campuses in Crookston, Duluth, Morris, Twin CIties, and Rochester">
            <a:extLst>
              <a:ext uri="{FF2B5EF4-FFF2-40B4-BE49-F238E27FC236}">
                <a16:creationId xmlns:a16="http://schemas.microsoft.com/office/drawing/2014/main" id="{F99617A6-6F37-FB4C-B990-5ABC5AB07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590" y="1500188"/>
            <a:ext cx="5902026" cy="4662487"/>
          </a:xfrm>
          <a:prstGeom prst="rect">
            <a:avLst/>
          </a:prstGeom>
        </p:spPr>
      </p:pic>
    </p:spTree>
    <p:extLst>
      <p:ext uri="{BB962C8B-B14F-4D97-AF65-F5344CB8AC3E}">
        <p14:creationId xmlns:p14="http://schemas.microsoft.com/office/powerpoint/2010/main" val="84376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83D0-DEBB-4945-9B63-B0E4936EE690}"/>
              </a:ext>
            </a:extLst>
          </p:cNvPr>
          <p:cNvSpPr>
            <a:spLocks noGrp="1"/>
          </p:cNvSpPr>
          <p:nvPr>
            <p:ph type="title"/>
          </p:nvPr>
        </p:nvSpPr>
        <p:spPr/>
        <p:txBody>
          <a:bodyPr/>
          <a:lstStyle/>
          <a:p>
            <a:r>
              <a:rPr lang="en-US" dirty="0"/>
              <a:t>State Colleges and Universities</a:t>
            </a:r>
          </a:p>
        </p:txBody>
      </p:sp>
      <p:sp>
        <p:nvSpPr>
          <p:cNvPr id="3" name="Text Placeholder 2">
            <a:extLst>
              <a:ext uri="{FF2B5EF4-FFF2-40B4-BE49-F238E27FC236}">
                <a16:creationId xmlns:a16="http://schemas.microsoft.com/office/drawing/2014/main" id="{F3A4B47B-5D5F-4ED1-ABA2-3910BC2A5E56}"/>
              </a:ext>
            </a:extLst>
          </p:cNvPr>
          <p:cNvSpPr>
            <a:spLocks noGrp="1"/>
          </p:cNvSpPr>
          <p:nvPr>
            <p:ph type="body" sz="quarter" idx="11"/>
          </p:nvPr>
        </p:nvSpPr>
        <p:spPr>
          <a:xfrm>
            <a:off x="427383" y="1500188"/>
            <a:ext cx="5390357" cy="4662487"/>
          </a:xfrm>
        </p:spPr>
        <p:txBody>
          <a:bodyPr/>
          <a:lstStyle/>
          <a:p>
            <a:r>
              <a:rPr lang="en-US" dirty="0"/>
              <a:t>As the 4</a:t>
            </a:r>
            <a:r>
              <a:rPr lang="en-US" baseline="30000" dirty="0"/>
              <a:t>th</a:t>
            </a:r>
            <a:r>
              <a:rPr lang="en-US" dirty="0"/>
              <a:t> largest system of state colleges and universities in the U.S., Minnesota state includes:</a:t>
            </a:r>
          </a:p>
          <a:p>
            <a:pPr lvl="1"/>
            <a:r>
              <a:rPr lang="en-US" dirty="0"/>
              <a:t>7 state universities</a:t>
            </a:r>
          </a:p>
          <a:p>
            <a:pPr lvl="1"/>
            <a:r>
              <a:rPr lang="en-US" dirty="0"/>
              <a:t>26 colleges</a:t>
            </a:r>
          </a:p>
          <a:p>
            <a:pPr lvl="1"/>
            <a:r>
              <a:rPr lang="en-US" dirty="0"/>
              <a:t>54 campuses</a:t>
            </a:r>
          </a:p>
          <a:p>
            <a:pPr lvl="1"/>
            <a:r>
              <a:rPr lang="en-US" dirty="0"/>
              <a:t>300,000 students served annually</a:t>
            </a:r>
          </a:p>
          <a:p>
            <a:pPr lvl="1"/>
            <a:r>
              <a:rPr lang="en-US" dirty="0"/>
              <a:t>More than 9,950 specialized training, occupational, and professional classes</a:t>
            </a:r>
          </a:p>
        </p:txBody>
      </p:sp>
      <p:pic>
        <p:nvPicPr>
          <p:cNvPr id="5" name="Picture 4" descr="Map of Minnesota showing the locations of Universities throughout Minnesota in: Bemidiji, Moorhead, St. Cloud, Twin Cities, Marshall, Mankato and Winona">
            <a:extLst>
              <a:ext uri="{FF2B5EF4-FFF2-40B4-BE49-F238E27FC236}">
                <a16:creationId xmlns:a16="http://schemas.microsoft.com/office/drawing/2014/main" id="{59D9D78C-0F5F-2945-9D51-3D75EDF5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938" y="1500188"/>
            <a:ext cx="5900579" cy="5103813"/>
          </a:xfrm>
          <a:prstGeom prst="rect">
            <a:avLst/>
          </a:prstGeom>
        </p:spPr>
      </p:pic>
    </p:spTree>
    <p:extLst>
      <p:ext uri="{BB962C8B-B14F-4D97-AF65-F5344CB8AC3E}">
        <p14:creationId xmlns:p14="http://schemas.microsoft.com/office/powerpoint/2010/main" val="1948732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D70C-2B4D-4FBA-9FDE-0E279FBDDD43}"/>
              </a:ext>
            </a:extLst>
          </p:cNvPr>
          <p:cNvSpPr>
            <a:spLocks noGrp="1"/>
          </p:cNvSpPr>
          <p:nvPr>
            <p:ph type="title"/>
          </p:nvPr>
        </p:nvSpPr>
        <p:spPr/>
        <p:txBody>
          <a:bodyPr/>
          <a:lstStyle/>
          <a:p>
            <a:r>
              <a:rPr lang="en-US" dirty="0"/>
              <a:t>Intersection of Education and Technology</a:t>
            </a:r>
          </a:p>
        </p:txBody>
      </p:sp>
      <p:sp>
        <p:nvSpPr>
          <p:cNvPr id="3" name="Text Placeholder 2">
            <a:extLst>
              <a:ext uri="{FF2B5EF4-FFF2-40B4-BE49-F238E27FC236}">
                <a16:creationId xmlns:a16="http://schemas.microsoft.com/office/drawing/2014/main" id="{DEFB4C13-9F4F-45BC-9EE3-1386E41E4CA1}"/>
              </a:ext>
            </a:extLst>
          </p:cNvPr>
          <p:cNvSpPr>
            <a:spLocks noGrp="1"/>
          </p:cNvSpPr>
          <p:nvPr>
            <p:ph type="body" sz="quarter" idx="11"/>
          </p:nvPr>
        </p:nvSpPr>
        <p:spPr>
          <a:xfrm>
            <a:off x="427384" y="1500188"/>
            <a:ext cx="11184046" cy="4662487"/>
          </a:xfrm>
        </p:spPr>
        <p:txBody>
          <a:bodyPr/>
          <a:lstStyle/>
          <a:p>
            <a:r>
              <a:rPr lang="en-US" dirty="0"/>
              <a:t>Minnesota State provides training to over 2,700 businesses and over 130,000 individuals every year</a:t>
            </a:r>
          </a:p>
          <a:p>
            <a:r>
              <a:rPr lang="en-US" dirty="0"/>
              <a:t>The University of Minnesota provides training, consulting, technology, research facilities, product development and testing – all catering to individual business needs</a:t>
            </a:r>
          </a:p>
        </p:txBody>
      </p:sp>
      <p:grpSp>
        <p:nvGrpSpPr>
          <p:cNvPr id="4" name="Group 3">
            <a:extLst>
              <a:ext uri="{FF2B5EF4-FFF2-40B4-BE49-F238E27FC236}">
                <a16:creationId xmlns:a16="http://schemas.microsoft.com/office/drawing/2014/main" id="{90DF93E3-44D8-4B9A-8198-0ED11C7E48EA}"/>
              </a:ext>
              <a:ext uri="{C183D7F6-B498-43B3-948B-1728B52AA6E4}">
                <adec:decorative xmlns:adec="http://schemas.microsoft.com/office/drawing/2017/decorative" val="1"/>
              </a:ext>
            </a:extLst>
          </p:cNvPr>
          <p:cNvGrpSpPr/>
          <p:nvPr/>
        </p:nvGrpSpPr>
        <p:grpSpPr>
          <a:xfrm>
            <a:off x="3198751" y="4050699"/>
            <a:ext cx="8217295" cy="1962524"/>
            <a:chOff x="736761" y="4701431"/>
            <a:chExt cx="10515599" cy="2511425"/>
          </a:xfrm>
        </p:grpSpPr>
        <p:pic>
          <p:nvPicPr>
            <p:cNvPr id="5" name="Picture 2" descr="Collage of people training in many areas of expertese. ">
              <a:extLst>
                <a:ext uri="{FF2B5EF4-FFF2-40B4-BE49-F238E27FC236}">
                  <a16:creationId xmlns:a16="http://schemas.microsoft.com/office/drawing/2014/main" id="{E74263C3-7324-4CD5-8263-E5C127FFDC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93" r="395"/>
            <a:stretch/>
          </p:blipFill>
          <p:spPr bwMode="auto">
            <a:xfrm>
              <a:off x="7732872" y="4705272"/>
              <a:ext cx="3519488" cy="25037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ollage of people training in many areas of expertese. ">
              <a:extLst>
                <a:ext uri="{FF2B5EF4-FFF2-40B4-BE49-F238E27FC236}">
                  <a16:creationId xmlns:a16="http://schemas.microsoft.com/office/drawing/2014/main" id="{F815639E-E785-4DB6-922F-A91D8E4D48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a:stretch/>
          </p:blipFill>
          <p:spPr>
            <a:xfrm>
              <a:off x="4489609" y="4701431"/>
              <a:ext cx="3509964" cy="2511425"/>
            </a:xfrm>
            <a:prstGeom prst="rect">
              <a:avLst/>
            </a:prstGeom>
          </p:spPr>
        </p:pic>
        <p:pic>
          <p:nvPicPr>
            <p:cNvPr id="7" name="Picture 6" descr="Collage of people training in many areas of expertese. ">
              <a:extLst>
                <a:ext uri="{FF2B5EF4-FFF2-40B4-BE49-F238E27FC236}">
                  <a16:creationId xmlns:a16="http://schemas.microsoft.com/office/drawing/2014/main" id="{611776E4-F13C-4BD6-A50B-329974ABA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61" y="4701431"/>
              <a:ext cx="3761747" cy="2507587"/>
            </a:xfrm>
            <a:prstGeom prst="rect">
              <a:avLst/>
            </a:prstGeom>
          </p:spPr>
        </p:pic>
      </p:grpSp>
      <p:sp>
        <p:nvSpPr>
          <p:cNvPr id="9" name="Rectangle 8">
            <a:extLst>
              <a:ext uri="{FF2B5EF4-FFF2-40B4-BE49-F238E27FC236}">
                <a16:creationId xmlns:a16="http://schemas.microsoft.com/office/drawing/2014/main" id="{D3FEF4D8-1971-C646-8C1B-21F75D78823B}"/>
              </a:ext>
              <a:ext uri="{C183D7F6-B498-43B3-948B-1728B52AA6E4}">
                <adec:decorative xmlns:adec="http://schemas.microsoft.com/office/drawing/2017/decorative" val="1"/>
              </a:ext>
            </a:extLst>
          </p:cNvPr>
          <p:cNvSpPr/>
          <p:nvPr/>
        </p:nvSpPr>
        <p:spPr>
          <a:xfrm>
            <a:off x="3091409" y="3929404"/>
            <a:ext cx="8438376" cy="2194735"/>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291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A7DE-DF70-A44D-9B26-1569D530816D}"/>
              </a:ext>
            </a:extLst>
          </p:cNvPr>
          <p:cNvSpPr>
            <a:spLocks noGrp="1"/>
          </p:cNvSpPr>
          <p:nvPr>
            <p:ph type="ctrTitle"/>
          </p:nvPr>
        </p:nvSpPr>
        <p:spPr/>
        <p:txBody>
          <a:bodyPr>
            <a:noAutofit/>
          </a:bodyPr>
          <a:lstStyle/>
          <a:p>
            <a:r>
              <a:rPr lang="en-US" sz="9600" dirty="0">
                <a:solidFill>
                  <a:schemeClr val="tx1">
                    <a:lumMod val="10000"/>
                    <a:lumOff val="90000"/>
                  </a:schemeClr>
                </a:solidFill>
              </a:rPr>
              <a:t>Join Us</a:t>
            </a:r>
          </a:p>
        </p:txBody>
      </p:sp>
    </p:spTree>
    <p:extLst>
      <p:ext uri="{BB962C8B-B14F-4D97-AF65-F5344CB8AC3E}">
        <p14:creationId xmlns:p14="http://schemas.microsoft.com/office/powerpoint/2010/main" val="40619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2000" y="2302543"/>
            <a:ext cx="5750908" cy="1317983"/>
          </a:xfrm>
        </p:spPr>
        <p:txBody>
          <a:bodyPr>
            <a:normAutofit fontScale="90000"/>
          </a:bodyPr>
          <a:lstStyle/>
          <a:p>
            <a:r>
              <a:rPr lang="en-US" dirty="0"/>
              <a:t>Amazing </a:t>
            </a:r>
            <a:br>
              <a:rPr lang="en-US" dirty="0"/>
            </a:br>
            <a:r>
              <a:rPr lang="en-US" dirty="0"/>
              <a:t>Quality of Life</a:t>
            </a:r>
          </a:p>
        </p:txBody>
      </p:sp>
      <p:sp>
        <p:nvSpPr>
          <p:cNvPr id="4" name="Text Placeholder 1">
            <a:extLst>
              <a:ext uri="{FF2B5EF4-FFF2-40B4-BE49-F238E27FC236}">
                <a16:creationId xmlns:a16="http://schemas.microsoft.com/office/drawing/2014/main" id="{B34CA33E-C842-48D6-A5D8-9EC9AD06B8EB}"/>
              </a:ext>
            </a:extLst>
          </p:cNvPr>
          <p:cNvSpPr>
            <a:spLocks noGrp="1"/>
          </p:cNvSpPr>
          <p:nvPr>
            <p:ph type="body" sz="quarter" idx="17"/>
          </p:nvPr>
        </p:nvSpPr>
        <p:spPr>
          <a:xfrm>
            <a:off x="0" y="4991049"/>
            <a:ext cx="12192000" cy="662139"/>
          </a:xfrm>
        </p:spPr>
        <p:txBody>
          <a:bodyPr>
            <a:normAutofit fontScale="40000" lnSpcReduction="20000"/>
          </a:bodyPr>
          <a:lstStyle/>
          <a:p>
            <a:r>
              <a:rPr lang="en-US" sz="9600" b="0" i="0" dirty="0">
                <a:solidFill>
                  <a:srgbClr val="333333"/>
                </a:solidFill>
                <a:effectLst/>
                <a:latin typeface="Open Sans" panose="020B0606030504020204" pitchFamily="34" charset="0"/>
              </a:rPr>
              <a:t>Welcome home, we think you're </a:t>
            </a:r>
            <a:r>
              <a:rPr lang="en-US" sz="9600" b="0" i="0" dirty="0" err="1">
                <a:solidFill>
                  <a:srgbClr val="333333"/>
                </a:solidFill>
                <a:effectLst/>
                <a:latin typeface="Open Sans" panose="020B0606030504020204" pitchFamily="34" charset="0"/>
              </a:rPr>
              <a:t>gonna</a:t>
            </a:r>
            <a:r>
              <a:rPr lang="en-US" sz="9600" b="0" i="0" dirty="0">
                <a:solidFill>
                  <a:srgbClr val="333333"/>
                </a:solidFill>
                <a:effectLst/>
                <a:latin typeface="Open Sans" panose="020B0606030504020204" pitchFamily="34" charset="0"/>
              </a:rPr>
              <a:t> like it here</a:t>
            </a:r>
            <a:endParaRPr lang="en-US" dirty="0"/>
          </a:p>
        </p:txBody>
      </p:sp>
    </p:spTree>
    <p:extLst>
      <p:ext uri="{BB962C8B-B14F-4D97-AF65-F5344CB8AC3E}">
        <p14:creationId xmlns:p14="http://schemas.microsoft.com/office/powerpoint/2010/main" val="2831084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D2F3-1B93-49D6-B360-97963829A3E6}"/>
              </a:ext>
            </a:extLst>
          </p:cNvPr>
          <p:cNvSpPr>
            <a:spLocks noGrp="1"/>
          </p:cNvSpPr>
          <p:nvPr>
            <p:ph type="title"/>
          </p:nvPr>
        </p:nvSpPr>
        <p:spPr/>
        <p:txBody>
          <a:bodyPr/>
          <a:lstStyle/>
          <a:p>
            <a:r>
              <a:rPr lang="en-US" dirty="0"/>
              <a:t>Quality of Life</a:t>
            </a:r>
          </a:p>
        </p:txBody>
      </p:sp>
      <p:grpSp>
        <p:nvGrpSpPr>
          <p:cNvPr id="20" name="Group 19">
            <a:extLst>
              <a:ext uri="{FF2B5EF4-FFF2-40B4-BE49-F238E27FC236}">
                <a16:creationId xmlns:a16="http://schemas.microsoft.com/office/drawing/2014/main" id="{17FBEEDB-AAB4-4258-ABD6-5FCCF6A79076}"/>
              </a:ext>
              <a:ext uri="{C183D7F6-B498-43B3-948B-1728B52AA6E4}">
                <adec:decorative xmlns:adec="http://schemas.microsoft.com/office/drawing/2017/decorative" val="1"/>
              </a:ext>
            </a:extLst>
          </p:cNvPr>
          <p:cNvGrpSpPr/>
          <p:nvPr/>
        </p:nvGrpSpPr>
        <p:grpSpPr>
          <a:xfrm>
            <a:off x="1968456" y="4485368"/>
            <a:ext cx="8255088" cy="1763486"/>
            <a:chOff x="2075543" y="4851627"/>
            <a:chExt cx="8255088" cy="1763486"/>
          </a:xfrm>
        </p:grpSpPr>
        <p:pic>
          <p:nvPicPr>
            <p:cNvPr id="14" name="Picture 13" descr="A picture containing text, sky, road, outdoor&#10;&#10;Description automatically generated">
              <a:extLst>
                <a:ext uri="{FF2B5EF4-FFF2-40B4-BE49-F238E27FC236}">
                  <a16:creationId xmlns:a16="http://schemas.microsoft.com/office/drawing/2014/main" id="{023692C7-2DE7-4EE2-A5DF-717B2F59A971}"/>
                </a:ext>
              </a:extLst>
            </p:cNvPr>
            <p:cNvPicPr>
              <a:picLocks noChangeAspect="1"/>
            </p:cNvPicPr>
            <p:nvPr/>
          </p:nvPicPr>
          <p:blipFill rotWithShape="1">
            <a:blip r:embed="rId3">
              <a:extLst>
                <a:ext uri="{28A0092B-C50C-407E-A947-70E740481C1C}">
                  <a14:useLocalDpi xmlns:a14="http://schemas.microsoft.com/office/drawing/2010/main" val="0"/>
                </a:ext>
              </a:extLst>
            </a:blip>
            <a:srcRect l="8304" t="11478" r="9234" b="67063"/>
            <a:stretch/>
          </p:blipFill>
          <p:spPr>
            <a:xfrm>
              <a:off x="2244996" y="5000625"/>
              <a:ext cx="7916182" cy="1471614"/>
            </a:xfrm>
            <a:prstGeom prst="rect">
              <a:avLst/>
            </a:prstGeom>
          </p:spPr>
        </p:pic>
        <p:sp>
          <p:nvSpPr>
            <p:cNvPr id="19" name="Rectangle 18">
              <a:extLst>
                <a:ext uri="{FF2B5EF4-FFF2-40B4-BE49-F238E27FC236}">
                  <a16:creationId xmlns:a16="http://schemas.microsoft.com/office/drawing/2014/main" id="{E8D60835-33F1-43A0-9ADF-7631B1014527}"/>
                </a:ext>
              </a:extLst>
            </p:cNvPr>
            <p:cNvSpPr/>
            <p:nvPr/>
          </p:nvSpPr>
          <p:spPr>
            <a:xfrm>
              <a:off x="2075543" y="4851627"/>
              <a:ext cx="8255088" cy="1763486"/>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9BD06524-0699-BE2C-E71C-31DE9C4522A9}"/>
              </a:ext>
            </a:extLst>
          </p:cNvPr>
          <p:cNvSpPr>
            <a:spLocks noGrp="1"/>
          </p:cNvSpPr>
          <p:nvPr>
            <p:ph type="body" sz="quarter" idx="11"/>
          </p:nvPr>
        </p:nvSpPr>
        <p:spPr>
          <a:xfrm>
            <a:off x="427383" y="1500188"/>
            <a:ext cx="11485217" cy="2810555"/>
          </a:xfrm>
        </p:spPr>
        <p:txBody>
          <a:bodyPr/>
          <a:lstStyle/>
          <a:p>
            <a:pPr marL="342900" marR="0" lvl="0" indent="-342900" rtl="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Arial" panose="020B0604020202020204" pitchFamily="34" charset="0"/>
              </a:rPr>
              <a:t>Minnesota is a Top-10 State in every category</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Happiest</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Healthiest</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Safest</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Best States for Millennials</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Best States to Live In</a:t>
            </a:r>
          </a:p>
          <a:p>
            <a:pPr marR="0" lvl="1">
              <a:spcBef>
                <a:spcPts val="0"/>
              </a:spcBef>
              <a:spcAft>
                <a:spcPts val="0"/>
              </a:spcAft>
              <a:buFont typeface="Wingdings" pitchFamily="2" charset="2"/>
              <a:buChar char="ü"/>
            </a:pPr>
            <a:r>
              <a:rPr lang="en-US" sz="2400" dirty="0">
                <a:effectLst/>
                <a:latin typeface="Calibri" panose="020F0502020204030204" pitchFamily="34" charset="0"/>
                <a:ea typeface="Calibri" panose="020F0502020204030204" pitchFamily="34" charset="0"/>
                <a:cs typeface="Arial" panose="020B0604020202020204" pitchFamily="34" charset="0"/>
              </a:rPr>
              <a:t>Best States to Retire</a:t>
            </a:r>
          </a:p>
        </p:txBody>
      </p:sp>
    </p:spTree>
    <p:extLst>
      <p:ext uri="{BB962C8B-B14F-4D97-AF65-F5344CB8AC3E}">
        <p14:creationId xmlns:p14="http://schemas.microsoft.com/office/powerpoint/2010/main" val="338061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C8E7-268E-42EA-B1D9-9D7A02E71AD0}"/>
              </a:ext>
            </a:extLst>
          </p:cNvPr>
          <p:cNvSpPr>
            <a:spLocks noGrp="1"/>
          </p:cNvSpPr>
          <p:nvPr>
            <p:ph type="title"/>
          </p:nvPr>
        </p:nvSpPr>
        <p:spPr/>
        <p:txBody>
          <a:bodyPr/>
          <a:lstStyle/>
          <a:p>
            <a:r>
              <a:rPr lang="en-US" dirty="0"/>
              <a:t>Top-Ranked Health Care</a:t>
            </a:r>
          </a:p>
        </p:txBody>
      </p:sp>
      <p:sp>
        <p:nvSpPr>
          <p:cNvPr id="3" name="Text Placeholder 2">
            <a:extLst>
              <a:ext uri="{FF2B5EF4-FFF2-40B4-BE49-F238E27FC236}">
                <a16:creationId xmlns:a16="http://schemas.microsoft.com/office/drawing/2014/main" id="{FE1BDA93-FDAE-4B8F-93F8-61B66C18F803}"/>
              </a:ext>
            </a:extLst>
          </p:cNvPr>
          <p:cNvSpPr>
            <a:spLocks noGrp="1"/>
          </p:cNvSpPr>
          <p:nvPr>
            <p:ph type="body" sz="quarter" idx="11"/>
          </p:nvPr>
        </p:nvSpPr>
        <p:spPr/>
        <p:txBody>
          <a:bodyPr/>
          <a:lstStyle/>
          <a:p>
            <a:r>
              <a:rPr lang="en-US" dirty="0">
                <a:solidFill>
                  <a:srgbClr val="000000"/>
                </a:solidFill>
              </a:rPr>
              <a:t>Best</a:t>
            </a:r>
            <a:r>
              <a:rPr lang="en-US" dirty="0"/>
              <a:t> state for healthcare in the country </a:t>
            </a:r>
            <a:r>
              <a:rPr lang="en-US" sz="1200" dirty="0">
                <a:solidFill>
                  <a:schemeClr val="bg1">
                    <a:lumMod val="50000"/>
                  </a:schemeClr>
                </a:solidFill>
              </a:rPr>
              <a:t>(Forbes, 2023)</a:t>
            </a:r>
          </a:p>
          <a:p>
            <a:r>
              <a:rPr lang="en-US" dirty="0"/>
              <a:t>The Mayo Clinic rated best hospital in the U.S.: 2016 - 2023</a:t>
            </a:r>
          </a:p>
        </p:txBody>
      </p:sp>
      <p:grpSp>
        <p:nvGrpSpPr>
          <p:cNvPr id="7" name="Group 6">
            <a:extLst>
              <a:ext uri="{FF2B5EF4-FFF2-40B4-BE49-F238E27FC236}">
                <a16:creationId xmlns:a16="http://schemas.microsoft.com/office/drawing/2014/main" id="{B031E4B8-CCB4-4E34-89FF-E8322BC0E2CE}"/>
              </a:ext>
              <a:ext uri="{C183D7F6-B498-43B3-948B-1728B52AA6E4}">
                <adec:decorative xmlns:adec="http://schemas.microsoft.com/office/drawing/2017/decorative" val="1"/>
              </a:ext>
            </a:extLst>
          </p:cNvPr>
          <p:cNvGrpSpPr/>
          <p:nvPr/>
        </p:nvGrpSpPr>
        <p:grpSpPr>
          <a:xfrm>
            <a:off x="1266826" y="3114675"/>
            <a:ext cx="9334500" cy="2472443"/>
            <a:chOff x="838200" y="3804353"/>
            <a:chExt cx="10507133" cy="2925765"/>
          </a:xfrm>
        </p:grpSpPr>
        <p:pic>
          <p:nvPicPr>
            <p:cNvPr id="4" name="Picture 3" descr="Photos of healthcare workers and the Mayo Clinic. " title="Health Care Collage">
              <a:extLst>
                <a:ext uri="{FF2B5EF4-FFF2-40B4-BE49-F238E27FC236}">
                  <a16:creationId xmlns:a16="http://schemas.microsoft.com/office/drawing/2014/main" id="{159BD763-4516-4092-BCF4-F44BA0C40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07"/>
            <a:stretch/>
          </p:blipFill>
          <p:spPr>
            <a:xfrm>
              <a:off x="7237850" y="3804353"/>
              <a:ext cx="4107483" cy="2925763"/>
            </a:xfrm>
            <a:prstGeom prst="rect">
              <a:avLst/>
            </a:prstGeom>
          </p:spPr>
        </p:pic>
        <p:pic>
          <p:nvPicPr>
            <p:cNvPr id="5" name="Picture 4" descr="Photos of healthcare workers and the Mayo Clinic. " title="Health Care Collage">
              <a:extLst>
                <a:ext uri="{FF2B5EF4-FFF2-40B4-BE49-F238E27FC236}">
                  <a16:creationId xmlns:a16="http://schemas.microsoft.com/office/drawing/2014/main" id="{94D967F2-7E19-4D8A-8081-8E162F23A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804355"/>
              <a:ext cx="3679242" cy="2925763"/>
            </a:xfrm>
            <a:prstGeom prst="rect">
              <a:avLst/>
            </a:prstGeom>
          </p:spPr>
        </p:pic>
        <p:pic>
          <p:nvPicPr>
            <p:cNvPr id="6" name="Picture 5" descr="Photos of healthcare workers and the Mayo Clinic. " title="Health Care Collage">
              <a:extLst>
                <a:ext uri="{FF2B5EF4-FFF2-40B4-BE49-F238E27FC236}">
                  <a16:creationId xmlns:a16="http://schemas.microsoft.com/office/drawing/2014/main" id="{B3F31973-2652-49C4-AA3E-5036CE19B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7442" y="3804355"/>
              <a:ext cx="4388645" cy="2925763"/>
            </a:xfrm>
            <a:prstGeom prst="rect">
              <a:avLst/>
            </a:prstGeom>
          </p:spPr>
        </p:pic>
      </p:grpSp>
      <p:sp>
        <p:nvSpPr>
          <p:cNvPr id="14" name="Rectangle 13">
            <a:extLst>
              <a:ext uri="{FF2B5EF4-FFF2-40B4-BE49-F238E27FC236}">
                <a16:creationId xmlns:a16="http://schemas.microsoft.com/office/drawing/2014/main" id="{D90060A4-40F6-4206-B429-98FDF8637E33}"/>
              </a:ext>
              <a:ext uri="{C183D7F6-B498-43B3-948B-1728B52AA6E4}">
                <adec:decorative xmlns:adec="http://schemas.microsoft.com/office/drawing/2017/decorative" val="1"/>
              </a:ext>
            </a:extLst>
          </p:cNvPr>
          <p:cNvSpPr/>
          <p:nvPr/>
        </p:nvSpPr>
        <p:spPr>
          <a:xfrm>
            <a:off x="1028700" y="2943225"/>
            <a:ext cx="9772650" cy="2843213"/>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4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128F-15B7-4019-A86F-D4A0AA87B7BB}"/>
              </a:ext>
            </a:extLst>
          </p:cNvPr>
          <p:cNvSpPr>
            <a:spLocks noGrp="1"/>
          </p:cNvSpPr>
          <p:nvPr>
            <p:ph type="title"/>
          </p:nvPr>
        </p:nvSpPr>
        <p:spPr/>
        <p:txBody>
          <a:bodyPr/>
          <a:lstStyle/>
          <a:p>
            <a:r>
              <a:rPr lang="en-US" dirty="0"/>
              <a:t>A Top State for Kids</a:t>
            </a:r>
          </a:p>
        </p:txBody>
      </p:sp>
      <p:grpSp>
        <p:nvGrpSpPr>
          <p:cNvPr id="9" name="Group 8" descr="2nd Best State to Raise a Family">
            <a:extLst>
              <a:ext uri="{FF2B5EF4-FFF2-40B4-BE49-F238E27FC236}">
                <a16:creationId xmlns:a16="http://schemas.microsoft.com/office/drawing/2014/main" id="{2B7D8C13-862D-4E0F-B62E-A147CFB5041A}"/>
              </a:ext>
              <a:ext uri="{C183D7F6-B498-43B3-948B-1728B52AA6E4}">
                <adec:decorative xmlns:adec="http://schemas.microsoft.com/office/drawing/2017/decorative" val="0"/>
              </a:ext>
            </a:extLst>
          </p:cNvPr>
          <p:cNvGrpSpPr/>
          <p:nvPr/>
        </p:nvGrpSpPr>
        <p:grpSpPr>
          <a:xfrm>
            <a:off x="3993554" y="1525984"/>
            <a:ext cx="2054245" cy="2823412"/>
            <a:chOff x="8349637" y="270328"/>
            <a:chExt cx="2455100" cy="3773274"/>
          </a:xfrm>
        </p:grpSpPr>
        <p:pic>
          <p:nvPicPr>
            <p:cNvPr id="10" name="Picture 9">
              <a:extLst>
                <a:ext uri="{FF2B5EF4-FFF2-40B4-BE49-F238E27FC236}">
                  <a16:creationId xmlns:a16="http://schemas.microsoft.com/office/drawing/2014/main" id="{15F7A7F3-914D-439B-B7F0-16394764A1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637" y="270328"/>
              <a:ext cx="2455100" cy="3773274"/>
            </a:xfrm>
            <a:prstGeom prst="rect">
              <a:avLst/>
            </a:prstGeom>
          </p:spPr>
        </p:pic>
        <p:sp>
          <p:nvSpPr>
            <p:cNvPr id="11" name="TextBox 10">
              <a:extLst>
                <a:ext uri="{FF2B5EF4-FFF2-40B4-BE49-F238E27FC236}">
                  <a16:creationId xmlns:a16="http://schemas.microsoft.com/office/drawing/2014/main" id="{B31282D4-2468-4828-BF70-146E6CF724E6}"/>
                </a:ext>
              </a:extLst>
            </p:cNvPr>
            <p:cNvSpPr txBox="1"/>
            <p:nvPr/>
          </p:nvSpPr>
          <p:spPr>
            <a:xfrm>
              <a:off x="8705865" y="735242"/>
              <a:ext cx="1742641" cy="1233960"/>
            </a:xfrm>
            <a:prstGeom prst="rect">
              <a:avLst/>
            </a:prstGeom>
            <a:noFill/>
          </p:spPr>
          <p:txBody>
            <a:bodyPr wrap="square" rtlCol="0">
              <a:spAutoFit/>
            </a:bodyPr>
            <a:lstStyle/>
            <a:p>
              <a:pPr algn="ctr"/>
              <a:r>
                <a:rPr lang="en-US" sz="3600" b="1" dirty="0">
                  <a:solidFill>
                    <a:schemeClr val="bg1"/>
                  </a:solidFill>
                </a:rPr>
                <a:t>#</a:t>
              </a:r>
              <a:r>
                <a:rPr lang="en-US" sz="5400" b="1" dirty="0">
                  <a:solidFill>
                    <a:schemeClr val="bg1"/>
                  </a:solidFill>
                </a:rPr>
                <a:t>2</a:t>
              </a:r>
              <a:endParaRPr lang="en-US" sz="5400" b="1" i="0" baseline="30000" dirty="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A7D7E05C-0AC9-4C6C-8BFE-BBD087B23AE4}"/>
                </a:ext>
              </a:extLst>
            </p:cNvPr>
            <p:cNvSpPr txBox="1"/>
            <p:nvPr/>
          </p:nvSpPr>
          <p:spPr>
            <a:xfrm>
              <a:off x="8639341" y="2665751"/>
              <a:ext cx="1875691" cy="781507"/>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Best State to Raise a Family</a:t>
              </a:r>
              <a:endParaRPr lang="en-US" sz="3200" b="0" i="0" baseline="0" dirty="0">
                <a:solidFill>
                  <a:schemeClr val="bg1"/>
                </a:solidFill>
                <a:latin typeface="+mn-lt"/>
              </a:endParaRPr>
            </a:p>
          </p:txBody>
        </p:sp>
      </p:grpSp>
      <p:grpSp>
        <p:nvGrpSpPr>
          <p:cNvPr id="14" name="Group 13" descr="3rd Overall Child Well-Being">
            <a:extLst>
              <a:ext uri="{FF2B5EF4-FFF2-40B4-BE49-F238E27FC236}">
                <a16:creationId xmlns:a16="http://schemas.microsoft.com/office/drawing/2014/main" id="{386E608A-A8D0-4194-9ED5-C6178E329B90}"/>
              </a:ext>
              <a:ext uri="{C183D7F6-B498-43B3-948B-1728B52AA6E4}">
                <adec:decorative xmlns:adec="http://schemas.microsoft.com/office/drawing/2017/decorative" val="0"/>
              </a:ext>
            </a:extLst>
          </p:cNvPr>
          <p:cNvGrpSpPr/>
          <p:nvPr/>
        </p:nvGrpSpPr>
        <p:grpSpPr>
          <a:xfrm>
            <a:off x="6481475" y="1525984"/>
            <a:ext cx="2054245" cy="2823412"/>
            <a:chOff x="7675731" y="242186"/>
            <a:chExt cx="2455100" cy="3773274"/>
          </a:xfrm>
        </p:grpSpPr>
        <p:pic>
          <p:nvPicPr>
            <p:cNvPr id="15" name="Picture 14">
              <a:extLst>
                <a:ext uri="{FF2B5EF4-FFF2-40B4-BE49-F238E27FC236}">
                  <a16:creationId xmlns:a16="http://schemas.microsoft.com/office/drawing/2014/main" id="{7D296D05-A010-49A7-81DE-FFAE2E5BA3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731" y="242186"/>
              <a:ext cx="2455100" cy="3773274"/>
            </a:xfrm>
            <a:prstGeom prst="rect">
              <a:avLst/>
            </a:prstGeom>
          </p:spPr>
        </p:pic>
        <p:sp>
          <p:nvSpPr>
            <p:cNvPr id="16" name="TextBox 15">
              <a:extLst>
                <a:ext uri="{FF2B5EF4-FFF2-40B4-BE49-F238E27FC236}">
                  <a16:creationId xmlns:a16="http://schemas.microsoft.com/office/drawing/2014/main" id="{CB92F2B3-87CA-4DB0-8221-933A89589242}"/>
                </a:ext>
              </a:extLst>
            </p:cNvPr>
            <p:cNvSpPr txBox="1"/>
            <p:nvPr/>
          </p:nvSpPr>
          <p:spPr>
            <a:xfrm>
              <a:off x="8016782" y="701054"/>
              <a:ext cx="1742641" cy="1233960"/>
            </a:xfrm>
            <a:prstGeom prst="rect">
              <a:avLst/>
            </a:prstGeom>
            <a:noFill/>
          </p:spPr>
          <p:txBody>
            <a:bodyPr wrap="square" rtlCol="0">
              <a:spAutoFit/>
            </a:bodyPr>
            <a:lstStyle/>
            <a:p>
              <a:pPr algn="ctr"/>
              <a:r>
                <a:rPr lang="en-US" sz="3600" b="1" i="0" baseline="0" dirty="0">
                  <a:solidFill>
                    <a:schemeClr val="bg1"/>
                  </a:solidFill>
                  <a:latin typeface="Arial" panose="020B0604020202020204" pitchFamily="34" charset="0"/>
                </a:rPr>
                <a:t>#</a:t>
              </a:r>
              <a:r>
                <a:rPr lang="en-US" sz="5400" b="1" i="0" baseline="0" dirty="0">
                  <a:solidFill>
                    <a:schemeClr val="bg1"/>
                  </a:solidFill>
                  <a:latin typeface="Arial" panose="020B0604020202020204" pitchFamily="34" charset="0"/>
                </a:rPr>
                <a:t>5</a:t>
              </a:r>
              <a:endParaRPr lang="en-US" sz="5400" b="1" i="0" baseline="30000" dirty="0">
                <a:solidFill>
                  <a:schemeClr val="bg1"/>
                </a:solidFill>
                <a:latin typeface="Arial" panose="020B0604020202020204" pitchFamily="34" charset="0"/>
              </a:endParaRPr>
            </a:p>
          </p:txBody>
        </p:sp>
        <p:sp>
          <p:nvSpPr>
            <p:cNvPr id="17" name="TextBox 16">
              <a:extLst>
                <a:ext uri="{FF2B5EF4-FFF2-40B4-BE49-F238E27FC236}">
                  <a16:creationId xmlns:a16="http://schemas.microsoft.com/office/drawing/2014/main" id="{F0C7C81A-91DA-42AA-B46A-EBD211123AA6}"/>
                </a:ext>
              </a:extLst>
            </p:cNvPr>
            <p:cNvSpPr txBox="1"/>
            <p:nvPr/>
          </p:nvSpPr>
          <p:spPr>
            <a:xfrm>
              <a:off x="8031960" y="2673702"/>
              <a:ext cx="1875691" cy="781507"/>
            </a:xfrm>
            <a:prstGeom prst="rect">
              <a:avLst/>
            </a:prstGeom>
            <a:noFill/>
          </p:spPr>
          <p:txBody>
            <a:bodyPr wrap="square" rtlCol="0">
              <a:spAutoFit/>
            </a:bodyPr>
            <a:lstStyle/>
            <a:p>
              <a:pPr algn="ctr">
                <a:lnSpc>
                  <a:spcPct val="100000"/>
                </a:lnSpc>
              </a:pPr>
              <a:r>
                <a:rPr lang="en-US" sz="1600" b="0" i="0" baseline="0" dirty="0">
                  <a:solidFill>
                    <a:schemeClr val="bg1"/>
                  </a:solidFill>
                  <a:latin typeface="+mn-lt"/>
                </a:rPr>
                <a:t>Overall Child Well-Being</a:t>
              </a:r>
              <a:endParaRPr lang="en-US" sz="3200" b="0" i="0" baseline="0" dirty="0">
                <a:solidFill>
                  <a:schemeClr val="bg1"/>
                </a:solidFill>
                <a:latin typeface="+mn-lt"/>
              </a:endParaRPr>
            </a:p>
          </p:txBody>
        </p:sp>
      </p:grpSp>
      <p:grpSp>
        <p:nvGrpSpPr>
          <p:cNvPr id="26" name="Group 25">
            <a:extLst>
              <a:ext uri="{FF2B5EF4-FFF2-40B4-BE49-F238E27FC236}">
                <a16:creationId xmlns:a16="http://schemas.microsoft.com/office/drawing/2014/main" id="{A983EFB7-700A-4FA8-9588-BAD20DAE44DF}"/>
              </a:ext>
              <a:ext uri="{C183D7F6-B498-43B3-948B-1728B52AA6E4}">
                <adec:decorative xmlns:adec="http://schemas.microsoft.com/office/drawing/2017/decorative" val="1"/>
              </a:ext>
            </a:extLst>
          </p:cNvPr>
          <p:cNvGrpSpPr/>
          <p:nvPr/>
        </p:nvGrpSpPr>
        <p:grpSpPr>
          <a:xfrm>
            <a:off x="2563282" y="4726846"/>
            <a:ext cx="7683349" cy="1843619"/>
            <a:chOff x="2264878" y="4604139"/>
            <a:chExt cx="8652377" cy="2261704"/>
          </a:xfrm>
        </p:grpSpPr>
        <p:pic>
          <p:nvPicPr>
            <p:cNvPr id="21" name="Picture 20" descr="A person smiling next to a pink piggy bank&#10;&#10;Description automatically generated with low confidence">
              <a:extLst>
                <a:ext uri="{FF2B5EF4-FFF2-40B4-BE49-F238E27FC236}">
                  <a16:creationId xmlns:a16="http://schemas.microsoft.com/office/drawing/2014/main" id="{230261C5-A68F-4D62-B512-1BF71EE18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390" y="4604139"/>
              <a:ext cx="1878545" cy="2261704"/>
            </a:xfrm>
            <a:prstGeom prst="rect">
              <a:avLst/>
            </a:prstGeom>
          </p:spPr>
        </p:pic>
        <p:pic>
          <p:nvPicPr>
            <p:cNvPr id="23" name="Picture 22" descr="A picture containing water, outdoor, tree, person&#10;&#10;Description automatically generated">
              <a:extLst>
                <a:ext uri="{FF2B5EF4-FFF2-40B4-BE49-F238E27FC236}">
                  <a16:creationId xmlns:a16="http://schemas.microsoft.com/office/drawing/2014/main" id="{575A5351-6CD2-4A72-86B9-9631BB3C8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878" y="4604139"/>
              <a:ext cx="3390561" cy="2261704"/>
            </a:xfrm>
            <a:prstGeom prst="rect">
              <a:avLst/>
            </a:prstGeom>
          </p:spPr>
        </p:pic>
        <p:pic>
          <p:nvPicPr>
            <p:cNvPr id="25" name="Picture 24" descr="A group of men and a baby&#10;&#10;Description automatically generated with medium confidence">
              <a:extLst>
                <a:ext uri="{FF2B5EF4-FFF2-40B4-BE49-F238E27FC236}">
                  <a16:creationId xmlns:a16="http://schemas.microsoft.com/office/drawing/2014/main" id="{3F6943AD-9DE7-4B4C-B074-FB5D30A79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8935" y="4604139"/>
              <a:ext cx="3388320" cy="2261703"/>
            </a:xfrm>
            <a:prstGeom prst="rect">
              <a:avLst/>
            </a:prstGeom>
          </p:spPr>
        </p:pic>
      </p:grpSp>
      <p:sp>
        <p:nvSpPr>
          <p:cNvPr id="27" name="Rectangle 26">
            <a:extLst>
              <a:ext uri="{FF2B5EF4-FFF2-40B4-BE49-F238E27FC236}">
                <a16:creationId xmlns:a16="http://schemas.microsoft.com/office/drawing/2014/main" id="{45216D5A-0D96-4CE4-A67E-BA8FA0DDFC97}"/>
              </a:ext>
              <a:ext uri="{C183D7F6-B498-43B3-948B-1728B52AA6E4}">
                <adec:decorative xmlns:adec="http://schemas.microsoft.com/office/drawing/2017/decorative" val="1"/>
              </a:ext>
            </a:extLst>
          </p:cNvPr>
          <p:cNvSpPr/>
          <p:nvPr/>
        </p:nvSpPr>
        <p:spPr>
          <a:xfrm>
            <a:off x="2386013" y="4565850"/>
            <a:ext cx="8072438" cy="2161522"/>
          </a:xfrm>
          <a:prstGeom prst="rect">
            <a:avLst/>
          </a:prstGeom>
          <a:noFill/>
          <a:ln w="25400">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517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FA3D-7F40-43DC-9145-906A6B2D967E}"/>
              </a:ext>
            </a:extLst>
          </p:cNvPr>
          <p:cNvSpPr>
            <a:spLocks noGrp="1"/>
          </p:cNvSpPr>
          <p:nvPr>
            <p:ph type="title"/>
          </p:nvPr>
        </p:nvSpPr>
        <p:spPr/>
        <p:txBody>
          <a:bodyPr/>
          <a:lstStyle/>
          <a:p>
            <a:r>
              <a:rPr lang="en-US" dirty="0"/>
              <a:t>We Thrive Outside</a:t>
            </a:r>
          </a:p>
        </p:txBody>
      </p:sp>
      <p:sp>
        <p:nvSpPr>
          <p:cNvPr id="3" name="Text Placeholder 2">
            <a:extLst>
              <a:ext uri="{FF2B5EF4-FFF2-40B4-BE49-F238E27FC236}">
                <a16:creationId xmlns:a16="http://schemas.microsoft.com/office/drawing/2014/main" id="{2BD2C5B7-E820-4A17-9931-4888CD852143}"/>
              </a:ext>
            </a:extLst>
          </p:cNvPr>
          <p:cNvSpPr>
            <a:spLocks noGrp="1"/>
          </p:cNvSpPr>
          <p:nvPr>
            <p:ph type="body" sz="quarter" idx="11"/>
          </p:nvPr>
        </p:nvSpPr>
        <p:spPr/>
        <p:txBody>
          <a:bodyPr/>
          <a:lstStyle/>
          <a:p>
            <a:r>
              <a:rPr lang="en-US" dirty="0"/>
              <a:t>Nearly 12,000 lakes</a:t>
            </a:r>
          </a:p>
          <a:p>
            <a:r>
              <a:rPr lang="en-US" dirty="0"/>
              <a:t>More shoreline that California, </a:t>
            </a:r>
            <a:br>
              <a:rPr lang="en-US" dirty="0"/>
            </a:br>
            <a:r>
              <a:rPr lang="en-US" dirty="0"/>
              <a:t>Florida and Hawaii combined</a:t>
            </a:r>
          </a:p>
          <a:p>
            <a:r>
              <a:rPr lang="en-US" dirty="0"/>
              <a:t>More than 400 golf courses</a:t>
            </a:r>
          </a:p>
          <a:p>
            <a:r>
              <a:rPr lang="en-US" dirty="0"/>
              <a:t>75 state parks and recreation areas</a:t>
            </a:r>
          </a:p>
          <a:p>
            <a:r>
              <a:rPr lang="en-US" dirty="0"/>
              <a:t>Over 1,300 miles of state trails</a:t>
            </a:r>
          </a:p>
          <a:p>
            <a:r>
              <a:rPr lang="en-US" dirty="0"/>
              <a:t>Camping, boating, skiing, water-skiing, canoeing,</a:t>
            </a:r>
            <a:br>
              <a:rPr lang="en-US" dirty="0"/>
            </a:br>
            <a:r>
              <a:rPr lang="en-US" dirty="0"/>
              <a:t>kayaking, snowmobiling and more</a:t>
            </a:r>
          </a:p>
        </p:txBody>
      </p:sp>
      <p:pic>
        <p:nvPicPr>
          <p:cNvPr id="4" name="Picture 3" descr="canoe on lake in Minnesota">
            <a:extLst>
              <a:ext uri="{FF2B5EF4-FFF2-40B4-BE49-F238E27FC236}">
                <a16:creationId xmlns:a16="http://schemas.microsoft.com/office/drawing/2014/main" id="{94F45E66-2C96-4AC7-8319-13CCA5EFE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9870" y="1482238"/>
            <a:ext cx="2984747" cy="4525773"/>
          </a:xfrm>
          <a:prstGeom prst="rect">
            <a:avLst/>
          </a:prstGeom>
          <a:ln>
            <a:noFill/>
          </a:ln>
        </p:spPr>
      </p:pic>
    </p:spTree>
    <p:extLst>
      <p:ext uri="{BB962C8B-B14F-4D97-AF65-F5344CB8AC3E}">
        <p14:creationId xmlns:p14="http://schemas.microsoft.com/office/powerpoint/2010/main" val="3886127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364E-4E39-4D7E-954B-35266752AF16}"/>
              </a:ext>
            </a:extLst>
          </p:cNvPr>
          <p:cNvSpPr>
            <a:spLocks noGrp="1"/>
          </p:cNvSpPr>
          <p:nvPr>
            <p:ph type="title"/>
          </p:nvPr>
        </p:nvSpPr>
        <p:spPr/>
        <p:txBody>
          <a:bodyPr/>
          <a:lstStyle/>
          <a:p>
            <a:r>
              <a:rPr lang="en-US" dirty="0"/>
              <a:t>We’re Big on Sports</a:t>
            </a:r>
          </a:p>
        </p:txBody>
      </p:sp>
      <p:sp>
        <p:nvSpPr>
          <p:cNvPr id="3" name="Text Placeholder 2">
            <a:extLst>
              <a:ext uri="{FF2B5EF4-FFF2-40B4-BE49-F238E27FC236}">
                <a16:creationId xmlns:a16="http://schemas.microsoft.com/office/drawing/2014/main" id="{FD99E971-0257-4499-9226-E4A08DC6A4E4}"/>
              </a:ext>
            </a:extLst>
          </p:cNvPr>
          <p:cNvSpPr>
            <a:spLocks noGrp="1"/>
          </p:cNvSpPr>
          <p:nvPr>
            <p:ph type="body" sz="quarter" idx="11"/>
          </p:nvPr>
        </p:nvSpPr>
        <p:spPr/>
        <p:txBody>
          <a:bodyPr/>
          <a:lstStyle/>
          <a:p>
            <a:r>
              <a:rPr lang="en-US" dirty="0"/>
              <a:t>Professional baseball, football, basketball, hockey and soccer teams. </a:t>
            </a:r>
          </a:p>
        </p:txBody>
      </p:sp>
      <p:pic>
        <p:nvPicPr>
          <p:cNvPr id="4" name="Picture 3">
            <a:extLst>
              <a:ext uri="{FF2B5EF4-FFF2-40B4-BE49-F238E27FC236}">
                <a16:creationId xmlns:a16="http://schemas.microsoft.com/office/drawing/2014/main" id="{AA2C1DDF-3225-4094-AFA7-031D45135B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4192" y="2470293"/>
            <a:ext cx="3035300" cy="2013118"/>
          </a:xfrm>
          <a:prstGeom prst="rect">
            <a:avLst/>
          </a:prstGeom>
          <a:ln w="25400">
            <a:solidFill>
              <a:srgbClr val="78BE21"/>
            </a:solidFill>
          </a:ln>
        </p:spPr>
      </p:pic>
      <p:pic>
        <p:nvPicPr>
          <p:cNvPr id="5" name="Picture 4">
            <a:extLst>
              <a:ext uri="{FF2B5EF4-FFF2-40B4-BE49-F238E27FC236}">
                <a16:creationId xmlns:a16="http://schemas.microsoft.com/office/drawing/2014/main" id="{389B450B-B339-4E5C-B82E-6A108FC131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90550" y="4490487"/>
            <a:ext cx="2972779" cy="1672188"/>
          </a:xfrm>
          <a:prstGeom prst="rect">
            <a:avLst/>
          </a:prstGeom>
          <a:ln w="25400">
            <a:solidFill>
              <a:srgbClr val="78BE21"/>
            </a:solidFill>
          </a:ln>
        </p:spPr>
      </p:pic>
      <p:pic>
        <p:nvPicPr>
          <p:cNvPr id="6" name="Picture 5">
            <a:extLst>
              <a:ext uri="{FF2B5EF4-FFF2-40B4-BE49-F238E27FC236}">
                <a16:creationId xmlns:a16="http://schemas.microsoft.com/office/drawing/2014/main" id="{B9508FE0-613D-4D5D-A1ED-4A0AA7B2192B}"/>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58" t="18387" r="9095"/>
          <a:stretch/>
        </p:blipFill>
        <p:spPr>
          <a:xfrm>
            <a:off x="2250474" y="4195237"/>
            <a:ext cx="4696471" cy="1967438"/>
          </a:xfrm>
          <a:prstGeom prst="rect">
            <a:avLst/>
          </a:prstGeom>
          <a:ln w="25400">
            <a:solidFill>
              <a:srgbClr val="78BE21"/>
            </a:solidFill>
          </a:ln>
        </p:spPr>
      </p:pic>
      <p:pic>
        <p:nvPicPr>
          <p:cNvPr id="7" name="Picture 6">
            <a:extLst>
              <a:ext uri="{FF2B5EF4-FFF2-40B4-BE49-F238E27FC236}">
                <a16:creationId xmlns:a16="http://schemas.microsoft.com/office/drawing/2014/main" id="{5095E3B4-032A-4B2D-9DD2-965AB1764F4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78" y="2470293"/>
            <a:ext cx="2952630" cy="1971207"/>
          </a:xfrm>
          <a:prstGeom prst="rect">
            <a:avLst/>
          </a:prstGeom>
          <a:ln w="25400">
            <a:solidFill>
              <a:srgbClr val="78BE21"/>
            </a:solidFill>
          </a:ln>
        </p:spPr>
      </p:pic>
      <p:pic>
        <p:nvPicPr>
          <p:cNvPr id="8" name="Picture 7">
            <a:extLst>
              <a:ext uri="{FF2B5EF4-FFF2-40B4-BE49-F238E27FC236}">
                <a16:creationId xmlns:a16="http://schemas.microsoft.com/office/drawing/2014/main" id="{C516F4BA-4A88-45DF-B2F6-42E6BE3DE3B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808" y="2470293"/>
            <a:ext cx="3016384" cy="1971207"/>
          </a:xfrm>
          <a:prstGeom prst="rect">
            <a:avLst/>
          </a:prstGeom>
          <a:ln w="25400">
            <a:solidFill>
              <a:srgbClr val="78BE21"/>
            </a:solidFill>
          </a:ln>
          <a:effectLst/>
        </p:spPr>
      </p:pic>
    </p:spTree>
    <p:extLst>
      <p:ext uri="{BB962C8B-B14F-4D97-AF65-F5344CB8AC3E}">
        <p14:creationId xmlns:p14="http://schemas.microsoft.com/office/powerpoint/2010/main" val="472724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00F7-AB63-4712-8CEA-2C74BA2BCA60}"/>
              </a:ext>
            </a:extLst>
          </p:cNvPr>
          <p:cNvSpPr>
            <a:spLocks noGrp="1"/>
          </p:cNvSpPr>
          <p:nvPr>
            <p:ph type="title"/>
          </p:nvPr>
        </p:nvSpPr>
        <p:spPr/>
        <p:txBody>
          <a:bodyPr/>
          <a:lstStyle/>
          <a:p>
            <a:r>
              <a:rPr lang="en-US" dirty="0"/>
              <a:t>Arts and Culture</a:t>
            </a:r>
          </a:p>
        </p:txBody>
      </p:sp>
      <p:sp>
        <p:nvSpPr>
          <p:cNvPr id="3" name="Text Placeholder 2">
            <a:extLst>
              <a:ext uri="{FF2B5EF4-FFF2-40B4-BE49-F238E27FC236}">
                <a16:creationId xmlns:a16="http://schemas.microsoft.com/office/drawing/2014/main" id="{F8262532-1F10-4EDD-968B-9DFEDFC0A8D4}"/>
              </a:ext>
            </a:extLst>
          </p:cNvPr>
          <p:cNvSpPr>
            <a:spLocks noGrp="1"/>
          </p:cNvSpPr>
          <p:nvPr>
            <p:ph type="body" sz="quarter" idx="11"/>
          </p:nvPr>
        </p:nvSpPr>
        <p:spPr>
          <a:xfrm>
            <a:off x="142875" y="1500188"/>
            <a:ext cx="12049125" cy="4662487"/>
          </a:xfrm>
        </p:spPr>
        <p:txBody>
          <a:bodyPr/>
          <a:lstStyle/>
          <a:p>
            <a:pPr>
              <a:spcBef>
                <a:spcPts val="600"/>
              </a:spcBef>
              <a:spcAft>
                <a:spcPts val="600"/>
              </a:spcAft>
            </a:pPr>
            <a:r>
              <a:rPr lang="en-US" dirty="0"/>
              <a:t>Renowned orchestras – including the Minnesota Orchestra and the St. Paul Chamber Orchestra – and a rich theater scene with performance centers like the Guthrie Theater</a:t>
            </a:r>
          </a:p>
          <a:p>
            <a:pPr>
              <a:spcBef>
                <a:spcPts val="600"/>
              </a:spcBef>
              <a:spcAft>
                <a:spcPts val="600"/>
              </a:spcAft>
            </a:pPr>
            <a:r>
              <a:rPr lang="en-US" dirty="0"/>
              <a:t>Several world-class museums, including the Minneapolis Institute of Arts, Walker Art Center and Sculpture Garden and the Weisman Art Museum, among others</a:t>
            </a:r>
          </a:p>
          <a:p>
            <a:pPr>
              <a:spcBef>
                <a:spcPts val="600"/>
              </a:spcBef>
              <a:spcAft>
                <a:spcPts val="600"/>
              </a:spcAft>
            </a:pPr>
            <a:r>
              <a:rPr lang="en-US" dirty="0"/>
              <a:t>Multiple venues that host national and international entertainers, including First Avenue nightclub and the Dakota Jazz Club</a:t>
            </a:r>
          </a:p>
        </p:txBody>
      </p:sp>
      <p:grpSp>
        <p:nvGrpSpPr>
          <p:cNvPr id="21" name="Group 20">
            <a:extLst>
              <a:ext uri="{FF2B5EF4-FFF2-40B4-BE49-F238E27FC236}">
                <a16:creationId xmlns:a16="http://schemas.microsoft.com/office/drawing/2014/main" id="{59CDC8E2-D1BE-4736-B971-0E9F5C6E8785}"/>
              </a:ext>
              <a:ext uri="{C183D7F6-B498-43B3-948B-1728B52AA6E4}">
                <adec:decorative xmlns:adec="http://schemas.microsoft.com/office/drawing/2017/decorative" val="1"/>
              </a:ext>
            </a:extLst>
          </p:cNvPr>
          <p:cNvGrpSpPr/>
          <p:nvPr/>
        </p:nvGrpSpPr>
        <p:grpSpPr>
          <a:xfrm>
            <a:off x="1600200" y="4661805"/>
            <a:ext cx="8980714" cy="2032907"/>
            <a:chOff x="1600200" y="4661805"/>
            <a:chExt cx="8980714" cy="2032907"/>
          </a:xfrm>
        </p:grpSpPr>
        <p:grpSp>
          <p:nvGrpSpPr>
            <p:cNvPr id="4" name="Group 3">
              <a:extLst>
                <a:ext uri="{FF2B5EF4-FFF2-40B4-BE49-F238E27FC236}">
                  <a16:creationId xmlns:a16="http://schemas.microsoft.com/office/drawing/2014/main" id="{43EC74A0-5009-41D0-A3D4-F12E75EBA51F}"/>
                </a:ext>
              </a:extLst>
            </p:cNvPr>
            <p:cNvGrpSpPr/>
            <p:nvPr/>
          </p:nvGrpSpPr>
          <p:grpSpPr>
            <a:xfrm>
              <a:off x="1740694" y="4785456"/>
              <a:ext cx="8677954" cy="1771963"/>
              <a:chOff x="838199" y="4067513"/>
              <a:chExt cx="10476175" cy="2406262"/>
            </a:xfrm>
          </p:grpSpPr>
          <p:pic>
            <p:nvPicPr>
              <p:cNvPr id="5" name="Picture 4" title="Arts Collage">
                <a:extLst>
                  <a:ext uri="{FF2B5EF4-FFF2-40B4-BE49-F238E27FC236}">
                    <a16:creationId xmlns:a16="http://schemas.microsoft.com/office/drawing/2014/main" id="{C403F92D-4350-4324-864A-8E90C7CB3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434" y="4067515"/>
                <a:ext cx="3193344" cy="2382309"/>
              </a:xfrm>
              <a:prstGeom prst="rect">
                <a:avLst/>
              </a:prstGeom>
            </p:spPr>
          </p:pic>
          <p:pic>
            <p:nvPicPr>
              <p:cNvPr id="6" name="Picture 5" title="Arts Collage">
                <a:extLst>
                  <a:ext uri="{FF2B5EF4-FFF2-40B4-BE49-F238E27FC236}">
                    <a16:creationId xmlns:a16="http://schemas.microsoft.com/office/drawing/2014/main" id="{690CE8F9-2D3F-4955-9E0F-CDBEBDF2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180" y="4067516"/>
                <a:ext cx="1645194" cy="2382308"/>
              </a:xfrm>
              <a:prstGeom prst="rect">
                <a:avLst/>
              </a:prstGeom>
              <a:ln>
                <a:noFill/>
              </a:ln>
            </p:spPr>
          </p:pic>
          <p:pic>
            <p:nvPicPr>
              <p:cNvPr id="7" name="Picture 6" title="Arts Collage">
                <a:extLst>
                  <a:ext uri="{FF2B5EF4-FFF2-40B4-BE49-F238E27FC236}">
                    <a16:creationId xmlns:a16="http://schemas.microsoft.com/office/drawing/2014/main" id="{5DE09E62-B1FD-4C68-A259-7EA38A6843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81" t="474" r="-5370" b="-474"/>
              <a:stretch/>
            </p:blipFill>
            <p:spPr>
              <a:xfrm>
                <a:off x="838199" y="4067515"/>
                <a:ext cx="3259668" cy="2406260"/>
              </a:xfrm>
              <a:prstGeom prst="rect">
                <a:avLst/>
              </a:prstGeom>
              <a:ln>
                <a:noFill/>
              </a:ln>
            </p:spPr>
          </p:pic>
          <p:pic>
            <p:nvPicPr>
              <p:cNvPr id="8" name="Picture 7" title="Arts Collage">
                <a:extLst>
                  <a:ext uri="{FF2B5EF4-FFF2-40B4-BE49-F238E27FC236}">
                    <a16:creationId xmlns:a16="http://schemas.microsoft.com/office/drawing/2014/main" id="{14BEC3F7-B1DE-4B91-8CA0-5884A3C6B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5550" y="4067513"/>
                <a:ext cx="3193343" cy="2382309"/>
              </a:xfrm>
              <a:prstGeom prst="rect">
                <a:avLst/>
              </a:prstGeom>
              <a:effectLst/>
            </p:spPr>
          </p:pic>
        </p:grpSp>
        <p:sp>
          <p:nvSpPr>
            <p:cNvPr id="17" name="Rectangle 16">
              <a:extLst>
                <a:ext uri="{FF2B5EF4-FFF2-40B4-BE49-F238E27FC236}">
                  <a16:creationId xmlns:a16="http://schemas.microsoft.com/office/drawing/2014/main" id="{88FC3317-AE6B-4BB9-AB04-BFAFD942A3F3}"/>
                </a:ext>
              </a:extLst>
            </p:cNvPr>
            <p:cNvSpPr/>
            <p:nvPr/>
          </p:nvSpPr>
          <p:spPr>
            <a:xfrm>
              <a:off x="1600200" y="4661805"/>
              <a:ext cx="8980714" cy="2032907"/>
            </a:xfrm>
            <a:prstGeom prst="rect">
              <a:avLst/>
            </a:prstGeom>
            <a:noFill/>
            <a:ln w="22225">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2848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9D3E3-CCD8-4D9B-83F5-BC5AD4AD2CEC}"/>
              </a:ext>
            </a:extLst>
          </p:cNvPr>
          <p:cNvSpPr>
            <a:spLocks noGrp="1"/>
          </p:cNvSpPr>
          <p:nvPr>
            <p:ph type="ctrTitle"/>
          </p:nvPr>
        </p:nvSpPr>
        <p:spPr>
          <a:xfrm>
            <a:off x="346161" y="2460233"/>
            <a:ext cx="5026321" cy="1660831"/>
          </a:xfrm>
        </p:spPr>
        <p:txBody>
          <a:bodyPr/>
          <a:lstStyle/>
          <a:p>
            <a:r>
              <a:rPr lang="en-US" dirty="0"/>
              <a:t>Key Industries</a:t>
            </a:r>
          </a:p>
        </p:txBody>
      </p:sp>
      <p:pic>
        <p:nvPicPr>
          <p:cNvPr id="5" name="Picture 4" hidden="1">
            <a:extLst>
              <a:ext uri="{FF2B5EF4-FFF2-40B4-BE49-F238E27FC236}">
                <a16:creationId xmlns:a16="http://schemas.microsoft.com/office/drawing/2014/main" id="{8FC2DA11-6B4C-4195-BF93-D572C5F81D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1053460"/>
            <a:ext cx="12190992" cy="3858449"/>
          </a:xfrm>
          <a:prstGeom prst="rect">
            <a:avLst/>
          </a:prstGeom>
        </p:spPr>
      </p:pic>
      <p:sp>
        <p:nvSpPr>
          <p:cNvPr id="2" name="Text Placeholder 1">
            <a:extLst>
              <a:ext uri="{FF2B5EF4-FFF2-40B4-BE49-F238E27FC236}">
                <a16:creationId xmlns:a16="http://schemas.microsoft.com/office/drawing/2014/main" id="{24EFCD63-47BD-4833-B507-30DDEDCBD984}"/>
              </a:ext>
            </a:extLst>
          </p:cNvPr>
          <p:cNvSpPr>
            <a:spLocks noGrp="1"/>
          </p:cNvSpPr>
          <p:nvPr>
            <p:ph type="body" sz="quarter" idx="17"/>
          </p:nvPr>
        </p:nvSpPr>
        <p:spPr/>
        <p:txBody>
          <a:bodyPr/>
          <a:lstStyle/>
          <a:p>
            <a:r>
              <a:rPr lang="en-US" dirty="0"/>
              <a:t>Our diverse economy makes Minnesota stand out</a:t>
            </a:r>
          </a:p>
        </p:txBody>
      </p:sp>
    </p:spTree>
    <p:extLst>
      <p:ext uri="{BB962C8B-B14F-4D97-AF65-F5344CB8AC3E}">
        <p14:creationId xmlns:p14="http://schemas.microsoft.com/office/powerpoint/2010/main" val="314918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FE3F-B17D-476B-A7E5-B14E5A73D35E}"/>
              </a:ext>
            </a:extLst>
          </p:cNvPr>
          <p:cNvSpPr>
            <a:spLocks noGrp="1"/>
          </p:cNvSpPr>
          <p:nvPr>
            <p:ph type="title"/>
          </p:nvPr>
        </p:nvSpPr>
        <p:spPr/>
        <p:txBody>
          <a:bodyPr/>
          <a:lstStyle/>
          <a:p>
            <a:r>
              <a:rPr lang="en-US" dirty="0"/>
              <a:t>Key Industries</a:t>
            </a:r>
          </a:p>
        </p:txBody>
      </p:sp>
      <p:sp>
        <p:nvSpPr>
          <p:cNvPr id="3" name="Text Placeholder 2">
            <a:extLst>
              <a:ext uri="{FF2B5EF4-FFF2-40B4-BE49-F238E27FC236}">
                <a16:creationId xmlns:a16="http://schemas.microsoft.com/office/drawing/2014/main" id="{E5F1AF3B-82B2-4572-A781-B49EE1965D30}"/>
              </a:ext>
            </a:extLst>
          </p:cNvPr>
          <p:cNvSpPr>
            <a:spLocks noGrp="1"/>
          </p:cNvSpPr>
          <p:nvPr>
            <p:ph type="body" sz="quarter" idx="11"/>
          </p:nvPr>
        </p:nvSpPr>
        <p:spPr/>
        <p:txBody>
          <a:bodyPr>
            <a:normAutofit/>
          </a:bodyPr>
          <a:lstStyle/>
          <a:p>
            <a:pPr>
              <a:spcBef>
                <a:spcPts val="600"/>
              </a:spcBef>
              <a:spcAft>
                <a:spcPts val="600"/>
              </a:spcAft>
            </a:pPr>
            <a:r>
              <a:rPr lang="en-US" dirty="0"/>
              <a:t>Advanced Manufacturing</a:t>
            </a:r>
          </a:p>
          <a:p>
            <a:pPr>
              <a:spcBef>
                <a:spcPts val="600"/>
              </a:spcBef>
              <a:spcAft>
                <a:spcPts val="600"/>
              </a:spcAft>
            </a:pPr>
            <a:r>
              <a:rPr lang="en-US" dirty="0"/>
              <a:t>Leading Life Sciences</a:t>
            </a:r>
          </a:p>
          <a:p>
            <a:pPr>
              <a:spcBef>
                <a:spcPts val="600"/>
              </a:spcBef>
              <a:spcAft>
                <a:spcPts val="600"/>
              </a:spcAft>
            </a:pPr>
            <a:r>
              <a:rPr lang="en-US" dirty="0"/>
              <a:t>Clean Tech and Renewable Energy</a:t>
            </a:r>
          </a:p>
          <a:p>
            <a:pPr>
              <a:spcBef>
                <a:spcPts val="600"/>
              </a:spcBef>
              <a:spcAft>
                <a:spcPts val="600"/>
              </a:spcAft>
            </a:pPr>
            <a:r>
              <a:rPr lang="en-US" dirty="0"/>
              <a:t>Food and Agriculture</a:t>
            </a:r>
          </a:p>
          <a:p>
            <a:pPr>
              <a:spcBef>
                <a:spcPts val="600"/>
              </a:spcBef>
              <a:spcAft>
                <a:spcPts val="600"/>
              </a:spcAft>
            </a:pPr>
            <a:r>
              <a:rPr lang="en-US" dirty="0"/>
              <a:t>Technology and Innovation</a:t>
            </a:r>
          </a:p>
          <a:p>
            <a:pPr>
              <a:spcBef>
                <a:spcPts val="600"/>
              </a:spcBef>
              <a:spcAft>
                <a:spcPts val="600"/>
              </a:spcAft>
            </a:pPr>
            <a:r>
              <a:rPr lang="en-US" dirty="0"/>
              <a:t>World Class Retail</a:t>
            </a:r>
          </a:p>
          <a:p>
            <a:pPr>
              <a:spcBef>
                <a:spcPts val="600"/>
              </a:spcBef>
              <a:spcAft>
                <a:spcPts val="600"/>
              </a:spcAft>
            </a:pPr>
            <a:r>
              <a:rPr lang="en-US" dirty="0"/>
              <a:t>Finance &amp; Insurance Ecosystem</a:t>
            </a:r>
          </a:p>
          <a:p>
            <a:pPr>
              <a:spcBef>
                <a:spcPts val="600"/>
              </a:spcBef>
              <a:spcAft>
                <a:spcPts val="600"/>
              </a:spcAft>
            </a:pPr>
            <a:r>
              <a:rPr lang="en-US" dirty="0"/>
              <a:t>Support Services</a:t>
            </a:r>
          </a:p>
        </p:txBody>
      </p:sp>
      <p:pic>
        <p:nvPicPr>
          <p:cNvPr id="8" name="Picture 7" descr="Minnesota Sectors by GDP&#10;Finance, insurance, real estate, rental, and leasing  20%&#10;Manufacturing     13%&#10;Professional &amp; business services   13%&#10;Educational services, health care, &amp; social assistance 10%&#10;Government &amp; government enterprises   9%&#10;Wholesale trade     8%&#10;Retail trade     5%&#10;Construction     4%&#10;Transportation &amp; warehousing    3%&#10;Information     3%&#10;Arts, entertainment, accommodation, and food services 3%&#10;Agriculture, forestry, fishing and hunting   3%&#10;Utilities      2%&#10;Other services     2%&#10;Mining, quarrying, &amp; oil and gas extraction  1%&#10;">
            <a:extLst>
              <a:ext uri="{FF2B5EF4-FFF2-40B4-BE49-F238E27FC236}">
                <a16:creationId xmlns:a16="http://schemas.microsoft.com/office/drawing/2014/main" id="{4DAFF90D-4A67-15C8-90C9-F88CC335E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825" y="1611339"/>
            <a:ext cx="4273947" cy="4662487"/>
          </a:xfrm>
          <a:prstGeom prst="rect">
            <a:avLst/>
          </a:prstGeom>
        </p:spPr>
      </p:pic>
    </p:spTree>
    <p:extLst>
      <p:ext uri="{BB962C8B-B14F-4D97-AF65-F5344CB8AC3E}">
        <p14:creationId xmlns:p14="http://schemas.microsoft.com/office/powerpoint/2010/main" val="145015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14F7-4A0B-4393-A202-885DA5EFBE7E}"/>
              </a:ext>
            </a:extLst>
          </p:cNvPr>
          <p:cNvSpPr>
            <a:spLocks noGrp="1"/>
          </p:cNvSpPr>
          <p:nvPr>
            <p:ph type="title"/>
          </p:nvPr>
        </p:nvSpPr>
        <p:spPr/>
        <p:txBody>
          <a:bodyPr/>
          <a:lstStyle/>
          <a:p>
            <a:r>
              <a:rPr lang="en-US" dirty="0"/>
              <a:t>Advanced Manufacturing</a:t>
            </a:r>
          </a:p>
        </p:txBody>
      </p:sp>
      <p:sp>
        <p:nvSpPr>
          <p:cNvPr id="3" name="Text Placeholder 2">
            <a:extLst>
              <a:ext uri="{FF2B5EF4-FFF2-40B4-BE49-F238E27FC236}">
                <a16:creationId xmlns:a16="http://schemas.microsoft.com/office/drawing/2014/main" id="{EFBD3FD1-AB25-49E1-8C1B-7EECBB5C9802}"/>
              </a:ext>
            </a:extLst>
          </p:cNvPr>
          <p:cNvSpPr>
            <a:spLocks noGrp="1"/>
          </p:cNvSpPr>
          <p:nvPr>
            <p:ph type="body" sz="quarter" idx="11"/>
          </p:nvPr>
        </p:nvSpPr>
        <p:spPr>
          <a:xfrm>
            <a:off x="393609" y="1584044"/>
            <a:ext cx="5919939" cy="4662487"/>
          </a:xfrm>
        </p:spPr>
        <p:txBody>
          <a:bodyPr>
            <a:normAutofit/>
          </a:bodyPr>
          <a:lstStyle/>
          <a:p>
            <a:pPr algn="l">
              <a:buFont typeface="Arial" panose="020B0604020202020204" pitchFamily="34" charset="0"/>
              <a:buChar char="•"/>
            </a:pPr>
            <a:r>
              <a:rPr lang="en-US" i="0" dirty="0">
                <a:solidFill>
                  <a:srgbClr val="333333"/>
                </a:solidFill>
                <a:effectLst/>
                <a:latin typeface="Open Sans" panose="020B0606030504020204" pitchFamily="34" charset="0"/>
              </a:rPr>
              <a:t>More than 8,500 companies, making a wide range of products</a:t>
            </a:r>
          </a:p>
          <a:p>
            <a:pPr algn="l">
              <a:buFont typeface="Arial" panose="020B0604020202020204" pitchFamily="34" charset="0"/>
              <a:buChar char="•"/>
            </a:pPr>
            <a:r>
              <a:rPr lang="en-US" i="0" dirty="0">
                <a:solidFill>
                  <a:srgbClr val="333333"/>
                </a:solidFill>
                <a:effectLst/>
                <a:latin typeface="Open Sans" panose="020B0606030504020204" pitchFamily="34" charset="0"/>
              </a:rPr>
              <a:t>Exported $24 billion worth of goods in 2022 (a 12% increase from 2021)</a:t>
            </a:r>
          </a:p>
          <a:p>
            <a:pPr algn="l">
              <a:buFont typeface="Arial" panose="020B0604020202020204" pitchFamily="34" charset="0"/>
              <a:buChar char="•"/>
            </a:pPr>
            <a:r>
              <a:rPr lang="en-US" i="0" dirty="0">
                <a:solidFill>
                  <a:srgbClr val="333333"/>
                </a:solidFill>
                <a:effectLst/>
                <a:latin typeface="Open Sans" panose="020B0606030504020204" pitchFamily="34" charset="0"/>
              </a:rPr>
              <a:t>Accounts for 11% of statewide employment</a:t>
            </a:r>
          </a:p>
          <a:p>
            <a:pPr algn="l">
              <a:buFont typeface="Arial" panose="020B0604020202020204" pitchFamily="34" charset="0"/>
              <a:buChar char="•"/>
            </a:pPr>
            <a:r>
              <a:rPr lang="en-US" i="0" dirty="0">
                <a:solidFill>
                  <a:srgbClr val="333333"/>
                </a:solidFill>
                <a:effectLst/>
                <a:latin typeface="Open Sans" panose="020B0606030504020204" pitchFamily="34" charset="0"/>
              </a:rPr>
              <a:t>Represents 13% of our state's gross domestic product by industry</a:t>
            </a:r>
          </a:p>
        </p:txBody>
      </p:sp>
      <p:pic>
        <p:nvPicPr>
          <p:cNvPr id="14" name="Picture 13" descr="Minnesota Manufacturing Highlights infographic: Statewide Economic Contribution: $58.7 billion. &#10;Top industries: Food manufacturing, fabricated metal products, computers and electronics.&#10;Total manufacturing earnings: $31.6 billion.&#10;323,730 jobs and 1,042,411 direct and indirect jobs.">
            <a:extLst>
              <a:ext uri="{FF2B5EF4-FFF2-40B4-BE49-F238E27FC236}">
                <a16:creationId xmlns:a16="http://schemas.microsoft.com/office/drawing/2014/main" id="{349BACD7-7AD8-7828-016D-816198E0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920" y="1443128"/>
            <a:ext cx="1859574" cy="5158817"/>
          </a:xfrm>
          <a:prstGeom prst="rect">
            <a:avLst/>
          </a:prstGeom>
        </p:spPr>
      </p:pic>
    </p:spTree>
    <p:extLst>
      <p:ext uri="{BB962C8B-B14F-4D97-AF65-F5344CB8AC3E}">
        <p14:creationId xmlns:p14="http://schemas.microsoft.com/office/powerpoint/2010/main" val="61594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E79D5-D78A-624F-AD90-53D6E80BF4B1}"/>
              </a:ext>
            </a:extLst>
          </p:cNvPr>
          <p:cNvSpPr>
            <a:spLocks noGrp="1"/>
          </p:cNvSpPr>
          <p:nvPr>
            <p:ph type="ctrTitle"/>
          </p:nvPr>
        </p:nvSpPr>
        <p:spPr/>
        <p:txBody>
          <a:bodyPr/>
          <a:lstStyle/>
          <a:p>
            <a:r>
              <a:rPr lang="en-US" dirty="0"/>
              <a:t>A Robust and Diverse Economy</a:t>
            </a:r>
          </a:p>
        </p:txBody>
      </p:sp>
      <p:sp>
        <p:nvSpPr>
          <p:cNvPr id="2" name="Text Placeholder 1">
            <a:extLst>
              <a:ext uri="{FF2B5EF4-FFF2-40B4-BE49-F238E27FC236}">
                <a16:creationId xmlns:a16="http://schemas.microsoft.com/office/drawing/2014/main" id="{E031DFC0-9637-3C43-ABBD-2E2D57A35C9D}"/>
              </a:ext>
            </a:extLst>
          </p:cNvPr>
          <p:cNvSpPr>
            <a:spLocks noGrp="1"/>
          </p:cNvSpPr>
          <p:nvPr>
            <p:ph type="body" sz="quarter" idx="17"/>
          </p:nvPr>
        </p:nvSpPr>
        <p:spPr/>
        <p:txBody>
          <a:bodyPr>
            <a:noAutofit/>
          </a:bodyPr>
          <a:lstStyle/>
          <a:p>
            <a:r>
              <a:rPr lang="en-US" sz="3200" b="0" i="0" dirty="0">
                <a:solidFill>
                  <a:srgbClr val="333333"/>
                </a:solidFill>
                <a:effectLst/>
                <a:latin typeface="Open Sans" panose="020B0606030504020204" pitchFamily="34" charset="0"/>
              </a:rPr>
              <a:t>There’s room for everyone to succeed here</a:t>
            </a:r>
            <a:endParaRPr lang="en-US" sz="700" dirty="0"/>
          </a:p>
        </p:txBody>
      </p:sp>
    </p:spTree>
    <p:extLst>
      <p:ext uri="{BB962C8B-B14F-4D97-AF65-F5344CB8AC3E}">
        <p14:creationId xmlns:p14="http://schemas.microsoft.com/office/powerpoint/2010/main" val="312806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14F7-4A0B-4393-A202-885DA5EFBE7E}"/>
              </a:ext>
            </a:extLst>
          </p:cNvPr>
          <p:cNvSpPr>
            <a:spLocks noGrp="1"/>
          </p:cNvSpPr>
          <p:nvPr>
            <p:ph type="title"/>
          </p:nvPr>
        </p:nvSpPr>
        <p:spPr/>
        <p:txBody>
          <a:bodyPr/>
          <a:lstStyle/>
          <a:p>
            <a:r>
              <a:rPr lang="en-US" dirty="0"/>
              <a:t>Advanced Manufacturing</a:t>
            </a:r>
          </a:p>
        </p:txBody>
      </p:sp>
      <p:sp>
        <p:nvSpPr>
          <p:cNvPr id="3" name="Text Placeholder 2">
            <a:extLst>
              <a:ext uri="{FF2B5EF4-FFF2-40B4-BE49-F238E27FC236}">
                <a16:creationId xmlns:a16="http://schemas.microsoft.com/office/drawing/2014/main" id="{EFBD3FD1-AB25-49E1-8C1B-7EECBB5C9802}"/>
              </a:ext>
            </a:extLst>
          </p:cNvPr>
          <p:cNvSpPr>
            <a:spLocks noGrp="1"/>
          </p:cNvSpPr>
          <p:nvPr>
            <p:ph type="body" sz="quarter" idx="11"/>
          </p:nvPr>
        </p:nvSpPr>
        <p:spPr/>
        <p:txBody>
          <a:bodyPr/>
          <a:lstStyle/>
          <a:p>
            <a:pPr algn="l">
              <a:buFont typeface="Arial" panose="020B0604020202020204" pitchFamily="34" charset="0"/>
              <a:buChar char="•"/>
            </a:pPr>
            <a:r>
              <a:rPr lang="en-US" i="0" dirty="0">
                <a:solidFill>
                  <a:srgbClr val="333333"/>
                </a:solidFill>
                <a:effectLst/>
                <a:latin typeface="Open Sans" panose="020B0606030504020204" pitchFamily="34" charset="0"/>
              </a:rPr>
              <a:t>Half of Minnesota's Fortune 500 companies are involved in manufacturing, including </a:t>
            </a:r>
            <a:r>
              <a:rPr lang="en-US" b="1" i="0" dirty="0">
                <a:solidFill>
                  <a:srgbClr val="333333"/>
                </a:solidFill>
                <a:effectLst/>
                <a:latin typeface="Open Sans" panose="020B0606030504020204" pitchFamily="34" charset="0"/>
              </a:rPr>
              <a:t>3M, CHS, General Mills, Land O'Lakes, Ecolab, Hormel Foods, Polaris</a:t>
            </a:r>
            <a:r>
              <a:rPr lang="en-US" b="1" dirty="0">
                <a:solidFill>
                  <a:srgbClr val="333333"/>
                </a:solidFill>
                <a:latin typeface="Open Sans" panose="020B0606030504020204" pitchFamily="34" charset="0"/>
              </a:rPr>
              <a:t>.</a:t>
            </a:r>
          </a:p>
          <a:p>
            <a:pPr algn="l">
              <a:buFont typeface="Arial" panose="020B0604020202020204" pitchFamily="34" charset="0"/>
              <a:buChar char="•"/>
            </a:pPr>
            <a:r>
              <a:rPr lang="en-US" b="1" i="0" dirty="0">
                <a:solidFill>
                  <a:srgbClr val="333333"/>
                </a:solidFill>
                <a:effectLst/>
                <a:latin typeface="Open Sans" panose="020B0606030504020204" pitchFamily="34" charset="0"/>
              </a:rPr>
              <a:t>Cargill</a:t>
            </a:r>
            <a:r>
              <a:rPr lang="en-US" i="0" dirty="0">
                <a:solidFill>
                  <a:srgbClr val="333333"/>
                </a:solidFill>
                <a:effectLst/>
                <a:latin typeface="Open Sans" panose="020B0606030504020204" pitchFamily="34" charset="0"/>
              </a:rPr>
              <a:t>, </a:t>
            </a:r>
            <a:r>
              <a:rPr lang="en-US" i="0">
                <a:solidFill>
                  <a:srgbClr val="333333"/>
                </a:solidFill>
                <a:effectLst/>
                <a:latin typeface="Open Sans" panose="020B0606030504020204" pitchFamily="34" charset="0"/>
              </a:rPr>
              <a:t>the largest </a:t>
            </a:r>
            <a:r>
              <a:rPr lang="en-US" i="0" dirty="0">
                <a:solidFill>
                  <a:srgbClr val="333333"/>
                </a:solidFill>
                <a:effectLst/>
                <a:latin typeface="Open Sans" panose="020B0606030504020204" pitchFamily="34" charset="0"/>
              </a:rPr>
              <a:t>private company in the country, is Minnesota's largest manufacturer.</a:t>
            </a:r>
          </a:p>
          <a:p>
            <a:pPr algn="l">
              <a:buFont typeface="Arial" panose="020B0604020202020204" pitchFamily="34" charset="0"/>
              <a:buChar char="•"/>
            </a:pPr>
            <a:r>
              <a:rPr lang="en-US" i="0" dirty="0">
                <a:solidFill>
                  <a:srgbClr val="333333"/>
                </a:solidFill>
                <a:effectLst/>
                <a:latin typeface="Open Sans" panose="020B0606030504020204" pitchFamily="34" charset="0"/>
              </a:rPr>
              <a:t>Other manufacturing companies headquartered or with large operations in the state include </a:t>
            </a:r>
            <a:r>
              <a:rPr lang="en-US" b="1" i="0" dirty="0">
                <a:solidFill>
                  <a:srgbClr val="333333"/>
                </a:solidFill>
                <a:effectLst/>
                <a:latin typeface="Open Sans" panose="020B0606030504020204" pitchFamily="34" charset="0"/>
              </a:rPr>
              <a:t>Medtronic, Andersen Windows, H.B. Fuller, and Toro</a:t>
            </a:r>
            <a:r>
              <a:rPr lang="en-US" i="0" dirty="0">
                <a:solidFill>
                  <a:srgbClr val="333333"/>
                </a:solidFill>
                <a:effectLst/>
                <a:latin typeface="Open Sans" panose="020B0606030504020204" pitchFamily="34" charset="0"/>
              </a:rPr>
              <a:t>, just to name a few.</a:t>
            </a:r>
          </a:p>
          <a:p>
            <a:pPr marL="0" indent="0">
              <a:buNone/>
            </a:pPr>
            <a:endParaRPr lang="en-US" dirty="0"/>
          </a:p>
        </p:txBody>
      </p:sp>
    </p:spTree>
    <p:extLst>
      <p:ext uri="{BB962C8B-B14F-4D97-AF65-F5344CB8AC3E}">
        <p14:creationId xmlns:p14="http://schemas.microsoft.com/office/powerpoint/2010/main" val="1255336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A50D-EA9B-4426-977F-2EC23FC0C34D}"/>
              </a:ext>
            </a:extLst>
          </p:cNvPr>
          <p:cNvSpPr>
            <a:spLocks noGrp="1"/>
          </p:cNvSpPr>
          <p:nvPr>
            <p:ph type="title"/>
          </p:nvPr>
        </p:nvSpPr>
        <p:spPr/>
        <p:txBody>
          <a:bodyPr/>
          <a:lstStyle/>
          <a:p>
            <a:r>
              <a:rPr lang="en-US" dirty="0"/>
              <a:t>Leading Life Sciences</a:t>
            </a:r>
          </a:p>
        </p:txBody>
      </p:sp>
      <p:sp>
        <p:nvSpPr>
          <p:cNvPr id="3" name="Text Placeholder 2">
            <a:extLst>
              <a:ext uri="{FF2B5EF4-FFF2-40B4-BE49-F238E27FC236}">
                <a16:creationId xmlns:a16="http://schemas.microsoft.com/office/drawing/2014/main" id="{145428A1-E448-41A1-B32E-2531EA00A649}"/>
              </a:ext>
            </a:extLst>
          </p:cNvPr>
          <p:cNvSpPr>
            <a:spLocks noGrp="1"/>
          </p:cNvSpPr>
          <p:nvPr>
            <p:ph type="body" sz="quarter" idx="11"/>
          </p:nvPr>
        </p:nvSpPr>
        <p:spPr>
          <a:xfrm>
            <a:off x="586813" y="1514475"/>
            <a:ext cx="8266674" cy="4662487"/>
          </a:xfrm>
        </p:spPr>
        <p:txBody>
          <a:bodyPr/>
          <a:lstStyle/>
          <a:p>
            <a:pPr algn="l"/>
            <a:r>
              <a:rPr lang="en-US" b="1" i="0" dirty="0">
                <a:solidFill>
                  <a:srgbClr val="333333"/>
                </a:solidFill>
                <a:effectLst/>
                <a:latin typeface="Open Sans" panose="020B0606030504020204" pitchFamily="34" charset="0"/>
              </a:rPr>
              <a:t>The state ranks:</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2nd in medical device patents per capita</a:t>
            </a:r>
          </a:p>
          <a:p>
            <a:pPr algn="l">
              <a:buFont typeface="Arial" panose="020B0604020202020204" pitchFamily="34" charset="0"/>
              <a:buChar char="•"/>
            </a:pPr>
            <a:r>
              <a:rPr lang="en-US" dirty="0">
                <a:solidFill>
                  <a:srgbClr val="333333"/>
                </a:solidFill>
                <a:latin typeface="Open Sans" panose="020B0606030504020204" pitchFamily="34" charset="0"/>
              </a:rPr>
              <a:t>3rd</a:t>
            </a:r>
            <a:r>
              <a:rPr lang="en-US" b="0" i="0" dirty="0">
                <a:solidFill>
                  <a:srgbClr val="333333"/>
                </a:solidFill>
                <a:effectLst/>
                <a:latin typeface="Open Sans" panose="020B0606030504020204" pitchFamily="34" charset="0"/>
              </a:rPr>
              <a:t> in total medical device patents, and</a:t>
            </a:r>
          </a:p>
          <a:p>
            <a:pPr algn="l">
              <a:buFont typeface="Arial" panose="020B0604020202020204" pitchFamily="34" charset="0"/>
              <a:buChar char="•"/>
            </a:pPr>
            <a:r>
              <a:rPr lang="en-US" b="0" i="0" dirty="0">
                <a:solidFill>
                  <a:srgbClr val="333333"/>
                </a:solidFill>
                <a:effectLst/>
                <a:latin typeface="Open Sans" panose="020B0606030504020204" pitchFamily="34" charset="0"/>
              </a:rPr>
              <a:t>9th in biotechnology patents per capita</a:t>
            </a:r>
          </a:p>
          <a:p>
            <a:endParaRPr lang="en-US" dirty="0"/>
          </a:p>
          <a:p>
            <a:endParaRPr lang="en-US" dirty="0"/>
          </a:p>
        </p:txBody>
      </p:sp>
      <p:pic>
        <p:nvPicPr>
          <p:cNvPr id="5" name="Picture 4">
            <a:extLst>
              <a:ext uri="{FF2B5EF4-FFF2-40B4-BE49-F238E27FC236}">
                <a16:creationId xmlns:a16="http://schemas.microsoft.com/office/drawing/2014/main" id="{3866A764-3E44-EF43-98B8-F059A693C9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794" y="1325563"/>
            <a:ext cx="2288193" cy="5542182"/>
          </a:xfrm>
          <a:prstGeom prst="rect">
            <a:avLst/>
          </a:prstGeom>
        </p:spPr>
      </p:pic>
    </p:spTree>
    <p:extLst>
      <p:ext uri="{BB962C8B-B14F-4D97-AF65-F5344CB8AC3E}">
        <p14:creationId xmlns:p14="http://schemas.microsoft.com/office/powerpoint/2010/main" val="1902942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D260-E744-4F55-9152-719883CCEA7D}"/>
              </a:ext>
            </a:extLst>
          </p:cNvPr>
          <p:cNvSpPr>
            <a:spLocks noGrp="1"/>
          </p:cNvSpPr>
          <p:nvPr>
            <p:ph type="title"/>
          </p:nvPr>
        </p:nvSpPr>
        <p:spPr/>
        <p:txBody>
          <a:bodyPr/>
          <a:lstStyle/>
          <a:p>
            <a:r>
              <a:rPr lang="en-US" dirty="0"/>
              <a:t>Clean Tech and Renewable Energy</a:t>
            </a:r>
          </a:p>
        </p:txBody>
      </p:sp>
      <p:sp>
        <p:nvSpPr>
          <p:cNvPr id="3" name="Text Placeholder 2">
            <a:extLst>
              <a:ext uri="{FF2B5EF4-FFF2-40B4-BE49-F238E27FC236}">
                <a16:creationId xmlns:a16="http://schemas.microsoft.com/office/drawing/2014/main" id="{D2F263FB-E09C-414F-912D-606DD6955630}"/>
              </a:ext>
            </a:extLst>
          </p:cNvPr>
          <p:cNvSpPr>
            <a:spLocks noGrp="1"/>
          </p:cNvSpPr>
          <p:nvPr>
            <p:ph type="body" sz="quarter" idx="11"/>
          </p:nvPr>
        </p:nvSpPr>
        <p:spPr/>
        <p:txBody>
          <a:bodyPr/>
          <a:lstStyle/>
          <a:p>
            <a:pPr algn="l">
              <a:buFont typeface="Arial" panose="020B0604020202020204" pitchFamily="34" charset="0"/>
              <a:buChar char="•"/>
            </a:pPr>
            <a:r>
              <a:rPr lang="en-US" i="0" dirty="0">
                <a:solidFill>
                  <a:srgbClr val="333333"/>
                </a:solidFill>
                <a:effectLst/>
                <a:latin typeface="Open Sans" panose="020B0606030504020204" pitchFamily="34" charset="0"/>
              </a:rPr>
              <a:t>1st in the West-North-Central Region and 5th in the nation in sustainability</a:t>
            </a:r>
          </a:p>
          <a:p>
            <a:pPr algn="l">
              <a:buFont typeface="Arial" panose="020B0604020202020204" pitchFamily="34" charset="0"/>
              <a:buChar char="•"/>
            </a:pPr>
            <a:r>
              <a:rPr lang="en-US" dirty="0">
                <a:solidFill>
                  <a:srgbClr val="333333"/>
                </a:solidFill>
                <a:latin typeface="Open Sans" panose="020B0606030504020204" pitchFamily="34" charset="0"/>
              </a:rPr>
              <a:t>8</a:t>
            </a:r>
            <a:r>
              <a:rPr lang="en-US" i="0" dirty="0">
                <a:solidFill>
                  <a:srgbClr val="333333"/>
                </a:solidFill>
                <a:effectLst/>
                <a:latin typeface="Open Sans" panose="020B0606030504020204" pitchFamily="34" charset="0"/>
              </a:rPr>
              <a:t>th most environmentally friendly state</a:t>
            </a:r>
          </a:p>
          <a:p>
            <a:pPr algn="l">
              <a:buFont typeface="Arial" panose="020B0604020202020204" pitchFamily="34" charset="0"/>
              <a:buChar char="•"/>
            </a:pPr>
            <a:r>
              <a:rPr lang="en-US" dirty="0">
                <a:solidFill>
                  <a:srgbClr val="333333"/>
                </a:solidFill>
                <a:latin typeface="Open Sans" panose="020B0606030504020204" pitchFamily="34" charset="0"/>
              </a:rPr>
              <a:t>10</a:t>
            </a:r>
            <a:r>
              <a:rPr lang="en-US" i="0" dirty="0">
                <a:solidFill>
                  <a:srgbClr val="333333"/>
                </a:solidFill>
                <a:effectLst/>
                <a:latin typeface="Open Sans" panose="020B0606030504020204" pitchFamily="34" charset="0"/>
              </a:rPr>
              <a:t>th for overall energy efficiency programs (highest in the Midwest)</a:t>
            </a:r>
          </a:p>
          <a:p>
            <a:pPr algn="l">
              <a:buFont typeface="Arial" panose="020B0604020202020204" pitchFamily="34" charset="0"/>
              <a:buChar char="•"/>
            </a:pPr>
            <a:r>
              <a:rPr lang="en-US" i="0" dirty="0">
                <a:solidFill>
                  <a:srgbClr val="333333"/>
                </a:solidFill>
                <a:effectLst/>
                <a:latin typeface="Open Sans" panose="020B0606030504020204" pitchFamily="34" charset="0"/>
              </a:rPr>
              <a:t>Produce over 6,000 MW of electricity from clean energy, ranking 10th nationwide</a:t>
            </a:r>
          </a:p>
          <a:p>
            <a:pPr algn="l">
              <a:buFont typeface="Arial" panose="020B0604020202020204" pitchFamily="34" charset="0"/>
              <a:buChar char="•"/>
            </a:pPr>
            <a:r>
              <a:rPr lang="en-US" i="0" dirty="0">
                <a:solidFill>
                  <a:srgbClr val="333333"/>
                </a:solidFill>
                <a:effectLst/>
                <a:latin typeface="Open Sans" panose="020B0606030504020204" pitchFamily="34" charset="0"/>
              </a:rPr>
              <a:t>Minnesota's clean energy can power </a:t>
            </a:r>
            <a:r>
              <a:rPr lang="en-US" dirty="0">
                <a:solidFill>
                  <a:srgbClr val="333333"/>
                </a:solidFill>
                <a:latin typeface="Open Sans" panose="020B0606030504020204" pitchFamily="34" charset="0"/>
              </a:rPr>
              <a:t>2</a:t>
            </a:r>
            <a:r>
              <a:rPr lang="en-US" i="0" dirty="0">
                <a:solidFill>
                  <a:srgbClr val="333333"/>
                </a:solidFill>
                <a:effectLst/>
                <a:latin typeface="Open Sans" panose="020B0606030504020204" pitchFamily="34" charset="0"/>
              </a:rPr>
              <a:t> million homes in the state.</a:t>
            </a:r>
          </a:p>
          <a:p>
            <a:pPr algn="l">
              <a:buFont typeface="Arial" panose="020B0604020202020204" pitchFamily="34" charset="0"/>
              <a:buChar char="•"/>
            </a:pPr>
            <a:r>
              <a:rPr lang="en-US" i="0" dirty="0">
                <a:solidFill>
                  <a:srgbClr val="333333"/>
                </a:solidFill>
                <a:effectLst/>
                <a:latin typeface="Open Sans" panose="020B0606030504020204" pitchFamily="34" charset="0"/>
              </a:rPr>
              <a:t>First state to mandate use of biodiesel, establishing B2 mandate in 2005 and first state to mandate use of ethanol in gasoline </a:t>
            </a:r>
            <a:r>
              <a:rPr lang="en-US" b="0" i="0" dirty="0">
                <a:solidFill>
                  <a:srgbClr val="333333"/>
                </a:solidFill>
                <a:effectLst/>
                <a:latin typeface="Open Sans" panose="020B0606030504020204" pitchFamily="34" charset="0"/>
              </a:rPr>
              <a:t>in 1995.</a:t>
            </a:r>
            <a:endParaRPr lang="en-US" dirty="0"/>
          </a:p>
        </p:txBody>
      </p:sp>
    </p:spTree>
    <p:extLst>
      <p:ext uri="{BB962C8B-B14F-4D97-AF65-F5344CB8AC3E}">
        <p14:creationId xmlns:p14="http://schemas.microsoft.com/office/powerpoint/2010/main" val="2328998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408E-4286-4BC8-A752-17707818C343}"/>
              </a:ext>
            </a:extLst>
          </p:cNvPr>
          <p:cNvSpPr>
            <a:spLocks noGrp="1"/>
          </p:cNvSpPr>
          <p:nvPr>
            <p:ph type="title"/>
          </p:nvPr>
        </p:nvSpPr>
        <p:spPr/>
        <p:txBody>
          <a:bodyPr/>
          <a:lstStyle/>
          <a:p>
            <a:r>
              <a:rPr lang="en-US" dirty="0"/>
              <a:t>A Food Production Powerhouse</a:t>
            </a:r>
          </a:p>
        </p:txBody>
      </p:sp>
      <p:sp>
        <p:nvSpPr>
          <p:cNvPr id="3" name="Text Placeholder 2">
            <a:extLst>
              <a:ext uri="{FF2B5EF4-FFF2-40B4-BE49-F238E27FC236}">
                <a16:creationId xmlns:a16="http://schemas.microsoft.com/office/drawing/2014/main" id="{E66029FC-17A7-4AC2-8E5A-232BF13F9E80}"/>
              </a:ext>
            </a:extLst>
          </p:cNvPr>
          <p:cNvSpPr>
            <a:spLocks noGrp="1"/>
          </p:cNvSpPr>
          <p:nvPr>
            <p:ph type="body" sz="quarter" idx="11"/>
          </p:nvPr>
        </p:nvSpPr>
        <p:spPr>
          <a:xfrm>
            <a:off x="427383" y="1500188"/>
            <a:ext cx="6026425" cy="4662487"/>
          </a:xfrm>
        </p:spPr>
        <p:txBody>
          <a:bodyPr/>
          <a:lstStyle/>
          <a:p>
            <a:r>
              <a:rPr lang="en-US" dirty="0"/>
              <a:t>Agricultural production and processing industries generate over $106 billion annually in economic impact</a:t>
            </a:r>
          </a:p>
          <a:p>
            <a:r>
              <a:rPr lang="en-US" dirty="0"/>
              <a:t>Support more than 388,000 jobs</a:t>
            </a:r>
          </a:p>
          <a:p>
            <a:r>
              <a:rPr lang="en-US" dirty="0"/>
              <a:t>Generated about $21.3 billion in agricultural cash receipts in 2022</a:t>
            </a:r>
          </a:p>
          <a:p>
            <a:r>
              <a:rPr lang="en-US" dirty="0"/>
              <a:t>The largest private food company in the country—Cargill—is headquartered in Minnesota</a:t>
            </a:r>
          </a:p>
          <a:p>
            <a:endParaRPr lang="en-US" dirty="0"/>
          </a:p>
        </p:txBody>
      </p:sp>
      <p:pic>
        <p:nvPicPr>
          <p:cNvPr id="5" name="Picture 4">
            <a:extLst>
              <a:ext uri="{FF2B5EF4-FFF2-40B4-BE49-F238E27FC236}">
                <a16:creationId xmlns:a16="http://schemas.microsoft.com/office/drawing/2014/main" id="{A8178534-D574-4642-82D4-6B7DD9D9E0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808" y="1512888"/>
            <a:ext cx="5310809" cy="4327325"/>
          </a:xfrm>
          <a:prstGeom prst="rect">
            <a:avLst/>
          </a:prstGeom>
        </p:spPr>
      </p:pic>
    </p:spTree>
    <p:extLst>
      <p:ext uri="{BB962C8B-B14F-4D97-AF65-F5344CB8AC3E}">
        <p14:creationId xmlns:p14="http://schemas.microsoft.com/office/powerpoint/2010/main" val="1131138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416E-6AF6-4310-A847-551072C7911C}"/>
              </a:ext>
            </a:extLst>
          </p:cNvPr>
          <p:cNvSpPr>
            <a:spLocks noGrp="1"/>
          </p:cNvSpPr>
          <p:nvPr>
            <p:ph type="title"/>
          </p:nvPr>
        </p:nvSpPr>
        <p:spPr/>
        <p:txBody>
          <a:bodyPr/>
          <a:lstStyle/>
          <a:p>
            <a:r>
              <a:rPr lang="en-US" dirty="0"/>
              <a:t>Technology and Innovation</a:t>
            </a:r>
          </a:p>
        </p:txBody>
      </p:sp>
      <p:sp>
        <p:nvSpPr>
          <p:cNvPr id="3" name="Text Placeholder 2">
            <a:extLst>
              <a:ext uri="{FF2B5EF4-FFF2-40B4-BE49-F238E27FC236}">
                <a16:creationId xmlns:a16="http://schemas.microsoft.com/office/drawing/2014/main" id="{963A27CB-A8D2-42AE-B498-92720C211D4D}"/>
              </a:ext>
            </a:extLst>
          </p:cNvPr>
          <p:cNvSpPr>
            <a:spLocks noGrp="1"/>
          </p:cNvSpPr>
          <p:nvPr>
            <p:ph type="body" sz="quarter" idx="11"/>
          </p:nvPr>
        </p:nvSpPr>
        <p:spPr/>
        <p:txBody>
          <a:bodyPr/>
          <a:lstStyle/>
          <a:p>
            <a:pPr algn="l">
              <a:buFont typeface="Arial" panose="020B0604020202020204" pitchFamily="34" charset="0"/>
              <a:buChar char="•"/>
            </a:pPr>
            <a:r>
              <a:rPr lang="en-US" b="0" i="0" dirty="0">
                <a:solidFill>
                  <a:srgbClr val="333333"/>
                </a:solidFill>
                <a:effectLst/>
                <a:latin typeface="Open Sans" panose="020B0606030504020204" pitchFamily="34" charset="0"/>
              </a:rPr>
              <a:t>2nd in Medical Device manufacturing </a:t>
            </a:r>
            <a:r>
              <a:rPr lang="en-US" sz="1200" b="0" i="0" dirty="0">
                <a:solidFill>
                  <a:schemeClr val="bg1">
                    <a:lumMod val="50000"/>
                  </a:schemeClr>
                </a:solidFill>
                <a:effectLst/>
                <a:latin typeface="Open Sans" panose="020B0606030504020204" pitchFamily="34" charset="0"/>
              </a:rPr>
              <a:t>(Lightcast, 2022)</a:t>
            </a:r>
          </a:p>
          <a:p>
            <a:pPr algn="l">
              <a:buFont typeface="Arial" panose="020B0604020202020204" pitchFamily="34" charset="0"/>
              <a:buChar char="•"/>
            </a:pPr>
            <a:r>
              <a:rPr lang="en-US" dirty="0">
                <a:solidFill>
                  <a:srgbClr val="333333"/>
                </a:solidFill>
                <a:latin typeface="Open Sans" panose="020B0606030504020204" pitchFamily="34" charset="0"/>
              </a:rPr>
              <a:t>3rd</a:t>
            </a:r>
            <a:r>
              <a:rPr lang="en-US" b="0" i="0" dirty="0">
                <a:solidFill>
                  <a:srgbClr val="333333"/>
                </a:solidFill>
                <a:effectLst/>
                <a:latin typeface="Open Sans" panose="020B0606030504020204" pitchFamily="34" charset="0"/>
              </a:rPr>
              <a:t> in Navigational, Measuring, Electromedical, and Control Instruments Manufacturing </a:t>
            </a:r>
            <a:r>
              <a:rPr lang="en-US" sz="1200" b="0" i="0" dirty="0">
                <a:solidFill>
                  <a:schemeClr val="bg1">
                    <a:lumMod val="50000"/>
                  </a:schemeClr>
                </a:solidFill>
                <a:effectLst/>
                <a:latin typeface="Open Sans" panose="020B0606030504020204" pitchFamily="34" charset="0"/>
              </a:rPr>
              <a:t>(Lightcast, 2022)</a:t>
            </a:r>
          </a:p>
          <a:p>
            <a:pPr algn="l">
              <a:buFont typeface="Arial" panose="020B0604020202020204" pitchFamily="34" charset="0"/>
              <a:buChar char="•"/>
            </a:pPr>
            <a:r>
              <a:rPr lang="en-US" b="0" i="0" dirty="0">
                <a:solidFill>
                  <a:srgbClr val="333333"/>
                </a:solidFill>
                <a:effectLst/>
                <a:latin typeface="Open Sans" panose="020B0606030504020204" pitchFamily="34" charset="0"/>
              </a:rPr>
              <a:t>3rd in Computer Storage Device Manufacturing </a:t>
            </a:r>
            <a:r>
              <a:rPr lang="en-US" sz="1200" b="0" i="0" dirty="0">
                <a:solidFill>
                  <a:schemeClr val="bg1">
                    <a:lumMod val="50000"/>
                  </a:schemeClr>
                </a:solidFill>
                <a:effectLst/>
                <a:latin typeface="Open Sans" panose="020B0606030504020204" pitchFamily="34" charset="0"/>
              </a:rPr>
              <a:t>(Lightcast, 2022)</a:t>
            </a:r>
          </a:p>
          <a:p>
            <a:pPr algn="l">
              <a:buFont typeface="Arial" panose="020B0604020202020204" pitchFamily="34" charset="0"/>
              <a:buChar char="•"/>
            </a:pPr>
            <a:r>
              <a:rPr lang="en-US" b="0" i="0" dirty="0">
                <a:solidFill>
                  <a:srgbClr val="333333"/>
                </a:solidFill>
                <a:effectLst/>
                <a:latin typeface="Open Sans" panose="020B0606030504020204" pitchFamily="34" charset="0"/>
              </a:rPr>
              <a:t>4th in Technology and Innovation </a:t>
            </a:r>
            <a:r>
              <a:rPr lang="en-US" sz="1200" b="0" i="0" dirty="0">
                <a:solidFill>
                  <a:schemeClr val="bg1">
                    <a:lumMod val="50000"/>
                  </a:schemeClr>
                </a:solidFill>
                <a:effectLst/>
                <a:latin typeface="Open Sans" panose="020B0606030504020204" pitchFamily="34" charset="0"/>
              </a:rPr>
              <a:t>(CNBC, 2023)</a:t>
            </a:r>
          </a:p>
          <a:p>
            <a:pPr algn="l">
              <a:buFont typeface="Arial" panose="020B0604020202020204" pitchFamily="34" charset="0"/>
              <a:buChar char="•"/>
            </a:pPr>
            <a:r>
              <a:rPr lang="en-US" b="0" i="0" dirty="0">
                <a:solidFill>
                  <a:srgbClr val="333333"/>
                </a:solidFill>
                <a:effectLst/>
                <a:latin typeface="Open Sans" panose="020B0606030504020204" pitchFamily="34" charset="0"/>
              </a:rPr>
              <a:t>4th in Computer Terminal and Other Computer Peripheral Equipment Manufacturing </a:t>
            </a:r>
            <a:r>
              <a:rPr lang="en-US" sz="1200" b="0" i="0" dirty="0">
                <a:solidFill>
                  <a:schemeClr val="bg1">
                    <a:lumMod val="50000"/>
                  </a:schemeClr>
                </a:solidFill>
                <a:effectLst/>
                <a:latin typeface="Open Sans" panose="020B0606030504020204" pitchFamily="34" charset="0"/>
              </a:rPr>
              <a:t>(Lightcast, 2022)</a:t>
            </a:r>
            <a:endParaRPr lang="en-US" sz="1200" dirty="0">
              <a:solidFill>
                <a:schemeClr val="bg1">
                  <a:lumMod val="50000"/>
                </a:schemeClr>
              </a:solidFill>
            </a:endParaRPr>
          </a:p>
        </p:txBody>
      </p:sp>
    </p:spTree>
    <p:extLst>
      <p:ext uri="{BB962C8B-B14F-4D97-AF65-F5344CB8AC3E}">
        <p14:creationId xmlns:p14="http://schemas.microsoft.com/office/powerpoint/2010/main" val="1125506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416E-6AF6-4310-A847-551072C7911C}"/>
              </a:ext>
            </a:extLst>
          </p:cNvPr>
          <p:cNvSpPr>
            <a:spLocks noGrp="1"/>
          </p:cNvSpPr>
          <p:nvPr>
            <p:ph type="title"/>
          </p:nvPr>
        </p:nvSpPr>
        <p:spPr/>
        <p:txBody>
          <a:bodyPr/>
          <a:lstStyle/>
          <a:p>
            <a:r>
              <a:rPr lang="en-US" dirty="0"/>
              <a:t>Technology and Innovation</a:t>
            </a:r>
          </a:p>
        </p:txBody>
      </p:sp>
      <p:sp>
        <p:nvSpPr>
          <p:cNvPr id="3" name="Text Placeholder 2">
            <a:extLst>
              <a:ext uri="{FF2B5EF4-FFF2-40B4-BE49-F238E27FC236}">
                <a16:creationId xmlns:a16="http://schemas.microsoft.com/office/drawing/2014/main" id="{963A27CB-A8D2-42AE-B498-92720C211D4D}"/>
              </a:ext>
            </a:extLst>
          </p:cNvPr>
          <p:cNvSpPr>
            <a:spLocks noGrp="1"/>
          </p:cNvSpPr>
          <p:nvPr>
            <p:ph type="body" sz="quarter" idx="11"/>
          </p:nvPr>
        </p:nvSpPr>
        <p:spPr/>
        <p:txBody>
          <a:bodyPr/>
          <a:lstStyle/>
          <a:p>
            <a:pPr algn="l">
              <a:buFont typeface="Arial" panose="020B0604020202020204" pitchFamily="34" charset="0"/>
              <a:buChar char="•"/>
            </a:pPr>
            <a:r>
              <a:rPr lang="en-US" b="0" i="0" dirty="0">
                <a:solidFill>
                  <a:srgbClr val="333333"/>
                </a:solidFill>
                <a:effectLst/>
                <a:latin typeface="Open Sans" panose="020B0606030504020204" pitchFamily="34" charset="0"/>
              </a:rPr>
              <a:t>6th in Overall Computer and Electronic Product Manufacturing </a:t>
            </a:r>
            <a:r>
              <a:rPr lang="en-US" sz="1200" b="0" i="0" dirty="0">
                <a:solidFill>
                  <a:schemeClr val="bg1">
                    <a:lumMod val="50000"/>
                  </a:schemeClr>
                </a:solidFill>
                <a:effectLst/>
                <a:latin typeface="Open Sans" panose="020B0606030504020204" pitchFamily="34" charset="0"/>
              </a:rPr>
              <a:t>(Lightcast, 2022)</a:t>
            </a:r>
          </a:p>
          <a:p>
            <a:pPr algn="l">
              <a:buFont typeface="Arial" panose="020B0604020202020204" pitchFamily="34" charset="0"/>
              <a:buChar char="•"/>
            </a:pPr>
            <a:r>
              <a:rPr lang="en-US" dirty="0">
                <a:solidFill>
                  <a:srgbClr val="000000"/>
                </a:solidFill>
                <a:latin typeface="Open Sans" panose="020B0606030504020204" pitchFamily="34" charset="0"/>
              </a:rPr>
              <a:t>7</a:t>
            </a:r>
            <a:r>
              <a:rPr lang="en-US" b="0" i="0" dirty="0">
                <a:solidFill>
                  <a:srgbClr val="000000"/>
                </a:solidFill>
                <a:effectLst/>
                <a:latin typeface="Open Sans" panose="020B0606030504020204" pitchFamily="34" charset="0"/>
              </a:rPr>
              <a:t>th in Human Capital Investment and Technology and Science Workforce </a:t>
            </a:r>
            <a:r>
              <a:rPr lang="en-US" sz="1200" b="0" i="0" dirty="0">
                <a:solidFill>
                  <a:schemeClr val="bg1">
                    <a:lumMod val="50000"/>
                  </a:schemeClr>
                </a:solidFill>
                <a:effectLst/>
                <a:latin typeface="Open Sans" panose="020B0606030504020204" pitchFamily="34" charset="0"/>
              </a:rPr>
              <a:t>(Milken Institute, 2022)</a:t>
            </a:r>
          </a:p>
          <a:p>
            <a:pPr algn="l">
              <a:buFont typeface="Arial" panose="020B0604020202020204" pitchFamily="34" charset="0"/>
              <a:buChar char="•"/>
            </a:pPr>
            <a:r>
              <a:rPr lang="en-US" b="0" i="0" dirty="0">
                <a:effectLst/>
                <a:latin typeface="Open Sans" panose="020B0606030504020204" pitchFamily="34" charset="0"/>
              </a:rPr>
              <a:t>11th in Semiconductor and Other Electronic Component Manufacturing </a:t>
            </a:r>
            <a:r>
              <a:rPr lang="en-US" sz="1200" b="0" i="0" dirty="0">
                <a:solidFill>
                  <a:schemeClr val="bg1">
                    <a:lumMod val="50000"/>
                  </a:schemeClr>
                </a:solidFill>
                <a:effectLst/>
                <a:latin typeface="Open Sans" panose="020B0606030504020204" pitchFamily="34" charset="0"/>
              </a:rPr>
              <a:t>(Lightcast, 2022)</a:t>
            </a:r>
          </a:p>
          <a:p>
            <a:pPr algn="l">
              <a:buFont typeface="Arial" panose="020B0604020202020204" pitchFamily="34" charset="0"/>
              <a:buChar char="•"/>
            </a:pPr>
            <a:r>
              <a:rPr lang="en-US" b="0" i="0" dirty="0">
                <a:solidFill>
                  <a:srgbClr val="333333"/>
                </a:solidFill>
                <a:effectLst/>
                <a:latin typeface="Open Sans" panose="020B0606030504020204" pitchFamily="34" charset="0"/>
              </a:rPr>
              <a:t>11th Most Innovative State in the country </a:t>
            </a:r>
            <a:r>
              <a:rPr lang="en-US" sz="1200" b="0" i="0" dirty="0">
                <a:solidFill>
                  <a:schemeClr val="bg1">
                    <a:lumMod val="50000"/>
                  </a:schemeClr>
                </a:solidFill>
                <a:effectLst/>
                <a:latin typeface="Open Sans" panose="020B0606030504020204" pitchFamily="34" charset="0"/>
              </a:rPr>
              <a:t>(Bloomberg, 2020)</a:t>
            </a:r>
          </a:p>
        </p:txBody>
      </p:sp>
    </p:spTree>
    <p:extLst>
      <p:ext uri="{BB962C8B-B14F-4D97-AF65-F5344CB8AC3E}">
        <p14:creationId xmlns:p14="http://schemas.microsoft.com/office/powerpoint/2010/main" val="1597344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EE17-EB92-43EB-8572-85A9E5DEC43F}"/>
              </a:ext>
            </a:extLst>
          </p:cNvPr>
          <p:cNvSpPr>
            <a:spLocks noGrp="1"/>
          </p:cNvSpPr>
          <p:nvPr>
            <p:ph type="title"/>
          </p:nvPr>
        </p:nvSpPr>
        <p:spPr/>
        <p:txBody>
          <a:bodyPr/>
          <a:lstStyle/>
          <a:p>
            <a:r>
              <a:rPr lang="en-US" dirty="0"/>
              <a:t>Services Supporting our Ecosystem</a:t>
            </a:r>
          </a:p>
        </p:txBody>
      </p:sp>
      <p:sp>
        <p:nvSpPr>
          <p:cNvPr id="3" name="Text Placeholder 2">
            <a:extLst>
              <a:ext uri="{FF2B5EF4-FFF2-40B4-BE49-F238E27FC236}">
                <a16:creationId xmlns:a16="http://schemas.microsoft.com/office/drawing/2014/main" id="{C0229A93-F5D5-406F-BB35-BF9353AF917C}"/>
              </a:ext>
            </a:extLst>
          </p:cNvPr>
          <p:cNvSpPr>
            <a:spLocks noGrp="1"/>
          </p:cNvSpPr>
          <p:nvPr>
            <p:ph type="body" sz="quarter" idx="11"/>
          </p:nvPr>
        </p:nvSpPr>
        <p:spPr/>
        <p:txBody>
          <a:bodyPr/>
          <a:lstStyle/>
          <a:p>
            <a:r>
              <a:rPr lang="en-US" dirty="0"/>
              <a:t>Employs 192,000 people</a:t>
            </a:r>
          </a:p>
          <a:p>
            <a:pPr lvl="1"/>
            <a:r>
              <a:rPr lang="en-US" dirty="0"/>
              <a:t>Software Developers: 13,200 jobs</a:t>
            </a:r>
          </a:p>
          <a:p>
            <a:pPr lvl="1"/>
            <a:r>
              <a:rPr lang="en-US" dirty="0"/>
              <a:t>Management Analysts: 10,700 jobs</a:t>
            </a:r>
          </a:p>
          <a:p>
            <a:pPr lvl="1"/>
            <a:r>
              <a:rPr lang="en-US" dirty="0"/>
              <a:t>Accountants and auditors: 9,300 jobs</a:t>
            </a:r>
          </a:p>
          <a:p>
            <a:pPr lvl="1"/>
            <a:r>
              <a:rPr lang="en-US" dirty="0"/>
              <a:t>Lawyers: 8,760 jobs</a:t>
            </a:r>
          </a:p>
          <a:p>
            <a:pPr lvl="1"/>
            <a:r>
              <a:rPr lang="en-US" dirty="0"/>
              <a:t>General Managers and Operators: 7,215</a:t>
            </a:r>
          </a:p>
        </p:txBody>
      </p:sp>
      <p:graphicFrame>
        <p:nvGraphicFramePr>
          <p:cNvPr id="4" name="Chart 3">
            <a:extLst>
              <a:ext uri="{FF2B5EF4-FFF2-40B4-BE49-F238E27FC236}">
                <a16:creationId xmlns:a16="http://schemas.microsoft.com/office/drawing/2014/main" id="{FFAA2358-1348-E0B6-2B3B-093FE5FAF6D4}"/>
              </a:ext>
            </a:extLst>
          </p:cNvPr>
          <p:cNvGraphicFramePr>
            <a:graphicFrameLocks/>
          </p:cNvGraphicFramePr>
          <p:nvPr>
            <p:extLst>
              <p:ext uri="{D42A27DB-BD31-4B8C-83A1-F6EECF244321}">
                <p14:modId xmlns:p14="http://schemas.microsoft.com/office/powerpoint/2010/main" val="2520209844"/>
              </p:ext>
            </p:extLst>
          </p:nvPr>
        </p:nvGraphicFramePr>
        <p:xfrm>
          <a:off x="6518912" y="1500188"/>
          <a:ext cx="4953000" cy="4493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9846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AE7D-5E17-4636-9FED-B85B23DE8F3C}"/>
              </a:ext>
            </a:extLst>
          </p:cNvPr>
          <p:cNvSpPr>
            <a:spLocks noGrp="1"/>
          </p:cNvSpPr>
          <p:nvPr>
            <p:ph type="title"/>
          </p:nvPr>
        </p:nvSpPr>
        <p:spPr>
          <a:xfrm>
            <a:off x="427383" y="0"/>
            <a:ext cx="10926417" cy="1325563"/>
          </a:xfrm>
        </p:spPr>
        <p:txBody>
          <a:bodyPr/>
          <a:lstStyle/>
          <a:p>
            <a:r>
              <a:rPr lang="en-US" dirty="0"/>
              <a:t>Innovation and Technology Patent Powerhouse</a:t>
            </a:r>
          </a:p>
        </p:txBody>
      </p:sp>
      <p:sp>
        <p:nvSpPr>
          <p:cNvPr id="3" name="Text Placeholder 2">
            <a:extLst>
              <a:ext uri="{FF2B5EF4-FFF2-40B4-BE49-F238E27FC236}">
                <a16:creationId xmlns:a16="http://schemas.microsoft.com/office/drawing/2014/main" id="{859F43A4-E9A5-4185-8D35-C91BBABF91B4}"/>
              </a:ext>
            </a:extLst>
          </p:cNvPr>
          <p:cNvSpPr>
            <a:spLocks noGrp="1"/>
          </p:cNvSpPr>
          <p:nvPr>
            <p:ph type="body" sz="quarter" idx="11"/>
          </p:nvPr>
        </p:nvSpPr>
        <p:spPr>
          <a:xfrm>
            <a:off x="113058" y="1501257"/>
            <a:ext cx="11442838" cy="923891"/>
          </a:xfrm>
        </p:spPr>
        <p:txBody>
          <a:bodyPr/>
          <a:lstStyle/>
          <a:p>
            <a:r>
              <a:rPr lang="en-US" b="0" i="0" dirty="0">
                <a:solidFill>
                  <a:srgbClr val="333333"/>
                </a:solidFill>
                <a:effectLst/>
                <a:latin typeface="Open Sans" panose="020B0606030504020204" pitchFamily="34" charset="0"/>
              </a:rPr>
              <a:t>Minnesota's professional business services companies are beacons of technology registering patents (2000-2022) in cutting-edge fields:</a:t>
            </a:r>
          </a:p>
          <a:p>
            <a:pPr marL="0" indent="0">
              <a:buNone/>
            </a:pPr>
            <a:endParaRPr lang="en-US" b="0" i="0" dirty="0">
              <a:solidFill>
                <a:srgbClr val="333333"/>
              </a:solidFill>
              <a:effectLst/>
              <a:latin typeface="Open Sans" panose="020B0606030504020204" pitchFamily="34" charset="0"/>
            </a:endParaRPr>
          </a:p>
        </p:txBody>
      </p:sp>
      <p:pic>
        <p:nvPicPr>
          <p:cNvPr id="2050" name="Picture 2">
            <a:extLst>
              <a:ext uri="{FF2B5EF4-FFF2-40B4-BE49-F238E27FC236}">
                <a16:creationId xmlns:a16="http://schemas.microsoft.com/office/drawing/2014/main" id="{9DF339A7-3CC5-49F7-9DAD-14EA5B9FED3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542" y="2592722"/>
            <a:ext cx="4254500" cy="2835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13D4FE-54B9-6FA2-D262-2235299EDCC7}"/>
              </a:ext>
            </a:extLst>
          </p:cNvPr>
          <p:cNvSpPr txBox="1"/>
          <p:nvPr/>
        </p:nvSpPr>
        <p:spPr>
          <a:xfrm>
            <a:off x="0" y="2592722"/>
            <a:ext cx="6877878" cy="2564805"/>
          </a:xfrm>
          <a:prstGeom prst="rect">
            <a:avLst/>
          </a:prstGeom>
          <a:noFill/>
        </p:spPr>
        <p:txBody>
          <a:bodyPr wrap="square" rtlCol="0">
            <a:spAutoFit/>
          </a:bodyPr>
          <a:lstStyle/>
          <a:p>
            <a:pPr marL="798513" lvl="1" indent="-342900">
              <a:spcBef>
                <a:spcPts val="1000"/>
              </a:spcBef>
              <a:buClr>
                <a:srgbClr val="3FAE2A"/>
              </a:buClr>
              <a:buFont typeface="Arial" panose="020B0604020202020204" pitchFamily="34" charset="0"/>
              <a:buChar char="•"/>
            </a:pPr>
            <a:r>
              <a:rPr lang="en-US" sz="2500" b="1" dirty="0">
                <a:solidFill>
                  <a:srgbClr val="333333"/>
                </a:solidFill>
                <a:latin typeface="Open Sans" panose="020B0606030504020204" pitchFamily="34" charset="0"/>
              </a:rPr>
              <a:t>IBM</a:t>
            </a:r>
            <a:r>
              <a:rPr lang="en-US" sz="2500" dirty="0">
                <a:solidFill>
                  <a:srgbClr val="333333"/>
                </a:solidFill>
                <a:latin typeface="Open Sans" panose="020B0606030504020204" pitchFamily="34" charset="0"/>
              </a:rPr>
              <a:t> (computer design): 9,772 patents</a:t>
            </a:r>
          </a:p>
          <a:p>
            <a:pPr marL="798513" lvl="1" indent="-342900">
              <a:spcBef>
                <a:spcPts val="1000"/>
              </a:spcBef>
              <a:buClr>
                <a:srgbClr val="3FAE2A"/>
              </a:buClr>
              <a:buFont typeface="Arial" panose="020B0604020202020204" pitchFamily="34" charset="0"/>
              <a:buChar char="•"/>
            </a:pPr>
            <a:r>
              <a:rPr lang="en-US" sz="2500" b="1" dirty="0">
                <a:solidFill>
                  <a:srgbClr val="333333"/>
                </a:solidFill>
                <a:latin typeface="Open Sans" panose="020B0606030504020204" pitchFamily="34" charset="0"/>
              </a:rPr>
              <a:t>3M</a:t>
            </a:r>
            <a:r>
              <a:rPr lang="en-US" sz="2500" dirty="0">
                <a:solidFill>
                  <a:srgbClr val="333333"/>
                </a:solidFill>
                <a:latin typeface="Open Sans" panose="020B0606030504020204" pitchFamily="34" charset="0"/>
              </a:rPr>
              <a:t> (industry, healthcare, consumer goods): 9,554 patents</a:t>
            </a:r>
          </a:p>
          <a:p>
            <a:pPr marL="798513" lvl="1" indent="-342900">
              <a:spcBef>
                <a:spcPts val="1000"/>
              </a:spcBef>
              <a:buClr>
                <a:srgbClr val="3FAE2A"/>
              </a:buClr>
              <a:buFont typeface="Arial" panose="020B0604020202020204" pitchFamily="34" charset="0"/>
              <a:buChar char="•"/>
            </a:pPr>
            <a:r>
              <a:rPr lang="en-US" sz="2500" b="1" dirty="0">
                <a:solidFill>
                  <a:srgbClr val="333333"/>
                </a:solidFill>
                <a:latin typeface="Open Sans" panose="020B0606030504020204" pitchFamily="34" charset="0"/>
              </a:rPr>
              <a:t>Medtronic</a:t>
            </a:r>
            <a:r>
              <a:rPr lang="en-US" sz="2500" dirty="0">
                <a:solidFill>
                  <a:srgbClr val="333333"/>
                </a:solidFill>
                <a:latin typeface="Open Sans" panose="020B0606030504020204" pitchFamily="34" charset="0"/>
              </a:rPr>
              <a:t> (medical devices): 5,629 patents</a:t>
            </a:r>
          </a:p>
          <a:p>
            <a:endParaRPr lang="en-US" dirty="0"/>
          </a:p>
        </p:txBody>
      </p:sp>
    </p:spTree>
    <p:extLst>
      <p:ext uri="{BB962C8B-B14F-4D97-AF65-F5344CB8AC3E}">
        <p14:creationId xmlns:p14="http://schemas.microsoft.com/office/powerpoint/2010/main" val="2107141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21AA-F170-4FE2-BE72-AADD8D1274BA}"/>
              </a:ext>
            </a:extLst>
          </p:cNvPr>
          <p:cNvSpPr>
            <a:spLocks noGrp="1"/>
          </p:cNvSpPr>
          <p:nvPr>
            <p:ph type="title"/>
          </p:nvPr>
        </p:nvSpPr>
        <p:spPr/>
        <p:txBody>
          <a:bodyPr/>
          <a:lstStyle/>
          <a:p>
            <a:r>
              <a:rPr lang="en-US" dirty="0"/>
              <a:t>World Class Retail</a:t>
            </a:r>
          </a:p>
        </p:txBody>
      </p:sp>
      <p:sp>
        <p:nvSpPr>
          <p:cNvPr id="6" name="Text Placeholder 5">
            <a:extLst>
              <a:ext uri="{FF2B5EF4-FFF2-40B4-BE49-F238E27FC236}">
                <a16:creationId xmlns:a16="http://schemas.microsoft.com/office/drawing/2014/main" id="{329C9529-5F92-4D3C-B57A-F2977B0FF172}"/>
              </a:ext>
            </a:extLst>
          </p:cNvPr>
          <p:cNvSpPr>
            <a:spLocks noGrp="1"/>
          </p:cNvSpPr>
          <p:nvPr>
            <p:ph type="body" sz="quarter" idx="16"/>
          </p:nvPr>
        </p:nvSpPr>
        <p:spPr>
          <a:xfrm>
            <a:off x="183482" y="1480760"/>
            <a:ext cx="6158549" cy="1858809"/>
          </a:xfrm>
        </p:spPr>
        <p:txBody>
          <a:bodyPr>
            <a:normAutofit/>
          </a:bodyPr>
          <a:lstStyle/>
          <a:p>
            <a:pPr marL="342900" indent="-342900">
              <a:buClr>
                <a:schemeClr val="accent2"/>
              </a:buClr>
              <a:buFont typeface="Arial" panose="020B0604020202020204" pitchFamily="34" charset="0"/>
              <a:buChar char="•"/>
            </a:pPr>
            <a:r>
              <a:rPr lang="en-US" sz="2500" dirty="0">
                <a:solidFill>
                  <a:srgbClr val="333333"/>
                </a:solidFill>
                <a:latin typeface="Open Sans" panose="020B0606030504020204" pitchFamily="34" charset="0"/>
              </a:rPr>
              <a:t>Twelve of Fortune’s “World’s Most Admired Companies” are headquartered in Minnesota, including Target and 3M in the Top 30.</a:t>
            </a:r>
          </a:p>
        </p:txBody>
      </p:sp>
      <p:pic>
        <p:nvPicPr>
          <p:cNvPr id="11" name="Picture Placeholder 10">
            <a:extLst>
              <a:ext uri="{FF2B5EF4-FFF2-40B4-BE49-F238E27FC236}">
                <a16:creationId xmlns:a16="http://schemas.microsoft.com/office/drawing/2014/main" id="{163BAA54-BE34-4CF9-8D2D-1158947C380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58" r="21858"/>
          <a:stretch>
            <a:fillRect/>
          </a:stretch>
        </p:blipFill>
        <p:spPr>
          <a:xfrm>
            <a:off x="3262756" y="3432313"/>
            <a:ext cx="2866328" cy="2952446"/>
          </a:xfrm>
          <a:prstGeom prst="rect">
            <a:avLst/>
          </a:prstGeom>
        </p:spPr>
      </p:pic>
      <p:sp>
        <p:nvSpPr>
          <p:cNvPr id="3" name="Text Placeholder 2">
            <a:extLst>
              <a:ext uri="{FF2B5EF4-FFF2-40B4-BE49-F238E27FC236}">
                <a16:creationId xmlns:a16="http://schemas.microsoft.com/office/drawing/2014/main" id="{E3A91EA4-F0FC-4E62-93AB-A9469904CB29}"/>
              </a:ext>
            </a:extLst>
          </p:cNvPr>
          <p:cNvSpPr>
            <a:spLocks noGrp="1"/>
          </p:cNvSpPr>
          <p:nvPr>
            <p:ph type="body" sz="quarter" idx="15"/>
          </p:nvPr>
        </p:nvSpPr>
        <p:spPr>
          <a:xfrm>
            <a:off x="8090236" y="2629268"/>
            <a:ext cx="2866328" cy="1858809"/>
          </a:xfrm>
        </p:spPr>
        <p:txBody>
          <a:bodyPr>
            <a:normAutofit fontScale="25000" lnSpcReduction="20000"/>
          </a:bodyPr>
          <a:lstStyle/>
          <a:p>
            <a:pPr lvl="1"/>
            <a:r>
              <a:rPr lang="en-US" dirty="0"/>
              <a:t>Minnesota Retail Innovations </a:t>
            </a:r>
          </a:p>
          <a:p>
            <a:pPr lvl="1"/>
            <a:r>
              <a:rPr lang="en-US" dirty="0"/>
              <a:t>1912 Handled Grocery bag</a:t>
            </a:r>
          </a:p>
          <a:p>
            <a:pPr lvl="1"/>
            <a:r>
              <a:rPr lang="en-US" dirty="0"/>
              <a:t>1919 Pop-Up Toaster</a:t>
            </a:r>
          </a:p>
          <a:p>
            <a:pPr lvl="1"/>
            <a:r>
              <a:rPr lang="en-US" dirty="0"/>
              <a:t>1922 Water Skis</a:t>
            </a:r>
          </a:p>
          <a:p>
            <a:pPr lvl="1"/>
            <a:r>
              <a:rPr lang="en-US" dirty="0"/>
              <a:t>1923 Milky Way Candy Bar</a:t>
            </a:r>
          </a:p>
          <a:p>
            <a:pPr lvl="1"/>
            <a:r>
              <a:rPr lang="en-US" dirty="0"/>
              <a:t>1925 Masking Tape</a:t>
            </a:r>
          </a:p>
          <a:p>
            <a:pPr lvl="1"/>
            <a:r>
              <a:rPr lang="en-US" dirty="0"/>
              <a:t>1947 Tonka Trucks</a:t>
            </a:r>
          </a:p>
          <a:p>
            <a:pPr lvl="1"/>
            <a:r>
              <a:rPr lang="en-US" dirty="0"/>
              <a:t>1947 Packaged Cake Mix</a:t>
            </a:r>
          </a:p>
          <a:p>
            <a:pPr lvl="1"/>
            <a:r>
              <a:rPr lang="en-US" dirty="0"/>
              <a:t>1950 Bundt Pan</a:t>
            </a:r>
          </a:p>
          <a:p>
            <a:pPr lvl="1"/>
            <a:r>
              <a:rPr lang="en-US" dirty="0"/>
              <a:t>1951 Snow Blower</a:t>
            </a:r>
          </a:p>
          <a:p>
            <a:pPr lvl="1"/>
            <a:r>
              <a:rPr lang="en-US" dirty="0"/>
              <a:t>1952 Indoor Shopping Mall</a:t>
            </a:r>
          </a:p>
          <a:p>
            <a:pPr lvl="1"/>
            <a:r>
              <a:rPr lang="en-US" dirty="0"/>
              <a:t>1964 Twister</a:t>
            </a:r>
          </a:p>
          <a:p>
            <a:pPr lvl="1"/>
            <a:r>
              <a:rPr lang="en-US" dirty="0"/>
              <a:t>1969 Nerf Ball</a:t>
            </a:r>
          </a:p>
          <a:p>
            <a:pPr lvl="1"/>
            <a:r>
              <a:rPr lang="en-US" dirty="0"/>
              <a:t>1980 Rollerblades</a:t>
            </a:r>
          </a:p>
          <a:p>
            <a:pPr lvl="1"/>
            <a:r>
              <a:rPr lang="en-US" dirty="0"/>
              <a:t>1987 Breath Right Nasal Strip</a:t>
            </a:r>
          </a:p>
          <a:p>
            <a:pPr lvl="1"/>
            <a:r>
              <a:rPr lang="en-US" dirty="0"/>
              <a:t>1987 Sleep Number Bed</a:t>
            </a:r>
          </a:p>
          <a:p>
            <a:pPr lvl="1"/>
            <a:r>
              <a:rPr lang="en-US" dirty="0"/>
              <a:t>1992 Mall of America – Largest shopping complex in the US</a:t>
            </a:r>
          </a:p>
        </p:txBody>
      </p:sp>
      <p:pic>
        <p:nvPicPr>
          <p:cNvPr id="12" name="Picture Placeholder 11">
            <a:extLst>
              <a:ext uri="{FF2B5EF4-FFF2-40B4-BE49-F238E27FC236}">
                <a16:creationId xmlns:a16="http://schemas.microsoft.com/office/drawing/2014/main" id="{E2CE06B2-D5F0-48AB-8A4F-38465D2C43F5}"/>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3791" r="3791"/>
          <a:stretch>
            <a:fillRect/>
          </a:stretch>
        </p:blipFill>
        <p:spPr>
          <a:xfrm>
            <a:off x="6449123" y="1511947"/>
            <a:ext cx="4872812" cy="4872812"/>
          </a:xfrm>
          <a:prstGeom prst="rect">
            <a:avLst/>
          </a:prstGeom>
        </p:spPr>
      </p:pic>
    </p:spTree>
    <p:extLst>
      <p:ext uri="{BB962C8B-B14F-4D97-AF65-F5344CB8AC3E}">
        <p14:creationId xmlns:p14="http://schemas.microsoft.com/office/powerpoint/2010/main" val="2973686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4">
            <a:extLst>
              <a:ext uri="{FF2B5EF4-FFF2-40B4-BE49-F238E27FC236}">
                <a16:creationId xmlns:a16="http://schemas.microsoft.com/office/drawing/2014/main" id="{6B42822E-C84A-4600-AE25-F70AF78980B3}"/>
              </a:ext>
            </a:extLst>
          </p:cNvPr>
          <p:cNvSpPr>
            <a:spLocks noGrp="1"/>
          </p:cNvSpPr>
          <p:nvPr>
            <p:ph type="title"/>
          </p:nvPr>
        </p:nvSpPr>
        <p:spPr>
          <a:xfrm>
            <a:off x="838200" y="1984917"/>
            <a:ext cx="10515600" cy="1271239"/>
          </a:xfrm>
        </p:spPr>
        <p:txBody>
          <a:bodyPr/>
          <a:lstStyle/>
          <a:p>
            <a:pPr>
              <a:tabLst>
                <a:tab pos="3768725" algn="l"/>
              </a:tabLst>
            </a:pPr>
            <a:r>
              <a:rPr lang="en-US" altLang="en-US" dirty="0"/>
              <a:t>Thank You!</a:t>
            </a:r>
          </a:p>
        </p:txBody>
      </p:sp>
      <p:grpSp>
        <p:nvGrpSpPr>
          <p:cNvPr id="4" name="Group 3">
            <a:extLst>
              <a:ext uri="{FF2B5EF4-FFF2-40B4-BE49-F238E27FC236}">
                <a16:creationId xmlns:a16="http://schemas.microsoft.com/office/drawing/2014/main" id="{1217BE1C-FC0F-4D27-8259-C984ADD148C3}"/>
              </a:ext>
              <a:ext uri="{C183D7F6-B498-43B3-948B-1728B52AA6E4}">
                <adec:decorative xmlns:adec="http://schemas.microsoft.com/office/drawing/2017/decorative" val="1"/>
              </a:ext>
            </a:extLst>
          </p:cNvPr>
          <p:cNvGrpSpPr/>
          <p:nvPr/>
        </p:nvGrpSpPr>
        <p:grpSpPr>
          <a:xfrm>
            <a:off x="838200" y="3429000"/>
            <a:ext cx="10660309" cy="3256155"/>
            <a:chOff x="-2587" y="-18246"/>
            <a:chExt cx="12203359" cy="4221272"/>
          </a:xfrm>
        </p:grpSpPr>
        <p:pic>
          <p:nvPicPr>
            <p:cNvPr id="5" name="Picture 4" descr="Collage of people enjoying outdoor activities in Minnesota">
              <a:extLst>
                <a:ext uri="{FF2B5EF4-FFF2-40B4-BE49-F238E27FC236}">
                  <a16:creationId xmlns:a16="http://schemas.microsoft.com/office/drawing/2014/main" id="{58DBB238-A6B8-4D2B-9A3B-3A47327AD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4992" y="2197481"/>
              <a:ext cx="3024954" cy="2005545"/>
            </a:xfrm>
            <a:prstGeom prst="rect">
              <a:avLst/>
            </a:prstGeom>
          </p:spPr>
        </p:pic>
        <p:pic>
          <p:nvPicPr>
            <p:cNvPr id="6" name="Picture 5" descr="Collage of people enjoying outdoor activities in Minnesota">
              <a:extLst>
                <a:ext uri="{FF2B5EF4-FFF2-40B4-BE49-F238E27FC236}">
                  <a16:creationId xmlns:a16="http://schemas.microsoft.com/office/drawing/2014/main" id="{A27CA6C4-58D7-49F2-ADDF-7453608C26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096"/>
            <a:stretch/>
          </p:blipFill>
          <p:spPr>
            <a:xfrm>
              <a:off x="10097007" y="16329"/>
              <a:ext cx="2087946" cy="2637032"/>
            </a:xfrm>
            <a:prstGeom prst="rect">
              <a:avLst/>
            </a:prstGeom>
          </p:spPr>
        </p:pic>
        <p:pic>
          <p:nvPicPr>
            <p:cNvPr id="7" name="Picture 6" descr="Collage of people enjoying outdoor activities in Minnesota">
              <a:extLst>
                <a:ext uri="{FF2B5EF4-FFF2-40B4-BE49-F238E27FC236}">
                  <a16:creationId xmlns:a16="http://schemas.microsoft.com/office/drawing/2014/main" id="{91E3462F-4BFC-4FAC-B512-6B4667A92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7" y="1957664"/>
              <a:ext cx="3367579" cy="2237195"/>
            </a:xfrm>
            <a:prstGeom prst="rect">
              <a:avLst/>
            </a:prstGeom>
          </p:spPr>
        </p:pic>
        <p:pic>
          <p:nvPicPr>
            <p:cNvPr id="8" name="Picture 7" descr="Collage of people enjoying outdoor activities in Minnesota">
              <a:extLst>
                <a:ext uri="{FF2B5EF4-FFF2-40B4-BE49-F238E27FC236}">
                  <a16:creationId xmlns:a16="http://schemas.microsoft.com/office/drawing/2014/main" id="{2CB00282-468F-4E0A-8F0C-629E9F107C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5934" y="2235788"/>
              <a:ext cx="2954838" cy="1964968"/>
            </a:xfrm>
            <a:prstGeom prst="rect">
              <a:avLst/>
            </a:prstGeom>
          </p:spPr>
        </p:pic>
        <p:pic>
          <p:nvPicPr>
            <p:cNvPr id="9" name="Picture 8" descr="Collage of people enjoying outdoor activities in Minnesota">
              <a:extLst>
                <a:ext uri="{FF2B5EF4-FFF2-40B4-BE49-F238E27FC236}">
                  <a16:creationId xmlns:a16="http://schemas.microsoft.com/office/drawing/2014/main" id="{2FBBD528-D31D-47F9-9556-74315508D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9946" y="2218437"/>
              <a:ext cx="2973215" cy="1982318"/>
            </a:xfrm>
            <a:prstGeom prst="rect">
              <a:avLst/>
            </a:prstGeom>
          </p:spPr>
        </p:pic>
        <p:pic>
          <p:nvPicPr>
            <p:cNvPr id="10" name="Picture 9" descr="Collage of people enjoying outdoor activities in Minnesota">
              <a:extLst>
                <a:ext uri="{FF2B5EF4-FFF2-40B4-BE49-F238E27FC236}">
                  <a16:creationId xmlns:a16="http://schemas.microsoft.com/office/drawing/2014/main" id="{ADD07D42-3B47-4757-B731-60175AE637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3764" y="-18246"/>
              <a:ext cx="3380765" cy="2254033"/>
            </a:xfrm>
            <a:prstGeom prst="rect">
              <a:avLst/>
            </a:prstGeom>
          </p:spPr>
        </p:pic>
        <p:pic>
          <p:nvPicPr>
            <p:cNvPr id="11" name="Picture 10" descr="Collage of people enjoying outdoor activities in Minnesota">
              <a:extLst>
                <a:ext uri="{FF2B5EF4-FFF2-40B4-BE49-F238E27FC236}">
                  <a16:creationId xmlns:a16="http://schemas.microsoft.com/office/drawing/2014/main" id="{5944A048-4560-4D42-A28F-46D3418DBE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5" y="-18246"/>
              <a:ext cx="3367579" cy="2254033"/>
            </a:xfrm>
            <a:prstGeom prst="rect">
              <a:avLst/>
            </a:prstGeom>
          </p:spPr>
        </p:pic>
        <p:pic>
          <p:nvPicPr>
            <p:cNvPr id="12" name="Picture 11" descr="Collage of people enjoying outdoor activities in Minnesota">
              <a:extLst>
                <a:ext uri="{FF2B5EF4-FFF2-40B4-BE49-F238E27FC236}">
                  <a16:creationId xmlns:a16="http://schemas.microsoft.com/office/drawing/2014/main" id="{206C5147-B1FC-445B-8741-F5B02218A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7952" y="-6055"/>
              <a:ext cx="3402446" cy="2264033"/>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6A4874-14F5-4B95-964B-489750612C3C}"/>
              </a:ext>
              <a:ext uri="{C183D7F6-B498-43B3-948B-1728B52AA6E4}">
                <adec:decorative xmlns:adec="http://schemas.microsoft.com/office/drawing/2017/decorative" val="1"/>
              </a:ext>
            </a:extLst>
          </p:cNvPr>
          <p:cNvSpPr/>
          <p:nvPr/>
        </p:nvSpPr>
        <p:spPr>
          <a:xfrm>
            <a:off x="191294" y="4333580"/>
            <a:ext cx="11834812" cy="2418354"/>
          </a:xfrm>
          <a:prstGeom prst="rect">
            <a:avLst/>
          </a:prstGeom>
          <a:solidFill>
            <a:schemeClr val="bg1"/>
          </a:solidFill>
          <a:ln w="25400">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CD5E22B-FAA5-421E-B0CA-B10328FF05BF}"/>
              </a:ext>
            </a:extLst>
          </p:cNvPr>
          <p:cNvSpPr>
            <a:spLocks noGrp="1"/>
          </p:cNvSpPr>
          <p:nvPr>
            <p:ph type="title"/>
          </p:nvPr>
        </p:nvSpPr>
        <p:spPr/>
        <p:txBody>
          <a:bodyPr/>
          <a:lstStyle/>
          <a:p>
            <a:r>
              <a:rPr lang="en-US" dirty="0"/>
              <a:t>A Robust and Diverse Economy</a:t>
            </a:r>
          </a:p>
        </p:txBody>
      </p:sp>
      <p:grpSp>
        <p:nvGrpSpPr>
          <p:cNvPr id="13" name="Group 12">
            <a:extLst>
              <a:ext uri="{FF2B5EF4-FFF2-40B4-BE49-F238E27FC236}">
                <a16:creationId xmlns:a16="http://schemas.microsoft.com/office/drawing/2014/main" id="{488BC265-EEF5-4A6A-B384-51E60143893F}"/>
              </a:ext>
              <a:ext uri="{C183D7F6-B498-43B3-948B-1728B52AA6E4}">
                <adec:decorative xmlns:adec="http://schemas.microsoft.com/office/drawing/2017/decorative" val="1"/>
              </a:ext>
            </a:extLst>
          </p:cNvPr>
          <p:cNvGrpSpPr/>
          <p:nvPr/>
        </p:nvGrpSpPr>
        <p:grpSpPr>
          <a:xfrm>
            <a:off x="318176" y="4462791"/>
            <a:ext cx="11605710" cy="2175664"/>
            <a:chOff x="0" y="4986959"/>
            <a:chExt cx="11040603" cy="1806691"/>
          </a:xfrm>
        </p:grpSpPr>
        <p:pic>
          <p:nvPicPr>
            <p:cNvPr id="6" name="Picture 5" descr="A person in a yellow hard hat working in a factory&#10;&#10;Description automatically generated with low confidence">
              <a:extLst>
                <a:ext uri="{FF2B5EF4-FFF2-40B4-BE49-F238E27FC236}">
                  <a16:creationId xmlns:a16="http://schemas.microsoft.com/office/drawing/2014/main" id="{DA91B53D-7004-4FF8-881F-AC9CD32C4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17" y="4986960"/>
              <a:ext cx="2714786" cy="1806687"/>
            </a:xfrm>
            <a:prstGeom prst="rect">
              <a:avLst/>
            </a:prstGeom>
          </p:spPr>
        </p:pic>
        <p:pic>
          <p:nvPicPr>
            <p:cNvPr id="8" name="Picture 7" descr="A group of people in a construction site&#10;&#10;Description automatically generated with low confidence">
              <a:extLst>
                <a:ext uri="{FF2B5EF4-FFF2-40B4-BE49-F238E27FC236}">
                  <a16:creationId xmlns:a16="http://schemas.microsoft.com/office/drawing/2014/main" id="{2982379C-7F48-4BAB-AF06-CCB33C060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030" y="4986959"/>
              <a:ext cx="2714786" cy="1806690"/>
            </a:xfrm>
            <a:prstGeom prst="rect">
              <a:avLst/>
            </a:prstGeom>
          </p:spPr>
        </p:pic>
        <p:pic>
          <p:nvPicPr>
            <p:cNvPr id="10" name="Picture 9" descr="A picture containing art drawing that says Made in MN&#10;">
              <a:extLst>
                <a:ext uri="{FF2B5EF4-FFF2-40B4-BE49-F238E27FC236}">
                  <a16:creationId xmlns:a16="http://schemas.microsoft.com/office/drawing/2014/main" id="{31EE022D-3C92-48D7-8292-7DEE44BFFE7D}"/>
                </a:ext>
              </a:extLst>
            </p:cNvPr>
            <p:cNvPicPr>
              <a:picLocks noChangeAspect="1"/>
            </p:cNvPicPr>
            <p:nvPr/>
          </p:nvPicPr>
          <p:blipFill rotWithShape="1">
            <a:blip r:embed="rId5">
              <a:extLst>
                <a:ext uri="{28A0092B-C50C-407E-A947-70E740481C1C}">
                  <a14:useLocalDpi xmlns:a14="http://schemas.microsoft.com/office/drawing/2010/main" val="0"/>
                </a:ext>
              </a:extLst>
            </a:blip>
            <a:srcRect l="3239" t="20930" r="12224"/>
            <a:stretch/>
          </p:blipFill>
          <p:spPr>
            <a:xfrm>
              <a:off x="2714787" y="4987680"/>
              <a:ext cx="2896243" cy="1805967"/>
            </a:xfrm>
            <a:prstGeom prst="rect">
              <a:avLst/>
            </a:prstGeom>
          </p:spPr>
        </p:pic>
        <p:pic>
          <p:nvPicPr>
            <p:cNvPr id="12" name="Picture 11" descr="A picture containing a solar panel worker&#10;&#10;&#10;">
              <a:extLst>
                <a:ext uri="{FF2B5EF4-FFF2-40B4-BE49-F238E27FC236}">
                  <a16:creationId xmlns:a16="http://schemas.microsoft.com/office/drawing/2014/main" id="{CF36B2F3-7F2B-4B12-9B75-8A4D9E601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87194"/>
              <a:ext cx="2714787" cy="1806456"/>
            </a:xfrm>
            <a:prstGeom prst="rect">
              <a:avLst/>
            </a:prstGeom>
          </p:spPr>
        </p:pic>
      </p:grpSp>
      <p:pic>
        <p:nvPicPr>
          <p:cNvPr id="7" name="Picture 6" descr="Minnesota diverse economy rankings:&#10;#2 Best State for Economic Opportunity&#10;#3 Fortune 500 Companies Per Capita&#10;#4 in Infrasctructure&#10;#5 Best overall State in America">
            <a:extLst>
              <a:ext uri="{FF2B5EF4-FFF2-40B4-BE49-F238E27FC236}">
                <a16:creationId xmlns:a16="http://schemas.microsoft.com/office/drawing/2014/main" id="{C4808EC7-165B-791C-CD65-C4E114A12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535" y="1326374"/>
            <a:ext cx="7371736" cy="2699969"/>
          </a:xfrm>
          <a:prstGeom prst="rect">
            <a:avLst/>
          </a:prstGeom>
          <a:ln w="38100">
            <a:noFill/>
          </a:ln>
        </p:spPr>
      </p:pic>
      <p:sp>
        <p:nvSpPr>
          <p:cNvPr id="5" name="TextBox 4">
            <a:extLst>
              <a:ext uri="{FF2B5EF4-FFF2-40B4-BE49-F238E27FC236}">
                <a16:creationId xmlns:a16="http://schemas.microsoft.com/office/drawing/2014/main" id="{6F5E603D-7E60-D2EC-8C3B-EFC263DCD36B}"/>
              </a:ext>
            </a:extLst>
          </p:cNvPr>
          <p:cNvSpPr txBox="1">
            <a:spLocks noGrp="1" noRot="1" noMove="1" noResize="1" noEditPoints="1" noAdjustHandles="1" noChangeArrowheads="1" noChangeShapeType="1"/>
          </p:cNvSpPr>
          <p:nvPr/>
        </p:nvSpPr>
        <p:spPr>
          <a:xfrm>
            <a:off x="6848475" y="1876425"/>
            <a:ext cx="531019" cy="538609"/>
          </a:xfrm>
          <a:prstGeom prst="rect">
            <a:avLst/>
          </a:prstGeom>
          <a:solidFill>
            <a:srgbClr val="002643"/>
          </a:solidFill>
        </p:spPr>
        <p:txBody>
          <a:bodyPr wrap="square" lIns="0" tIns="0" rIns="0" bIns="0" rtlCol="0">
            <a:spAutoFit/>
          </a:bodyPr>
          <a:lstStyle/>
          <a:p>
            <a:pPr algn="ctr">
              <a:lnSpc>
                <a:spcPts val="4200"/>
              </a:lnSpc>
            </a:pPr>
            <a:r>
              <a:rPr lang="en-US" sz="2600" dirty="0">
                <a:solidFill>
                  <a:schemeClr val="bg1"/>
                </a:solidFill>
              </a:rPr>
              <a:t>#</a:t>
            </a:r>
            <a:r>
              <a:rPr lang="en-US" sz="4000" b="1" dirty="0">
                <a:solidFill>
                  <a:schemeClr val="bg1"/>
                </a:solidFill>
              </a:rPr>
              <a:t>3</a:t>
            </a:r>
            <a:endParaRPr lang="en-US" sz="3200" b="1" dirty="0">
              <a:solidFill>
                <a:schemeClr val="bg1"/>
              </a:solidFill>
            </a:endParaRPr>
          </a:p>
        </p:txBody>
      </p:sp>
      <p:sp>
        <p:nvSpPr>
          <p:cNvPr id="9" name="TextBox 8">
            <a:extLst>
              <a:ext uri="{FF2B5EF4-FFF2-40B4-BE49-F238E27FC236}">
                <a16:creationId xmlns:a16="http://schemas.microsoft.com/office/drawing/2014/main" id="{883795D3-4F5B-42D9-AC82-020293BD97B8}"/>
              </a:ext>
            </a:extLst>
          </p:cNvPr>
          <p:cNvSpPr txBox="1"/>
          <p:nvPr/>
        </p:nvSpPr>
        <p:spPr>
          <a:xfrm>
            <a:off x="4460081" y="3623102"/>
            <a:ext cx="1635919" cy="246221"/>
          </a:xfrm>
          <a:prstGeom prst="rect">
            <a:avLst/>
          </a:prstGeom>
          <a:noFill/>
        </p:spPr>
        <p:txBody>
          <a:bodyPr wrap="square" rtlCol="0">
            <a:spAutoFit/>
          </a:bodyPr>
          <a:lstStyle/>
          <a:p>
            <a:pPr algn="ctr"/>
            <a:r>
              <a:rPr lang="en-US" sz="1000" dirty="0">
                <a:solidFill>
                  <a:schemeClr val="bg1"/>
                </a:solidFill>
              </a:rPr>
              <a:t>(*Minneapolis)</a:t>
            </a:r>
          </a:p>
        </p:txBody>
      </p:sp>
    </p:spTree>
    <p:extLst>
      <p:ext uri="{BB962C8B-B14F-4D97-AF65-F5344CB8AC3E}">
        <p14:creationId xmlns:p14="http://schemas.microsoft.com/office/powerpoint/2010/main" val="2315742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DFE6-87F0-42CE-B255-3BEED4F8DE97}"/>
              </a:ext>
            </a:extLst>
          </p:cNvPr>
          <p:cNvSpPr>
            <a:spLocks noGrp="1"/>
          </p:cNvSpPr>
          <p:nvPr>
            <p:ph type="title"/>
          </p:nvPr>
        </p:nvSpPr>
        <p:spPr>
          <a:xfrm>
            <a:off x="427383" y="0"/>
            <a:ext cx="10926417" cy="1325563"/>
          </a:xfrm>
        </p:spPr>
        <p:txBody>
          <a:bodyPr/>
          <a:lstStyle/>
          <a:p>
            <a:r>
              <a:rPr lang="en-US" sz="3200" dirty="0"/>
              <a:t>Our Business Climate Continually Outperforms the Nation</a:t>
            </a:r>
          </a:p>
        </p:txBody>
      </p:sp>
      <p:pic>
        <p:nvPicPr>
          <p:cNvPr id="4" name="Picture 3" title="Skyline view of Minneapolis MN">
            <a:extLst>
              <a:ext uri="{FF2B5EF4-FFF2-40B4-BE49-F238E27FC236}">
                <a16:creationId xmlns:a16="http://schemas.microsoft.com/office/drawing/2014/main" id="{814BB60F-68F1-4A00-AAB4-B0AB07AF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1500188"/>
            <a:ext cx="4361437" cy="3271078"/>
          </a:xfrm>
          <a:prstGeom prst="rect">
            <a:avLst/>
          </a:prstGeom>
        </p:spPr>
      </p:pic>
      <p:sp>
        <p:nvSpPr>
          <p:cNvPr id="3" name="Text Placeholder 2">
            <a:extLst>
              <a:ext uri="{FF2B5EF4-FFF2-40B4-BE49-F238E27FC236}">
                <a16:creationId xmlns:a16="http://schemas.microsoft.com/office/drawing/2014/main" id="{9400EF94-D170-4BE6-9B52-BD058E3D0221}"/>
              </a:ext>
            </a:extLst>
          </p:cNvPr>
          <p:cNvSpPr>
            <a:spLocks noGrp="1"/>
          </p:cNvSpPr>
          <p:nvPr>
            <p:ph type="body" sz="quarter" idx="11"/>
          </p:nvPr>
        </p:nvSpPr>
        <p:spPr>
          <a:xfrm>
            <a:off x="4872446" y="1500188"/>
            <a:ext cx="7040154" cy="4662487"/>
          </a:xfrm>
        </p:spPr>
        <p:txBody>
          <a:bodyPr/>
          <a:lstStyle/>
          <a:p>
            <a:r>
              <a:rPr lang="en-US" dirty="0"/>
              <a:t>1</a:t>
            </a:r>
            <a:r>
              <a:rPr lang="en-US" baseline="30000" dirty="0"/>
              <a:t>st</a:t>
            </a:r>
            <a:r>
              <a:rPr lang="en-US" dirty="0"/>
              <a:t> in 5-Year Business Survival </a:t>
            </a:r>
            <a:r>
              <a:rPr lang="en-US" sz="1200" dirty="0">
                <a:solidFill>
                  <a:schemeClr val="bg1">
                    <a:lumMod val="50000"/>
                  </a:schemeClr>
                </a:solidFill>
              </a:rPr>
              <a:t>(BLS, 2018-2023)</a:t>
            </a:r>
            <a:endParaRPr lang="en-US" dirty="0"/>
          </a:p>
          <a:p>
            <a:r>
              <a:rPr lang="en-US" dirty="0"/>
              <a:t>A top 10 state for business 14 times </a:t>
            </a:r>
            <a:r>
              <a:rPr lang="en-US" sz="1200" dirty="0">
                <a:solidFill>
                  <a:schemeClr val="bg1">
                    <a:lumMod val="50000"/>
                  </a:schemeClr>
                </a:solidFill>
              </a:rPr>
              <a:t>(CNBC, 2007-2023)</a:t>
            </a:r>
          </a:p>
          <a:p>
            <a:r>
              <a:rPr lang="en-US" dirty="0"/>
              <a:t>5</a:t>
            </a:r>
            <a:r>
              <a:rPr lang="en-US" baseline="30000" dirty="0"/>
              <a:t>th</a:t>
            </a:r>
            <a:r>
              <a:rPr lang="en-US" dirty="0"/>
              <a:t> Best State in the Nation </a:t>
            </a:r>
            <a:r>
              <a:rPr lang="en-US" sz="1200" dirty="0">
                <a:solidFill>
                  <a:schemeClr val="bg1">
                    <a:lumMod val="50000"/>
                  </a:schemeClr>
                </a:solidFill>
              </a:rPr>
              <a:t>(US News &amp; World Reports, 2023)</a:t>
            </a:r>
            <a:endParaRPr lang="en-US" dirty="0"/>
          </a:p>
        </p:txBody>
      </p:sp>
      <p:pic>
        <p:nvPicPr>
          <p:cNvPr id="5" name="Picture 4">
            <a:extLst>
              <a:ext uri="{FF2B5EF4-FFF2-40B4-BE49-F238E27FC236}">
                <a16:creationId xmlns:a16="http://schemas.microsoft.com/office/drawing/2014/main" id="{13AD30F1-B587-E246-95AC-61609996FF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12" y="1507671"/>
            <a:ext cx="1279465" cy="3263595"/>
          </a:xfrm>
          <a:prstGeom prst="rect">
            <a:avLst/>
          </a:prstGeom>
        </p:spPr>
      </p:pic>
    </p:spTree>
    <p:extLst>
      <p:ext uri="{BB962C8B-B14F-4D97-AF65-F5344CB8AC3E}">
        <p14:creationId xmlns:p14="http://schemas.microsoft.com/office/powerpoint/2010/main" val="318240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9B5D-0E58-4CB7-BD17-5B03C29D5DE4}"/>
              </a:ext>
            </a:extLst>
          </p:cNvPr>
          <p:cNvSpPr>
            <a:spLocks noGrp="1"/>
          </p:cNvSpPr>
          <p:nvPr>
            <p:ph type="title"/>
          </p:nvPr>
        </p:nvSpPr>
        <p:spPr/>
        <p:txBody>
          <a:bodyPr/>
          <a:lstStyle/>
          <a:p>
            <a:r>
              <a:rPr lang="en-US" dirty="0"/>
              <a:t>Global Giants</a:t>
            </a:r>
          </a:p>
        </p:txBody>
      </p:sp>
      <p:grpSp>
        <p:nvGrpSpPr>
          <p:cNvPr id="4" name="Group 3" descr="Arctic Cat, 3M, Ameriprise Financial, Polaris, General Mills, Hormel Food, Digi-Key, CH Robinson Worldwide, Taylor, Schwan's, Fastenal, Land O'Lakes, Carlson, Marvin, Medtronic, Red Wing Shoes, Andersen Windows and Doors, Target, Best Buy">
            <a:extLst>
              <a:ext uri="{FF2B5EF4-FFF2-40B4-BE49-F238E27FC236}">
                <a16:creationId xmlns:a16="http://schemas.microsoft.com/office/drawing/2014/main" id="{CF4CA59D-0B5B-4DFE-BB15-B071653D3FD6}"/>
              </a:ext>
            </a:extLst>
          </p:cNvPr>
          <p:cNvGrpSpPr/>
          <p:nvPr/>
        </p:nvGrpSpPr>
        <p:grpSpPr>
          <a:xfrm>
            <a:off x="1201898" y="1560383"/>
            <a:ext cx="9788204" cy="4468206"/>
            <a:chOff x="197625" y="1502326"/>
            <a:chExt cx="11732322" cy="5355674"/>
          </a:xfrm>
        </p:grpSpPr>
        <p:pic>
          <p:nvPicPr>
            <p:cNvPr id="5" name="Picture 2" descr="Target Logo">
              <a:extLst>
                <a:ext uri="{FF2B5EF4-FFF2-40B4-BE49-F238E27FC236}">
                  <a16:creationId xmlns:a16="http://schemas.microsoft.com/office/drawing/2014/main" id="{192A9478-149F-4818-B4AC-22ED61892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296" y="5319422"/>
              <a:ext cx="1538578" cy="153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3M Logo">
              <a:extLst>
                <a:ext uri="{FF2B5EF4-FFF2-40B4-BE49-F238E27FC236}">
                  <a16:creationId xmlns:a16="http://schemas.microsoft.com/office/drawing/2014/main" id="{0ACC3709-D27D-4757-966F-9168B7134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503" y="1660195"/>
              <a:ext cx="1473173" cy="76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Best Buy Logo">
              <a:extLst>
                <a:ext uri="{FF2B5EF4-FFF2-40B4-BE49-F238E27FC236}">
                  <a16:creationId xmlns:a16="http://schemas.microsoft.com/office/drawing/2014/main" id="{4332F005-D613-45B8-9294-75CAD4BF2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2579" y="5584409"/>
              <a:ext cx="1677368" cy="115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General Mills Logo">
              <a:extLst>
                <a:ext uri="{FF2B5EF4-FFF2-40B4-BE49-F238E27FC236}">
                  <a16:creationId xmlns:a16="http://schemas.microsoft.com/office/drawing/2014/main" id="{9E1EC682-3BFF-43CA-868E-A7E6AD31E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816719"/>
              <a:ext cx="1054100" cy="89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Metronic Logo">
              <a:extLst>
                <a:ext uri="{FF2B5EF4-FFF2-40B4-BE49-F238E27FC236}">
                  <a16:creationId xmlns:a16="http://schemas.microsoft.com/office/drawing/2014/main" id="{D7732F9C-AD7F-4142-9AD6-01B190623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903" y="5318385"/>
              <a:ext cx="2219061" cy="129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Ameriprise Financial Logo">
              <a:extLst>
                <a:ext uri="{FF2B5EF4-FFF2-40B4-BE49-F238E27FC236}">
                  <a16:creationId xmlns:a16="http://schemas.microsoft.com/office/drawing/2014/main" id="{0869960B-2B1A-4C2F-A5E0-79C354CD35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1980" y="1502326"/>
              <a:ext cx="3133725" cy="10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arlson Corp Logo">
              <a:extLst>
                <a:ext uri="{FF2B5EF4-FFF2-40B4-BE49-F238E27FC236}">
                  <a16:creationId xmlns:a16="http://schemas.microsoft.com/office/drawing/2014/main" id="{258CA846-D0F5-42C7-922B-33EFDB89CC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8800" y="4309384"/>
              <a:ext cx="1905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descr="Land O Lakes Logo">
              <a:extLst>
                <a:ext uri="{FF2B5EF4-FFF2-40B4-BE49-F238E27FC236}">
                  <a16:creationId xmlns:a16="http://schemas.microsoft.com/office/drawing/2014/main" id="{4839F905-5AA6-4882-B710-279ABE9200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7556" y="3568541"/>
              <a:ext cx="2873310" cy="8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descr="Polaris Logo">
              <a:extLst>
                <a:ext uri="{FF2B5EF4-FFF2-40B4-BE49-F238E27FC236}">
                  <a16:creationId xmlns:a16="http://schemas.microsoft.com/office/drawing/2014/main" id="{137DB6D0-1F83-4F96-844B-72544B00C577}"/>
                </a:ext>
              </a:extLst>
            </p:cNvPr>
            <p:cNvPicPr>
              <a:picLocks noChangeAspect="1" noChangeArrowheads="1"/>
            </p:cNvPicPr>
            <p:nvPr/>
          </p:nvPicPr>
          <p:blipFill>
            <a:blip r:embed="rId11" cstate="print"/>
            <a:srcRect/>
            <a:stretch>
              <a:fillRect/>
            </a:stretch>
          </p:blipFill>
          <p:spPr bwMode="auto">
            <a:xfrm>
              <a:off x="8917556" y="1633858"/>
              <a:ext cx="2670047" cy="637961"/>
            </a:xfrm>
            <a:prstGeom prst="rect">
              <a:avLst/>
            </a:prstGeom>
            <a:noFill/>
            <a:ln w="9525">
              <a:noFill/>
              <a:miter lim="800000"/>
              <a:headEnd/>
              <a:tailEnd/>
            </a:ln>
          </p:spPr>
        </p:pic>
        <p:pic>
          <p:nvPicPr>
            <p:cNvPr id="14" name="Picture 12" descr="CH Robinson">
              <a:extLst>
                <a:ext uri="{FF2B5EF4-FFF2-40B4-BE49-F238E27FC236}">
                  <a16:creationId xmlns:a16="http://schemas.microsoft.com/office/drawing/2014/main" id="{4C6FC5F9-7DEB-4FE0-BB5C-6CFC81118088}"/>
                </a:ext>
              </a:extLst>
            </p:cNvPr>
            <p:cNvPicPr>
              <a:picLocks noChangeAspect="1" noChangeArrowheads="1"/>
            </p:cNvPicPr>
            <p:nvPr/>
          </p:nvPicPr>
          <p:blipFill>
            <a:blip r:embed="rId12" cstate="print"/>
            <a:srcRect l="23657" r="27817" b="-1511"/>
            <a:stretch>
              <a:fillRect/>
            </a:stretch>
          </p:blipFill>
          <p:spPr bwMode="auto">
            <a:xfrm>
              <a:off x="8917556" y="2764439"/>
              <a:ext cx="2819400" cy="563880"/>
            </a:xfrm>
            <a:prstGeom prst="rect">
              <a:avLst/>
            </a:prstGeom>
            <a:noFill/>
            <a:ln w="9525">
              <a:noFill/>
              <a:miter lim="800000"/>
              <a:headEnd/>
              <a:tailEnd/>
            </a:ln>
          </p:spPr>
        </p:pic>
        <p:pic>
          <p:nvPicPr>
            <p:cNvPr id="15" name="Picture 14" descr="Andersen Windows Logo">
              <a:extLst>
                <a:ext uri="{FF2B5EF4-FFF2-40B4-BE49-F238E27FC236}">
                  <a16:creationId xmlns:a16="http://schemas.microsoft.com/office/drawing/2014/main" id="{76310F4D-82B6-49BB-9DBC-8855729E8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59492" y="5335714"/>
              <a:ext cx="1298312" cy="1398182"/>
            </a:xfrm>
            <a:prstGeom prst="rect">
              <a:avLst/>
            </a:prstGeom>
          </p:spPr>
        </p:pic>
        <p:pic>
          <p:nvPicPr>
            <p:cNvPr id="16" name="Picture 15" descr="Acrtic Cat Logo">
              <a:extLst>
                <a:ext uri="{FF2B5EF4-FFF2-40B4-BE49-F238E27FC236}">
                  <a16:creationId xmlns:a16="http://schemas.microsoft.com/office/drawing/2014/main" id="{9BE0CBF3-2FD7-496A-B79D-07C33216F3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2155" y="1578021"/>
              <a:ext cx="2290690" cy="1050173"/>
            </a:xfrm>
            <a:prstGeom prst="rect">
              <a:avLst/>
            </a:prstGeom>
          </p:spPr>
        </p:pic>
        <p:pic>
          <p:nvPicPr>
            <p:cNvPr id="17" name="Picture 16" descr="Fastenal Industrial and Construction Supplies Logo">
              <a:extLst>
                <a:ext uri="{FF2B5EF4-FFF2-40B4-BE49-F238E27FC236}">
                  <a16:creationId xmlns:a16="http://schemas.microsoft.com/office/drawing/2014/main" id="{BF266D19-0A29-4DD1-BEC7-2592ADB4D1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7534" y="4114403"/>
              <a:ext cx="2612956" cy="918617"/>
            </a:xfrm>
            <a:prstGeom prst="rect">
              <a:avLst/>
            </a:prstGeom>
          </p:spPr>
        </p:pic>
        <p:pic>
          <p:nvPicPr>
            <p:cNvPr id="18" name="Picture 17" descr="Marvin Windows and Doors Logo">
              <a:extLst>
                <a:ext uri="{FF2B5EF4-FFF2-40B4-BE49-F238E27FC236}">
                  <a16:creationId xmlns:a16="http://schemas.microsoft.com/office/drawing/2014/main" id="{D6C5AE4D-7D06-4825-9DE4-445B2237E0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7625" y="5967498"/>
              <a:ext cx="2779750" cy="626242"/>
            </a:xfrm>
            <a:prstGeom prst="rect">
              <a:avLst/>
            </a:prstGeom>
          </p:spPr>
        </p:pic>
        <p:pic>
          <p:nvPicPr>
            <p:cNvPr id="19" name="Picture 18" descr="Red Wing Shoes Logo">
              <a:extLst>
                <a:ext uri="{FF2B5EF4-FFF2-40B4-BE49-F238E27FC236}">
                  <a16:creationId xmlns:a16="http://schemas.microsoft.com/office/drawing/2014/main" id="{1FDCA8A2-C7D2-42B3-B618-E5D8B19E00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9593" y="3896546"/>
              <a:ext cx="1340307" cy="800882"/>
            </a:xfrm>
            <a:prstGeom prst="rect">
              <a:avLst/>
            </a:prstGeom>
          </p:spPr>
        </p:pic>
        <p:pic>
          <p:nvPicPr>
            <p:cNvPr id="20" name="Picture 19" descr="Digi-Key Corporation Logo">
              <a:extLst>
                <a:ext uri="{FF2B5EF4-FFF2-40B4-BE49-F238E27FC236}">
                  <a16:creationId xmlns:a16="http://schemas.microsoft.com/office/drawing/2014/main" id="{1181C788-D10F-4C98-B3EE-F506EE8E567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27964" y="2728657"/>
              <a:ext cx="2138542" cy="1099344"/>
            </a:xfrm>
            <a:prstGeom prst="rect">
              <a:avLst/>
            </a:prstGeom>
          </p:spPr>
        </p:pic>
        <p:pic>
          <p:nvPicPr>
            <p:cNvPr id="21" name="Picture 20" descr="Taylor Corp Logo">
              <a:extLst>
                <a:ext uri="{FF2B5EF4-FFF2-40B4-BE49-F238E27FC236}">
                  <a16:creationId xmlns:a16="http://schemas.microsoft.com/office/drawing/2014/main" id="{1FCC5D94-2A73-4A42-81A7-B12268940F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7625" y="4945484"/>
              <a:ext cx="2609850" cy="504825"/>
            </a:xfrm>
            <a:prstGeom prst="rect">
              <a:avLst/>
            </a:prstGeom>
          </p:spPr>
        </p:pic>
        <p:pic>
          <p:nvPicPr>
            <p:cNvPr id="22" name="Picture 21" descr="Schwan's Home Delivery Logo">
              <a:extLst>
                <a:ext uri="{FF2B5EF4-FFF2-40B4-BE49-F238E27FC236}">
                  <a16:creationId xmlns:a16="http://schemas.microsoft.com/office/drawing/2014/main" id="{5F802035-3AFE-4FE3-9E8F-D51FF7053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0487" y="4196959"/>
              <a:ext cx="2022892" cy="1000938"/>
            </a:xfrm>
            <a:prstGeom prst="rect">
              <a:avLst/>
            </a:prstGeom>
          </p:spPr>
        </p:pic>
        <p:pic>
          <p:nvPicPr>
            <p:cNvPr id="23" name="Picture 22" descr="Hormel Foods Logo">
              <a:extLst>
                <a:ext uri="{FF2B5EF4-FFF2-40B4-BE49-F238E27FC236}">
                  <a16:creationId xmlns:a16="http://schemas.microsoft.com/office/drawing/2014/main" id="{FA278A23-C849-447A-85F9-C5489EA1859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98031" y="3011262"/>
              <a:ext cx="2304408" cy="921763"/>
            </a:xfrm>
            <a:prstGeom prst="rect">
              <a:avLst/>
            </a:prstGeom>
          </p:spPr>
        </p:pic>
      </p:grpSp>
    </p:spTree>
    <p:extLst>
      <p:ext uri="{BB962C8B-B14F-4D97-AF65-F5344CB8AC3E}">
        <p14:creationId xmlns:p14="http://schemas.microsoft.com/office/powerpoint/2010/main" val="1040607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6EEB-71AD-4BE8-A03F-C9CF8AD0E43D}"/>
              </a:ext>
            </a:extLst>
          </p:cNvPr>
          <p:cNvSpPr>
            <a:spLocks noGrp="1"/>
          </p:cNvSpPr>
          <p:nvPr>
            <p:ph type="title"/>
          </p:nvPr>
        </p:nvSpPr>
        <p:spPr/>
        <p:txBody>
          <a:bodyPr/>
          <a:lstStyle/>
          <a:p>
            <a:r>
              <a:rPr lang="en-US" dirty="0"/>
              <a:t>Global Giants</a:t>
            </a:r>
          </a:p>
        </p:txBody>
      </p:sp>
      <p:sp>
        <p:nvSpPr>
          <p:cNvPr id="3" name="Text Placeholder 2">
            <a:extLst>
              <a:ext uri="{FF2B5EF4-FFF2-40B4-BE49-F238E27FC236}">
                <a16:creationId xmlns:a16="http://schemas.microsoft.com/office/drawing/2014/main" id="{137CE5FF-E18E-4785-B425-0E38266BF23C}"/>
              </a:ext>
            </a:extLst>
          </p:cNvPr>
          <p:cNvSpPr>
            <a:spLocks noGrp="1"/>
          </p:cNvSpPr>
          <p:nvPr>
            <p:ph type="body" sz="quarter" idx="11"/>
          </p:nvPr>
        </p:nvSpPr>
        <p:spPr/>
        <p:txBody>
          <a:bodyPr/>
          <a:lstStyle/>
          <a:p>
            <a:r>
              <a:rPr lang="en-US" dirty="0"/>
              <a:t>15 Fortune 500 Companies (2023)</a:t>
            </a:r>
          </a:p>
          <a:p>
            <a:r>
              <a:rPr lang="en-US" dirty="0"/>
              <a:t>5</a:t>
            </a:r>
            <a:r>
              <a:rPr lang="en-US" baseline="30000" dirty="0"/>
              <a:t>th</a:t>
            </a:r>
            <a:r>
              <a:rPr lang="en-US" dirty="0"/>
              <a:t> in most Fortune 500 companies per capita (2023)</a:t>
            </a:r>
          </a:p>
          <a:p>
            <a:r>
              <a:rPr lang="en-US" dirty="0"/>
              <a:t>8</a:t>
            </a:r>
            <a:r>
              <a:rPr lang="en-US" baseline="30000" dirty="0"/>
              <a:t>th</a:t>
            </a:r>
            <a:r>
              <a:rPr lang="en-US" dirty="0"/>
              <a:t> in Forbes largest private companies per capita (2022)</a:t>
            </a:r>
          </a:p>
          <a:p>
            <a:r>
              <a:rPr lang="en-US" dirty="0"/>
              <a:t>Cargill, the largest private company in the </a:t>
            </a:r>
            <a:br>
              <a:rPr lang="en-US" dirty="0"/>
            </a:br>
            <a:r>
              <a:rPr lang="en-US" dirty="0"/>
              <a:t>United States is based here</a:t>
            </a:r>
          </a:p>
        </p:txBody>
      </p:sp>
      <p:pic>
        <p:nvPicPr>
          <p:cNvPr id="4" name="Picture 3" descr="Cargill Logo">
            <a:extLst>
              <a:ext uri="{FF2B5EF4-FFF2-40B4-BE49-F238E27FC236}">
                <a16:creationId xmlns:a16="http://schemas.microsoft.com/office/drawing/2014/main" id="{844B9D07-CBAE-4FBB-BBCA-9DD2452EA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206" y="3573159"/>
            <a:ext cx="3014472" cy="165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64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6E5395-4C44-C24D-BC03-62CC9C843C36}"/>
              </a:ext>
            </a:extLst>
          </p:cNvPr>
          <p:cNvSpPr>
            <a:spLocks noGrp="1"/>
          </p:cNvSpPr>
          <p:nvPr>
            <p:ph type="ctrTitle"/>
          </p:nvPr>
        </p:nvSpPr>
        <p:spPr/>
        <p:txBody>
          <a:bodyPr>
            <a:normAutofit fontScale="90000"/>
          </a:bodyPr>
          <a:lstStyle/>
          <a:p>
            <a:r>
              <a:rPr lang="en-US" dirty="0"/>
              <a:t>Dynamic Innovation Ecosystem</a:t>
            </a:r>
          </a:p>
        </p:txBody>
      </p:sp>
      <p:sp>
        <p:nvSpPr>
          <p:cNvPr id="2" name="Text Placeholder 1">
            <a:extLst>
              <a:ext uri="{FF2B5EF4-FFF2-40B4-BE49-F238E27FC236}">
                <a16:creationId xmlns:a16="http://schemas.microsoft.com/office/drawing/2014/main" id="{E1747AF5-78C6-CE44-A5F1-04370CEF6261}"/>
              </a:ext>
            </a:extLst>
          </p:cNvPr>
          <p:cNvSpPr>
            <a:spLocks noGrp="1"/>
          </p:cNvSpPr>
          <p:nvPr>
            <p:ph type="body" sz="quarter" idx="17"/>
          </p:nvPr>
        </p:nvSpPr>
        <p:spPr/>
        <p:txBody>
          <a:bodyPr/>
          <a:lstStyle/>
          <a:p>
            <a:r>
              <a:rPr lang="en-US">
                <a:ea typeface="ヒラギノ角ゴ Pro W3"/>
              </a:rPr>
              <a:t>Investing in hometown talent is the right (and smart) thing to do</a:t>
            </a:r>
          </a:p>
        </p:txBody>
      </p:sp>
    </p:spTree>
    <p:extLst>
      <p:ext uri="{BB962C8B-B14F-4D97-AF65-F5344CB8AC3E}">
        <p14:creationId xmlns:p14="http://schemas.microsoft.com/office/powerpoint/2010/main" val="4053603102"/>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678B604-9059-4F1C-B8E2-C96A71A964D2}">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
  <TotalTime>20048</TotalTime>
  <Words>5512</Words>
  <Application>Microsoft Office PowerPoint</Application>
  <PresentationFormat>Widescreen</PresentationFormat>
  <Paragraphs>547</Paragraphs>
  <Slides>49</Slides>
  <Notes>46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Minnesota</vt:lpstr>
      <vt:lpstr>Build What Matters</vt:lpstr>
      <vt:lpstr>Minnesota</vt:lpstr>
      <vt:lpstr>Join Us</vt:lpstr>
      <vt:lpstr>A Robust and Diverse Economy</vt:lpstr>
      <vt:lpstr>A Robust and Diverse Economy</vt:lpstr>
      <vt:lpstr>Our Business Climate Continually Outperforms the Nation</vt:lpstr>
      <vt:lpstr>Global Giants</vt:lpstr>
      <vt:lpstr>Global Giants</vt:lpstr>
      <vt:lpstr>Dynamic Innovation Ecosystem</vt:lpstr>
      <vt:lpstr>Dynamic Innovation Ecosystem</vt:lpstr>
      <vt:lpstr>World-Class Infrastructure</vt:lpstr>
      <vt:lpstr>World-class Infrastructure</vt:lpstr>
      <vt:lpstr>Minneapolis St. Paul International Airport</vt:lpstr>
      <vt:lpstr>A Sampling of the 156  Nonstop Flights from MSP</vt:lpstr>
      <vt:lpstr>Air Infrastructure</vt:lpstr>
      <vt:lpstr>Major Railroads</vt:lpstr>
      <vt:lpstr>Rail Infrastructure</vt:lpstr>
      <vt:lpstr>Ports and Waterways</vt:lpstr>
      <vt:lpstr>Highways</vt:lpstr>
      <vt:lpstr>Reach Millions of Customers in Just a Day</vt:lpstr>
      <vt:lpstr>Central Location</vt:lpstr>
      <vt:lpstr>Global Talent Market</vt:lpstr>
      <vt:lpstr>A Top-Ranked Workforce</vt:lpstr>
      <vt:lpstr>Abundant Pool of Reliable Talent</vt:lpstr>
      <vt:lpstr>Exceptional Education System</vt:lpstr>
      <vt:lpstr>Always at the Top of the Class</vt:lpstr>
      <vt:lpstr>University of Minnesota</vt:lpstr>
      <vt:lpstr>State Colleges and Universities</vt:lpstr>
      <vt:lpstr>Intersection of Education and Technology</vt:lpstr>
      <vt:lpstr>Amazing  Quality of Life</vt:lpstr>
      <vt:lpstr>Quality of Life</vt:lpstr>
      <vt:lpstr>Top-Ranked Health Care</vt:lpstr>
      <vt:lpstr>A Top State for Kids</vt:lpstr>
      <vt:lpstr>We Thrive Outside</vt:lpstr>
      <vt:lpstr>We’re Big on Sports</vt:lpstr>
      <vt:lpstr>Arts and Culture</vt:lpstr>
      <vt:lpstr>Key Industries</vt:lpstr>
      <vt:lpstr>Key Industries</vt:lpstr>
      <vt:lpstr>Advanced Manufacturing</vt:lpstr>
      <vt:lpstr>Advanced Manufacturing</vt:lpstr>
      <vt:lpstr>Leading Life Sciences</vt:lpstr>
      <vt:lpstr>Clean Tech and Renewable Energy</vt:lpstr>
      <vt:lpstr>A Food Production Powerhouse</vt:lpstr>
      <vt:lpstr>Technology and Innovation</vt:lpstr>
      <vt:lpstr>Technology and Innovation</vt:lpstr>
      <vt:lpstr>Services Supporting our Ecosystem</vt:lpstr>
      <vt:lpstr>Innovation and Technology Patent Powerhouse</vt:lpstr>
      <vt:lpstr>World Class Retail</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What Matters</dc:title>
  <dc:subject/>
  <dc:creator>JoinUsMN@state.mn.us</dc:creator>
  <cp:keywords/>
  <dc:description/>
  <cp:lastModifiedBy>Flagstad, Luther (DEED)</cp:lastModifiedBy>
  <cp:revision>183</cp:revision>
  <cp:lastPrinted>2017-03-14T16:27:36Z</cp:lastPrinted>
  <dcterms:created xsi:type="dcterms:W3CDTF">2019-08-09T15:36:59Z</dcterms:created>
  <dcterms:modified xsi:type="dcterms:W3CDTF">2024-03-27T18:38:01Z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ies>
</file>